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Lst>
  <p:sldSz cy="6858000" cx="9144000"/>
  <p:notesSz cx="6858000" cy="9144000"/>
  <p:embeddedFontLst>
    <p:embeddedFont>
      <p:font typeface="Century Schoolbook"/>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44" Type="http://schemas.openxmlformats.org/officeDocument/2006/relationships/slide" Target="slides/slide36.xml"/><Relationship Id="rId21" Type="http://schemas.openxmlformats.org/officeDocument/2006/relationships/slide" Target="slides/slide13.xml"/><Relationship Id="rId43" Type="http://schemas.openxmlformats.org/officeDocument/2006/relationships/slide" Target="slides/slide35.xml"/><Relationship Id="rId24" Type="http://schemas.openxmlformats.org/officeDocument/2006/relationships/slide" Target="slides/slide16.xml"/><Relationship Id="rId46" Type="http://schemas.openxmlformats.org/officeDocument/2006/relationships/font" Target="fonts/CenturySchoolbook-bold.fntdata"/><Relationship Id="rId23" Type="http://schemas.openxmlformats.org/officeDocument/2006/relationships/slide" Target="slides/slide15.xml"/><Relationship Id="rId45" Type="http://schemas.openxmlformats.org/officeDocument/2006/relationships/font" Target="fonts/CenturySchoolbook-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48" Type="http://schemas.openxmlformats.org/officeDocument/2006/relationships/font" Target="fonts/CenturySchoolbook-boldItalic.fntdata"/><Relationship Id="rId25" Type="http://schemas.openxmlformats.org/officeDocument/2006/relationships/slide" Target="slides/slide17.xml"/><Relationship Id="rId47" Type="http://schemas.openxmlformats.org/officeDocument/2006/relationships/font" Target="fonts/CenturySchoolbook-italic.fntdata"/><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283" name="Google Shape;283;p1: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p10: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383" name="Google Shape;383;p10: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1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11: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398" name="Google Shape;398;p11: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9" name="Google Shape;399;p1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12: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413" name="Google Shape;413;p12: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1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13: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423" name="Google Shape;423;p13: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1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p14: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432" name="Google Shape;432;p14:notes"/>
          <p:cNvSpPr/>
          <p:nvPr>
            <p:ph idx="2" type="sldImg"/>
          </p:nvPr>
        </p:nvSpPr>
        <p:spPr>
          <a:xfrm>
            <a:off x="1144440" y="695160"/>
            <a:ext cx="4568760" cy="3427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14: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15: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455" name="Google Shape;455;p15: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1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16: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471" name="Google Shape;471;p16: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1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p17: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486" name="Google Shape;486;p17: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7" name="Google Shape;487;p1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18: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496" name="Google Shape;496;p18: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1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19: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511" name="Google Shape;511;p19: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1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2: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290" name="Google Shape;290;p2: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20: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524" name="Google Shape;524;p20: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2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Google Shape;551;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2" name="Google Shape;552;p2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0" name="Google Shape;560;p2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8" name="Google Shape;568;p2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6" name="Google Shape;576;p2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4" name="Google Shape;584;p2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2" name="Google Shape;592;p2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0" name="Google Shape;600;p2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8" name="Google Shape;608;p2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p2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7" name="Google Shape;617;p2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p3: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299" name="Google Shape;299;p3:notes"/>
          <p:cNvSpPr/>
          <p:nvPr>
            <p:ph idx="2" type="sldImg"/>
          </p:nvPr>
        </p:nvSpPr>
        <p:spPr>
          <a:xfrm>
            <a:off x="1144440" y="695160"/>
            <a:ext cx="4568760" cy="3427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3: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3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25" name="Google Shape;625;p3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p3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3" name="Google Shape;633;p3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p3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1" name="Google Shape;641;p3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p3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9" name="Google Shape;649;p3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p34: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657" name="Google Shape;657;p34:notes"/>
          <p:cNvSpPr/>
          <p:nvPr>
            <p:ph idx="2" type="sldImg"/>
          </p:nvPr>
        </p:nvSpPr>
        <p:spPr>
          <a:xfrm>
            <a:off x="1144440" y="695160"/>
            <a:ext cx="4568760" cy="3427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8" name="Google Shape;658;p34: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4" name="Shape 664"/>
        <p:cNvGrpSpPr/>
        <p:nvPr/>
      </p:nvGrpSpPr>
      <p:grpSpPr>
        <a:xfrm>
          <a:off x="0" y="0"/>
          <a:ext cx="0" cy="0"/>
          <a:chOff x="0" y="0"/>
          <a:chExt cx="0" cy="0"/>
        </a:xfrm>
      </p:grpSpPr>
      <p:sp>
        <p:nvSpPr>
          <p:cNvPr id="665" name="Google Shape;665;p35: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666" name="Google Shape;666;p35:notes"/>
          <p:cNvSpPr/>
          <p:nvPr>
            <p:ph idx="2" type="sldImg"/>
          </p:nvPr>
        </p:nvSpPr>
        <p:spPr>
          <a:xfrm>
            <a:off x="1144440" y="695160"/>
            <a:ext cx="4568760" cy="34275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35: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p36: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675" name="Google Shape;675;p36:notes"/>
          <p:cNvSpPr/>
          <p:nvPr>
            <p:ph idx="2" type="sldImg"/>
          </p:nvPr>
        </p:nvSpPr>
        <p:spPr>
          <a:xfrm>
            <a:off x="1143000" y="69516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6" name="Google Shape;676;p3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4: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317" name="Google Shape;317;p4: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8" name="Google Shape;318;p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5: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327" name="Google Shape;327;p5: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p6: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342" name="Google Shape;342;p6: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p7: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351" name="Google Shape;351;p7: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p8: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361" name="Google Shape;361;p8: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2" name="Google Shape;362;p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9: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latin typeface="Arial"/>
              <a:ea typeface="Arial"/>
              <a:cs typeface="Arial"/>
              <a:sym typeface="Arial"/>
            </a:endParaRPr>
          </a:p>
        </p:txBody>
      </p:sp>
      <p:sp>
        <p:nvSpPr>
          <p:cNvPr id="374" name="Google Shape;374;p9:notes"/>
          <p:cNvSpPr/>
          <p:nvPr>
            <p:ph idx="2" type="sldImg"/>
          </p:nvPr>
        </p:nvSpPr>
        <p:spPr>
          <a:xfrm>
            <a:off x="1106640" y="812880"/>
            <a:ext cx="5345280" cy="4008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6" name="Shape 46"/>
        <p:cNvGrpSpPr/>
        <p:nvPr/>
      </p:nvGrpSpPr>
      <p:grpSpPr>
        <a:xfrm>
          <a:off x="0" y="0"/>
          <a:ext cx="0" cy="0"/>
          <a:chOff x="0" y="0"/>
          <a:chExt cx="0" cy="0"/>
        </a:xfrm>
      </p:grpSpPr>
      <p:sp>
        <p:nvSpPr>
          <p:cNvPr id="47" name="Google Shape;47;p1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1"/>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50" name="Shape 50"/>
        <p:cNvGrpSpPr/>
        <p:nvPr/>
      </p:nvGrpSpPr>
      <p:grpSpPr>
        <a:xfrm>
          <a:off x="0" y="0"/>
          <a:ext cx="0" cy="0"/>
          <a:chOff x="0" y="0"/>
          <a:chExt cx="0" cy="0"/>
        </a:xfrm>
      </p:grpSpPr>
      <p:sp>
        <p:nvSpPr>
          <p:cNvPr id="51" name="Google Shape;51;p1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2"/>
          <p:cNvSpPr txBox="1"/>
          <p:nvPr>
            <p:ph idx="4"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6" name="Shape 56"/>
        <p:cNvGrpSpPr/>
        <p:nvPr/>
      </p:nvGrpSpPr>
      <p:grpSpPr>
        <a:xfrm>
          <a:off x="0" y="0"/>
          <a:ext cx="0" cy="0"/>
          <a:chOff x="0" y="0"/>
          <a:chExt cx="0" cy="0"/>
        </a:xfrm>
      </p:grpSpPr>
      <p:sp>
        <p:nvSpPr>
          <p:cNvPr id="57" name="Google Shape;57;p1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4"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3"/>
          <p:cNvSpPr txBox="1"/>
          <p:nvPr>
            <p:ph idx="6"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72" name="Shape 72"/>
        <p:cNvGrpSpPr/>
        <p:nvPr/>
      </p:nvGrpSpPr>
      <p:grpSpPr>
        <a:xfrm>
          <a:off x="0" y="0"/>
          <a:ext cx="0" cy="0"/>
          <a:chOff x="0" y="0"/>
          <a:chExt cx="0" cy="0"/>
        </a:xfrm>
      </p:grpSpPr>
      <p:sp>
        <p:nvSpPr>
          <p:cNvPr id="73" name="Google Shape;73;p1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5"/>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15"/>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8" name="Shape 78"/>
        <p:cNvGrpSpPr/>
        <p:nvPr/>
      </p:nvGrpSpPr>
      <p:grpSpPr>
        <a:xfrm>
          <a:off x="0" y="0"/>
          <a:ext cx="0" cy="0"/>
          <a:chOff x="0" y="0"/>
          <a:chExt cx="0" cy="0"/>
        </a:xfrm>
      </p:grpSpPr>
      <p:sp>
        <p:nvSpPr>
          <p:cNvPr id="79" name="Google Shape;79;p17"/>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81" name="Shape 81"/>
        <p:cNvGrpSpPr/>
        <p:nvPr/>
      </p:nvGrpSpPr>
      <p:grpSpPr>
        <a:xfrm>
          <a:off x="0" y="0"/>
          <a:ext cx="0" cy="0"/>
          <a:chOff x="0" y="0"/>
          <a:chExt cx="0" cy="0"/>
        </a:xfrm>
      </p:grpSpPr>
      <p:sp>
        <p:nvSpPr>
          <p:cNvPr id="82" name="Google Shape;82;p1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84" name="Shape 84"/>
        <p:cNvGrpSpPr/>
        <p:nvPr/>
      </p:nvGrpSpPr>
      <p:grpSpPr>
        <a:xfrm>
          <a:off x="0" y="0"/>
          <a:ext cx="0" cy="0"/>
          <a:chOff x="0" y="0"/>
          <a:chExt cx="0" cy="0"/>
        </a:xfrm>
      </p:grpSpPr>
      <p:sp>
        <p:nvSpPr>
          <p:cNvPr id="85" name="Google Shape;85;p1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9"/>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9"/>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8" name="Shape 88"/>
        <p:cNvGrpSpPr/>
        <p:nvPr/>
      </p:nvGrpSpPr>
      <p:grpSpPr>
        <a:xfrm>
          <a:off x="0" y="0"/>
          <a:ext cx="0" cy="0"/>
          <a:chOff x="0" y="0"/>
          <a:chExt cx="0" cy="0"/>
        </a:xfrm>
      </p:grpSpPr>
      <p:sp>
        <p:nvSpPr>
          <p:cNvPr id="89" name="Google Shape;89;p2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90" name="Shape 90"/>
        <p:cNvGrpSpPr/>
        <p:nvPr/>
      </p:nvGrpSpPr>
      <p:grpSpPr>
        <a:xfrm>
          <a:off x="0" y="0"/>
          <a:ext cx="0" cy="0"/>
          <a:chOff x="0" y="0"/>
          <a:chExt cx="0" cy="0"/>
        </a:xfrm>
      </p:grpSpPr>
      <p:sp>
        <p:nvSpPr>
          <p:cNvPr id="91" name="Google Shape;91;p21"/>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7" name="Shape 17"/>
        <p:cNvGrpSpPr/>
        <p:nvPr/>
      </p:nvGrpSpPr>
      <p:grpSpPr>
        <a:xfrm>
          <a:off x="0" y="0"/>
          <a:ext cx="0" cy="0"/>
          <a:chOff x="0" y="0"/>
          <a:chExt cx="0" cy="0"/>
        </a:xfrm>
      </p:grpSpPr>
      <p:sp>
        <p:nvSpPr>
          <p:cNvPr id="18" name="Google Shape;18;p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92" name="Shape 92"/>
        <p:cNvGrpSpPr/>
        <p:nvPr/>
      </p:nvGrpSpPr>
      <p:grpSpPr>
        <a:xfrm>
          <a:off x="0" y="0"/>
          <a:ext cx="0" cy="0"/>
          <a:chOff x="0" y="0"/>
          <a:chExt cx="0" cy="0"/>
        </a:xfrm>
      </p:grpSpPr>
      <p:sp>
        <p:nvSpPr>
          <p:cNvPr id="93" name="Google Shape;93;p22"/>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2"/>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2"/>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7" name="Shape 97"/>
        <p:cNvGrpSpPr/>
        <p:nvPr/>
      </p:nvGrpSpPr>
      <p:grpSpPr>
        <a:xfrm>
          <a:off x="0" y="0"/>
          <a:ext cx="0" cy="0"/>
          <a:chOff x="0" y="0"/>
          <a:chExt cx="0" cy="0"/>
        </a:xfrm>
      </p:grpSpPr>
      <p:sp>
        <p:nvSpPr>
          <p:cNvPr id="98" name="Google Shape;98;p23"/>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3"/>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3"/>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2" name="Shape 102"/>
        <p:cNvGrpSpPr/>
        <p:nvPr/>
      </p:nvGrpSpPr>
      <p:grpSpPr>
        <a:xfrm>
          <a:off x="0" y="0"/>
          <a:ext cx="0" cy="0"/>
          <a:chOff x="0" y="0"/>
          <a:chExt cx="0" cy="0"/>
        </a:xfrm>
      </p:grpSpPr>
      <p:sp>
        <p:nvSpPr>
          <p:cNvPr id="103" name="Google Shape;103;p2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4"/>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4"/>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6" name="Shape 106"/>
        <p:cNvGrpSpPr/>
        <p:nvPr/>
      </p:nvGrpSpPr>
      <p:grpSpPr>
        <a:xfrm>
          <a:off x="0" y="0"/>
          <a:ext cx="0" cy="0"/>
          <a:chOff x="0" y="0"/>
          <a:chExt cx="0" cy="0"/>
        </a:xfrm>
      </p:grpSpPr>
      <p:sp>
        <p:nvSpPr>
          <p:cNvPr id="107" name="Google Shape;107;p2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5"/>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5"/>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5"/>
          <p:cNvSpPr txBox="1"/>
          <p:nvPr>
            <p:ph idx="4"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2" name="Shape 112"/>
        <p:cNvGrpSpPr/>
        <p:nvPr/>
      </p:nvGrpSpPr>
      <p:grpSpPr>
        <a:xfrm>
          <a:off x="0" y="0"/>
          <a:ext cx="0" cy="0"/>
          <a:chOff x="0" y="0"/>
          <a:chExt cx="0" cy="0"/>
        </a:xfrm>
      </p:grpSpPr>
      <p:sp>
        <p:nvSpPr>
          <p:cNvPr id="113" name="Google Shape;113;p2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6"/>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4"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6"/>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6"/>
          <p:cNvSpPr txBox="1"/>
          <p:nvPr>
            <p:ph idx="6"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7" name="Shape 127"/>
        <p:cNvGrpSpPr/>
        <p:nvPr/>
      </p:nvGrpSpPr>
      <p:grpSpPr>
        <a:xfrm>
          <a:off x="0" y="0"/>
          <a:ext cx="0" cy="0"/>
          <a:chOff x="0" y="0"/>
          <a:chExt cx="0" cy="0"/>
        </a:xfrm>
      </p:grpSpPr>
      <p:sp>
        <p:nvSpPr>
          <p:cNvPr id="128" name="Google Shape;128;p29"/>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30" name="Shape 130"/>
        <p:cNvGrpSpPr/>
        <p:nvPr/>
      </p:nvGrpSpPr>
      <p:grpSpPr>
        <a:xfrm>
          <a:off x="0" y="0"/>
          <a:ext cx="0" cy="0"/>
          <a:chOff x="0" y="0"/>
          <a:chExt cx="0" cy="0"/>
        </a:xfrm>
      </p:grpSpPr>
      <p:sp>
        <p:nvSpPr>
          <p:cNvPr id="131" name="Google Shape;131;p30"/>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0"/>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33" name="Shape 133"/>
        <p:cNvGrpSpPr/>
        <p:nvPr/>
      </p:nvGrpSpPr>
      <p:grpSpPr>
        <a:xfrm>
          <a:off x="0" y="0"/>
          <a:ext cx="0" cy="0"/>
          <a:chOff x="0" y="0"/>
          <a:chExt cx="0" cy="0"/>
        </a:xfrm>
      </p:grpSpPr>
      <p:sp>
        <p:nvSpPr>
          <p:cNvPr id="134" name="Google Shape;134;p31"/>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31"/>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7" name="Shape 137"/>
        <p:cNvGrpSpPr/>
        <p:nvPr/>
      </p:nvGrpSpPr>
      <p:grpSpPr>
        <a:xfrm>
          <a:off x="0" y="0"/>
          <a:ext cx="0" cy="0"/>
          <a:chOff x="0" y="0"/>
          <a:chExt cx="0" cy="0"/>
        </a:xfrm>
      </p:grpSpPr>
      <p:sp>
        <p:nvSpPr>
          <p:cNvPr id="138" name="Google Shape;138;p32"/>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39" name="Shape 139"/>
        <p:cNvGrpSpPr/>
        <p:nvPr/>
      </p:nvGrpSpPr>
      <p:grpSpPr>
        <a:xfrm>
          <a:off x="0" y="0"/>
          <a:ext cx="0" cy="0"/>
          <a:chOff x="0" y="0"/>
          <a:chExt cx="0" cy="0"/>
        </a:xfrm>
      </p:grpSpPr>
      <p:sp>
        <p:nvSpPr>
          <p:cNvPr id="140" name="Google Shape;140;p33"/>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41" name="Shape 141"/>
        <p:cNvGrpSpPr/>
        <p:nvPr/>
      </p:nvGrpSpPr>
      <p:grpSpPr>
        <a:xfrm>
          <a:off x="0" y="0"/>
          <a:ext cx="0" cy="0"/>
          <a:chOff x="0" y="0"/>
          <a:chExt cx="0" cy="0"/>
        </a:xfrm>
      </p:grpSpPr>
      <p:sp>
        <p:nvSpPr>
          <p:cNvPr id="142" name="Google Shape;142;p34"/>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4"/>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4"/>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34"/>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46" name="Shape 146"/>
        <p:cNvGrpSpPr/>
        <p:nvPr/>
      </p:nvGrpSpPr>
      <p:grpSpPr>
        <a:xfrm>
          <a:off x="0" y="0"/>
          <a:ext cx="0" cy="0"/>
          <a:chOff x="0" y="0"/>
          <a:chExt cx="0" cy="0"/>
        </a:xfrm>
      </p:grpSpPr>
      <p:sp>
        <p:nvSpPr>
          <p:cNvPr id="147" name="Google Shape;147;p35"/>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5"/>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5"/>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35"/>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151" name="Shape 151"/>
        <p:cNvGrpSpPr/>
        <p:nvPr/>
      </p:nvGrpSpPr>
      <p:grpSpPr>
        <a:xfrm>
          <a:off x="0" y="0"/>
          <a:ext cx="0" cy="0"/>
          <a:chOff x="0" y="0"/>
          <a:chExt cx="0" cy="0"/>
        </a:xfrm>
      </p:grpSpPr>
      <p:sp>
        <p:nvSpPr>
          <p:cNvPr id="152" name="Google Shape;152;p36"/>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6"/>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4" name="Google Shape;154;p36"/>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36"/>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56" name="Shape 156"/>
        <p:cNvGrpSpPr/>
        <p:nvPr/>
      </p:nvGrpSpPr>
      <p:grpSpPr>
        <a:xfrm>
          <a:off x="0" y="0"/>
          <a:ext cx="0" cy="0"/>
          <a:chOff x="0" y="0"/>
          <a:chExt cx="0" cy="0"/>
        </a:xfrm>
      </p:grpSpPr>
      <p:sp>
        <p:nvSpPr>
          <p:cNvPr id="157" name="Google Shape;157;p37"/>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7"/>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7"/>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60" name="Shape 160"/>
        <p:cNvGrpSpPr/>
        <p:nvPr/>
      </p:nvGrpSpPr>
      <p:grpSpPr>
        <a:xfrm>
          <a:off x="0" y="0"/>
          <a:ext cx="0" cy="0"/>
          <a:chOff x="0" y="0"/>
          <a:chExt cx="0" cy="0"/>
        </a:xfrm>
      </p:grpSpPr>
      <p:sp>
        <p:nvSpPr>
          <p:cNvPr id="161" name="Google Shape;161;p38"/>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8"/>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8"/>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8"/>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8"/>
          <p:cNvSpPr txBox="1"/>
          <p:nvPr>
            <p:ph idx="4"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66" name="Shape 166"/>
        <p:cNvGrpSpPr/>
        <p:nvPr/>
      </p:nvGrpSpPr>
      <p:grpSpPr>
        <a:xfrm>
          <a:off x="0" y="0"/>
          <a:ext cx="0" cy="0"/>
          <a:chOff x="0" y="0"/>
          <a:chExt cx="0" cy="0"/>
        </a:xfrm>
      </p:grpSpPr>
      <p:sp>
        <p:nvSpPr>
          <p:cNvPr id="167" name="Google Shape;167;p39"/>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9"/>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39"/>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0" name="Google Shape;170;p39"/>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9"/>
          <p:cNvSpPr txBox="1"/>
          <p:nvPr>
            <p:ph idx="4"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2" name="Google Shape;172;p39"/>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39"/>
          <p:cNvSpPr txBox="1"/>
          <p:nvPr>
            <p:ph idx="6"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79" name="Shape 179"/>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80" name="Shape 180"/>
        <p:cNvGrpSpPr/>
        <p:nvPr/>
      </p:nvGrpSpPr>
      <p:grpSpPr>
        <a:xfrm>
          <a:off x="0" y="0"/>
          <a:ext cx="0" cy="0"/>
          <a:chOff x="0" y="0"/>
          <a:chExt cx="0" cy="0"/>
        </a:xfrm>
      </p:grpSpPr>
      <p:sp>
        <p:nvSpPr>
          <p:cNvPr id="181" name="Google Shape;181;p42"/>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2"/>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83" name="Shape 183"/>
        <p:cNvGrpSpPr/>
        <p:nvPr/>
      </p:nvGrpSpPr>
      <p:grpSpPr>
        <a:xfrm>
          <a:off x="0" y="0"/>
          <a:ext cx="0" cy="0"/>
          <a:chOff x="0" y="0"/>
          <a:chExt cx="0" cy="0"/>
        </a:xfrm>
      </p:grpSpPr>
      <p:sp>
        <p:nvSpPr>
          <p:cNvPr id="184" name="Google Shape;184;p43"/>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43"/>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3" name="Shape 23"/>
        <p:cNvGrpSpPr/>
        <p:nvPr/>
      </p:nvGrpSpPr>
      <p:grpSpPr>
        <a:xfrm>
          <a:off x="0" y="0"/>
          <a:ext cx="0" cy="0"/>
          <a:chOff x="0" y="0"/>
          <a:chExt cx="0" cy="0"/>
        </a:xfrm>
      </p:grpSpPr>
      <p:sp>
        <p:nvSpPr>
          <p:cNvPr id="24" name="Google Shape;24;p5"/>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5"/>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86" name="Shape 186"/>
        <p:cNvGrpSpPr/>
        <p:nvPr/>
      </p:nvGrpSpPr>
      <p:grpSpPr>
        <a:xfrm>
          <a:off x="0" y="0"/>
          <a:ext cx="0" cy="0"/>
          <a:chOff x="0" y="0"/>
          <a:chExt cx="0" cy="0"/>
        </a:xfrm>
      </p:grpSpPr>
      <p:sp>
        <p:nvSpPr>
          <p:cNvPr id="187" name="Google Shape;187;p44"/>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4"/>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89" name="Google Shape;189;p44"/>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90" name="Shape 190"/>
        <p:cNvGrpSpPr/>
        <p:nvPr/>
      </p:nvGrpSpPr>
      <p:grpSpPr>
        <a:xfrm>
          <a:off x="0" y="0"/>
          <a:ext cx="0" cy="0"/>
          <a:chOff x="0" y="0"/>
          <a:chExt cx="0" cy="0"/>
        </a:xfrm>
      </p:grpSpPr>
      <p:sp>
        <p:nvSpPr>
          <p:cNvPr id="191" name="Google Shape;191;p45"/>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192" name="Shape 192"/>
        <p:cNvGrpSpPr/>
        <p:nvPr/>
      </p:nvGrpSpPr>
      <p:grpSpPr>
        <a:xfrm>
          <a:off x="0" y="0"/>
          <a:ext cx="0" cy="0"/>
          <a:chOff x="0" y="0"/>
          <a:chExt cx="0" cy="0"/>
        </a:xfrm>
      </p:grpSpPr>
      <p:sp>
        <p:nvSpPr>
          <p:cNvPr id="193" name="Google Shape;193;p46"/>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194" name="Shape 194"/>
        <p:cNvGrpSpPr/>
        <p:nvPr/>
      </p:nvGrpSpPr>
      <p:grpSpPr>
        <a:xfrm>
          <a:off x="0" y="0"/>
          <a:ext cx="0" cy="0"/>
          <a:chOff x="0" y="0"/>
          <a:chExt cx="0" cy="0"/>
        </a:xfrm>
      </p:grpSpPr>
      <p:sp>
        <p:nvSpPr>
          <p:cNvPr id="195" name="Google Shape;195;p47"/>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47"/>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7" name="Google Shape;197;p47"/>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8" name="Google Shape;198;p47"/>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199" name="Shape 199"/>
        <p:cNvGrpSpPr/>
        <p:nvPr/>
      </p:nvGrpSpPr>
      <p:grpSpPr>
        <a:xfrm>
          <a:off x="0" y="0"/>
          <a:ext cx="0" cy="0"/>
          <a:chOff x="0" y="0"/>
          <a:chExt cx="0" cy="0"/>
        </a:xfrm>
      </p:grpSpPr>
      <p:sp>
        <p:nvSpPr>
          <p:cNvPr id="200" name="Google Shape;200;p48"/>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8"/>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2" name="Google Shape;202;p48"/>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3" name="Google Shape;203;p48"/>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04" name="Shape 204"/>
        <p:cNvGrpSpPr/>
        <p:nvPr/>
      </p:nvGrpSpPr>
      <p:grpSpPr>
        <a:xfrm>
          <a:off x="0" y="0"/>
          <a:ext cx="0" cy="0"/>
          <a:chOff x="0" y="0"/>
          <a:chExt cx="0" cy="0"/>
        </a:xfrm>
      </p:grpSpPr>
      <p:sp>
        <p:nvSpPr>
          <p:cNvPr id="205" name="Google Shape;205;p49"/>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49"/>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7" name="Google Shape;207;p49"/>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08" name="Google Shape;208;p49"/>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09" name="Shape 209"/>
        <p:cNvGrpSpPr/>
        <p:nvPr/>
      </p:nvGrpSpPr>
      <p:grpSpPr>
        <a:xfrm>
          <a:off x="0" y="0"/>
          <a:ext cx="0" cy="0"/>
          <a:chOff x="0" y="0"/>
          <a:chExt cx="0" cy="0"/>
        </a:xfrm>
      </p:grpSpPr>
      <p:sp>
        <p:nvSpPr>
          <p:cNvPr id="210" name="Google Shape;210;p50"/>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50"/>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2" name="Google Shape;212;p50"/>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13" name="Shape 213"/>
        <p:cNvGrpSpPr/>
        <p:nvPr/>
      </p:nvGrpSpPr>
      <p:grpSpPr>
        <a:xfrm>
          <a:off x="0" y="0"/>
          <a:ext cx="0" cy="0"/>
          <a:chOff x="0" y="0"/>
          <a:chExt cx="0" cy="0"/>
        </a:xfrm>
      </p:grpSpPr>
      <p:sp>
        <p:nvSpPr>
          <p:cNvPr id="214" name="Google Shape;214;p51"/>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1"/>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6" name="Google Shape;216;p51"/>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7" name="Google Shape;217;p51"/>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18" name="Google Shape;218;p51"/>
          <p:cNvSpPr txBox="1"/>
          <p:nvPr>
            <p:ph idx="4"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19" name="Shape 219"/>
        <p:cNvGrpSpPr/>
        <p:nvPr/>
      </p:nvGrpSpPr>
      <p:grpSpPr>
        <a:xfrm>
          <a:off x="0" y="0"/>
          <a:ext cx="0" cy="0"/>
          <a:chOff x="0" y="0"/>
          <a:chExt cx="0" cy="0"/>
        </a:xfrm>
      </p:grpSpPr>
      <p:sp>
        <p:nvSpPr>
          <p:cNvPr id="220" name="Google Shape;220;p52"/>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52"/>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2" name="Google Shape;222;p52"/>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3" name="Google Shape;223;p52"/>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4" name="Google Shape;224;p52"/>
          <p:cNvSpPr txBox="1"/>
          <p:nvPr>
            <p:ph idx="4"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5" name="Google Shape;225;p52"/>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26" name="Google Shape;226;p52"/>
          <p:cNvSpPr txBox="1"/>
          <p:nvPr>
            <p:ph idx="6"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233" name="Shape 23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234" name="Shape 234"/>
        <p:cNvGrpSpPr/>
        <p:nvPr/>
      </p:nvGrpSpPr>
      <p:grpSpPr>
        <a:xfrm>
          <a:off x="0" y="0"/>
          <a:ext cx="0" cy="0"/>
          <a:chOff x="0" y="0"/>
          <a:chExt cx="0" cy="0"/>
        </a:xfrm>
      </p:grpSpPr>
      <p:sp>
        <p:nvSpPr>
          <p:cNvPr id="235" name="Google Shape;235;p55"/>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55"/>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237" name="Shape 237"/>
        <p:cNvGrpSpPr/>
        <p:nvPr/>
      </p:nvGrpSpPr>
      <p:grpSpPr>
        <a:xfrm>
          <a:off x="0" y="0"/>
          <a:ext cx="0" cy="0"/>
          <a:chOff x="0" y="0"/>
          <a:chExt cx="0" cy="0"/>
        </a:xfrm>
      </p:grpSpPr>
      <p:sp>
        <p:nvSpPr>
          <p:cNvPr id="238" name="Google Shape;238;p56"/>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56"/>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40" name="Shape 240"/>
        <p:cNvGrpSpPr/>
        <p:nvPr/>
      </p:nvGrpSpPr>
      <p:grpSpPr>
        <a:xfrm>
          <a:off x="0" y="0"/>
          <a:ext cx="0" cy="0"/>
          <a:chOff x="0" y="0"/>
          <a:chExt cx="0" cy="0"/>
        </a:xfrm>
      </p:grpSpPr>
      <p:sp>
        <p:nvSpPr>
          <p:cNvPr id="241" name="Google Shape;241;p57"/>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57"/>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3" name="Google Shape;243;p57"/>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4" name="Shape 244"/>
        <p:cNvGrpSpPr/>
        <p:nvPr/>
      </p:nvGrpSpPr>
      <p:grpSpPr>
        <a:xfrm>
          <a:off x="0" y="0"/>
          <a:ext cx="0" cy="0"/>
          <a:chOff x="0" y="0"/>
          <a:chExt cx="0" cy="0"/>
        </a:xfrm>
      </p:grpSpPr>
      <p:sp>
        <p:nvSpPr>
          <p:cNvPr id="245" name="Google Shape;245;p58"/>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46" name="Shape 246"/>
        <p:cNvGrpSpPr/>
        <p:nvPr/>
      </p:nvGrpSpPr>
      <p:grpSpPr>
        <a:xfrm>
          <a:off x="0" y="0"/>
          <a:ext cx="0" cy="0"/>
          <a:chOff x="0" y="0"/>
          <a:chExt cx="0" cy="0"/>
        </a:xfrm>
      </p:grpSpPr>
      <p:sp>
        <p:nvSpPr>
          <p:cNvPr id="247" name="Google Shape;247;p59"/>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48" name="Shape 248"/>
        <p:cNvGrpSpPr/>
        <p:nvPr/>
      </p:nvGrpSpPr>
      <p:grpSpPr>
        <a:xfrm>
          <a:off x="0" y="0"/>
          <a:ext cx="0" cy="0"/>
          <a:chOff x="0" y="0"/>
          <a:chExt cx="0" cy="0"/>
        </a:xfrm>
      </p:grpSpPr>
      <p:sp>
        <p:nvSpPr>
          <p:cNvPr id="249" name="Google Shape;249;p60"/>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60"/>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1" name="Google Shape;251;p60"/>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2" name="Google Shape;252;p60"/>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253" name="Shape 253"/>
        <p:cNvGrpSpPr/>
        <p:nvPr/>
      </p:nvGrpSpPr>
      <p:grpSpPr>
        <a:xfrm>
          <a:off x="0" y="0"/>
          <a:ext cx="0" cy="0"/>
          <a:chOff x="0" y="0"/>
          <a:chExt cx="0" cy="0"/>
        </a:xfrm>
      </p:grpSpPr>
      <p:sp>
        <p:nvSpPr>
          <p:cNvPr id="254" name="Google Shape;254;p61"/>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61"/>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6" name="Google Shape;256;p61"/>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7" name="Google Shape;257;p61"/>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258" name="Shape 258"/>
        <p:cNvGrpSpPr/>
        <p:nvPr/>
      </p:nvGrpSpPr>
      <p:grpSpPr>
        <a:xfrm>
          <a:off x="0" y="0"/>
          <a:ext cx="0" cy="0"/>
          <a:chOff x="0" y="0"/>
          <a:chExt cx="0" cy="0"/>
        </a:xfrm>
      </p:grpSpPr>
      <p:sp>
        <p:nvSpPr>
          <p:cNvPr id="259" name="Google Shape;259;p62"/>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0" name="Google Shape;260;p62"/>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1" name="Google Shape;261;p62"/>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2" name="Google Shape;262;p62"/>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263" name="Shape 263"/>
        <p:cNvGrpSpPr/>
        <p:nvPr/>
      </p:nvGrpSpPr>
      <p:grpSpPr>
        <a:xfrm>
          <a:off x="0" y="0"/>
          <a:ext cx="0" cy="0"/>
          <a:chOff x="0" y="0"/>
          <a:chExt cx="0" cy="0"/>
        </a:xfrm>
      </p:grpSpPr>
      <p:sp>
        <p:nvSpPr>
          <p:cNvPr id="264" name="Google Shape;264;p63"/>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63"/>
          <p:cNvSpPr txBox="1"/>
          <p:nvPr>
            <p:ph idx="1" type="body"/>
          </p:nvPr>
        </p:nvSpPr>
        <p:spPr>
          <a:xfrm>
            <a:off x="457200" y="160452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6" name="Google Shape;266;p63"/>
          <p:cNvSpPr txBox="1"/>
          <p:nvPr>
            <p:ph idx="2"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267" name="Shape 267"/>
        <p:cNvGrpSpPr/>
        <p:nvPr/>
      </p:nvGrpSpPr>
      <p:grpSpPr>
        <a:xfrm>
          <a:off x="0" y="0"/>
          <a:ext cx="0" cy="0"/>
          <a:chOff x="0" y="0"/>
          <a:chExt cx="0" cy="0"/>
        </a:xfrm>
      </p:grpSpPr>
      <p:sp>
        <p:nvSpPr>
          <p:cNvPr id="268" name="Google Shape;268;p64"/>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64"/>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0" name="Google Shape;270;p64"/>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1" name="Google Shape;271;p64"/>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2" name="Google Shape;272;p64"/>
          <p:cNvSpPr txBox="1"/>
          <p:nvPr>
            <p:ph idx="4"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9" name="Shape 29"/>
        <p:cNvGrpSpPr/>
        <p:nvPr/>
      </p:nvGrpSpPr>
      <p:grpSpPr>
        <a:xfrm>
          <a:off x="0" y="0"/>
          <a:ext cx="0" cy="0"/>
          <a:chOff x="0" y="0"/>
          <a:chExt cx="0" cy="0"/>
        </a:xfrm>
      </p:grpSpPr>
      <p:sp>
        <p:nvSpPr>
          <p:cNvPr id="30" name="Google Shape;30;p7"/>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273" name="Shape 273"/>
        <p:cNvGrpSpPr/>
        <p:nvPr/>
      </p:nvGrpSpPr>
      <p:grpSpPr>
        <a:xfrm>
          <a:off x="0" y="0"/>
          <a:ext cx="0" cy="0"/>
          <a:chOff x="0" y="0"/>
          <a:chExt cx="0" cy="0"/>
        </a:xfrm>
      </p:grpSpPr>
      <p:sp>
        <p:nvSpPr>
          <p:cNvPr id="274" name="Google Shape;274;p65"/>
          <p:cNvSpPr txBox="1"/>
          <p:nvPr>
            <p:ph type="title"/>
          </p:nvPr>
        </p:nvSpPr>
        <p:spPr>
          <a:xfrm>
            <a:off x="457200" y="273600"/>
            <a:ext cx="8229240" cy="1144800"/>
          </a:xfrm>
          <a:prstGeom prst="rect">
            <a:avLst/>
          </a:prstGeom>
          <a:noFill/>
          <a:ln>
            <a:noFill/>
          </a:ln>
        </p:spPr>
        <p:txBody>
          <a:bodyPr anchorCtr="1"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65"/>
          <p:cNvSpPr txBox="1"/>
          <p:nvPr>
            <p:ph idx="1" type="body"/>
          </p:nvPr>
        </p:nvSpPr>
        <p:spPr>
          <a:xfrm>
            <a:off x="45720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6" name="Google Shape;276;p65"/>
          <p:cNvSpPr txBox="1"/>
          <p:nvPr>
            <p:ph idx="2" type="body"/>
          </p:nvPr>
        </p:nvSpPr>
        <p:spPr>
          <a:xfrm>
            <a:off x="323964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7" name="Google Shape;277;p65"/>
          <p:cNvSpPr txBox="1"/>
          <p:nvPr>
            <p:ph idx="3" type="body"/>
          </p:nvPr>
        </p:nvSpPr>
        <p:spPr>
          <a:xfrm>
            <a:off x="6022080" y="160452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8" name="Google Shape;278;p65"/>
          <p:cNvSpPr txBox="1"/>
          <p:nvPr>
            <p:ph idx="4" type="body"/>
          </p:nvPr>
        </p:nvSpPr>
        <p:spPr>
          <a:xfrm>
            <a:off x="45720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9" name="Google Shape;279;p65"/>
          <p:cNvSpPr txBox="1"/>
          <p:nvPr>
            <p:ph idx="5" type="body"/>
          </p:nvPr>
        </p:nvSpPr>
        <p:spPr>
          <a:xfrm>
            <a:off x="323964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80" name="Google Shape;280;p65"/>
          <p:cNvSpPr txBox="1"/>
          <p:nvPr>
            <p:ph idx="6" type="body"/>
          </p:nvPr>
        </p:nvSpPr>
        <p:spPr>
          <a:xfrm>
            <a:off x="6022080" y="3682080"/>
            <a:ext cx="2649600" cy="189684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8"/>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2" type="body"/>
          </p:nvPr>
        </p:nvSpPr>
        <p:spPr>
          <a:xfrm>
            <a:off x="467424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8"/>
          <p:cNvSpPr txBox="1"/>
          <p:nvPr>
            <p:ph idx="3" type="body"/>
          </p:nvPr>
        </p:nvSpPr>
        <p:spPr>
          <a:xfrm>
            <a:off x="45720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9"/>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 type="body"/>
          </p:nvPr>
        </p:nvSpPr>
        <p:spPr>
          <a:xfrm>
            <a:off x="457200" y="1604520"/>
            <a:ext cx="4015800" cy="397728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9"/>
          <p:cNvSpPr txBox="1"/>
          <p:nvPr>
            <p:ph idx="3" type="body"/>
          </p:nvPr>
        </p:nvSpPr>
        <p:spPr>
          <a:xfrm>
            <a:off x="4674240" y="368208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10"/>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 type="body"/>
          </p:nvPr>
        </p:nvSpPr>
        <p:spPr>
          <a:xfrm>
            <a:off x="45720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2" type="body"/>
          </p:nvPr>
        </p:nvSpPr>
        <p:spPr>
          <a:xfrm>
            <a:off x="4674240" y="1604520"/>
            <a:ext cx="401580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
          <p:cNvSpPr txBox="1"/>
          <p:nvPr>
            <p:ph idx="3" type="body"/>
          </p:nvPr>
        </p:nvSpPr>
        <p:spPr>
          <a:xfrm>
            <a:off x="457200" y="3682080"/>
            <a:ext cx="8229240" cy="1896840"/>
          </a:xfrm>
          <a:prstGeom prst="rect">
            <a:avLst/>
          </a:prstGeom>
          <a:noFill/>
          <a:ln>
            <a:noFill/>
          </a:ln>
        </p:spPr>
        <p:txBody>
          <a:bodyPr anchorCtr="0" anchor="t" bIns="0" lIns="0" spcFirstLastPara="1" rIns="0" wrap="square" tIns="0"/>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6.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3.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1"/>
          <p:cNvSpPr/>
          <p:nvPr/>
        </p:nvSpPr>
        <p:spPr>
          <a:xfrm>
            <a:off x="336600" y="1530360"/>
            <a:ext cx="2161800" cy="45684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11" name="Google Shape;11;p1"/>
          <p:cNvSpPr/>
          <p:nvPr/>
        </p:nvSpPr>
        <p:spPr>
          <a:xfrm>
            <a:off x="917280" y="1365120"/>
            <a:ext cx="7369200" cy="360"/>
          </a:xfrm>
          <a:custGeom>
            <a:rect b="b" l="l" r="r" t="t"/>
            <a:pathLst>
              <a:path extrusionOk="0" h="21600" w="221086800">
                <a:moveTo>
                  <a:pt x="0" y="0"/>
                </a:moveTo>
                <a:lnTo>
                  <a:pt x="221086800" y="21600"/>
                </a:lnTo>
              </a:path>
            </a:pathLst>
          </a:custGeom>
          <a:noFill/>
          <a:ln cap="flat" cmpd="sng" w="24100">
            <a:solidFill>
              <a:srgbClr val="4B4B4B"/>
            </a:solidFill>
            <a:prstDash val="dashDot"/>
            <a:round/>
            <a:headEnd len="sm" w="sm" type="none"/>
            <a:tailEnd len="sm" w="sm" type="none"/>
          </a:ln>
        </p:spPr>
      </p:sp>
      <p:sp>
        <p:nvSpPr>
          <p:cNvPr id="12" name="Google Shape;12;p1"/>
          <p:cNvSpPr txBox="1"/>
          <p:nvPr>
            <p:ph idx="11" type="ftr"/>
          </p:nvPr>
        </p:nvSpPr>
        <p:spPr>
          <a:xfrm>
            <a:off x="3124080" y="6394320"/>
            <a:ext cx="5171760" cy="23148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2" type="sldNum"/>
          </p:nvPr>
        </p:nvSpPr>
        <p:spPr>
          <a:xfrm>
            <a:off x="8424720" y="6394320"/>
            <a:ext cx="456840" cy="23148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buNone/>
              <a:defRPr b="0" i="0" sz="1800" u="none" cap="none" strike="noStrike">
                <a:solidFill>
                  <a:srgbClr val="4B4B4B"/>
                </a:solidFill>
                <a:latin typeface="Arial"/>
                <a:ea typeface="Arial"/>
                <a:cs typeface="Arial"/>
                <a:sym typeface="Arial"/>
              </a:defRPr>
            </a:lvl1pPr>
            <a:lvl2pPr indent="0" lvl="1" marL="0" marR="0" rtl="0" algn="l">
              <a:lnSpc>
                <a:spcPct val="100000"/>
              </a:lnSpc>
              <a:spcBef>
                <a:spcPts val="0"/>
              </a:spcBef>
              <a:buNone/>
              <a:defRPr b="0" i="0" sz="1800" u="none" cap="none" strike="noStrike">
                <a:solidFill>
                  <a:srgbClr val="4B4B4B"/>
                </a:solidFill>
                <a:latin typeface="Arial"/>
                <a:ea typeface="Arial"/>
                <a:cs typeface="Arial"/>
                <a:sym typeface="Arial"/>
              </a:defRPr>
            </a:lvl2pPr>
            <a:lvl3pPr indent="0" lvl="2" marL="0" marR="0" rtl="0" algn="l">
              <a:lnSpc>
                <a:spcPct val="100000"/>
              </a:lnSpc>
              <a:spcBef>
                <a:spcPts val="0"/>
              </a:spcBef>
              <a:buNone/>
              <a:defRPr b="0" i="0" sz="1800" u="none" cap="none" strike="noStrike">
                <a:solidFill>
                  <a:srgbClr val="4B4B4B"/>
                </a:solidFill>
                <a:latin typeface="Arial"/>
                <a:ea typeface="Arial"/>
                <a:cs typeface="Arial"/>
                <a:sym typeface="Arial"/>
              </a:defRPr>
            </a:lvl3pPr>
            <a:lvl4pPr indent="0" lvl="3" marL="0" marR="0" rtl="0" algn="l">
              <a:lnSpc>
                <a:spcPct val="100000"/>
              </a:lnSpc>
              <a:spcBef>
                <a:spcPts val="0"/>
              </a:spcBef>
              <a:buNone/>
              <a:defRPr b="0" i="0" sz="1800" u="none" cap="none" strike="noStrike">
                <a:solidFill>
                  <a:srgbClr val="4B4B4B"/>
                </a:solidFill>
                <a:latin typeface="Arial"/>
                <a:ea typeface="Arial"/>
                <a:cs typeface="Arial"/>
                <a:sym typeface="Arial"/>
              </a:defRPr>
            </a:lvl4pPr>
            <a:lvl5pPr indent="0" lvl="4" marL="0" marR="0" rtl="0" algn="l">
              <a:lnSpc>
                <a:spcPct val="100000"/>
              </a:lnSpc>
              <a:spcBef>
                <a:spcPts val="0"/>
              </a:spcBef>
              <a:buNone/>
              <a:defRPr b="0" i="0" sz="1800" u="none" cap="none" strike="noStrike">
                <a:solidFill>
                  <a:srgbClr val="4B4B4B"/>
                </a:solidFill>
                <a:latin typeface="Arial"/>
                <a:ea typeface="Arial"/>
                <a:cs typeface="Arial"/>
                <a:sym typeface="Arial"/>
              </a:defRPr>
            </a:lvl5pPr>
            <a:lvl6pPr indent="0" lvl="5" marL="0" marR="0" rtl="0" algn="l">
              <a:lnSpc>
                <a:spcPct val="100000"/>
              </a:lnSpc>
              <a:spcBef>
                <a:spcPts val="0"/>
              </a:spcBef>
              <a:buNone/>
              <a:defRPr b="0" i="0" sz="1800" u="none" cap="none" strike="noStrike">
                <a:solidFill>
                  <a:srgbClr val="4B4B4B"/>
                </a:solidFill>
                <a:latin typeface="Arial"/>
                <a:ea typeface="Arial"/>
                <a:cs typeface="Arial"/>
                <a:sym typeface="Arial"/>
              </a:defRPr>
            </a:lvl6pPr>
            <a:lvl7pPr indent="0" lvl="6" marL="0" marR="0" rtl="0" algn="l">
              <a:lnSpc>
                <a:spcPct val="100000"/>
              </a:lnSpc>
              <a:spcBef>
                <a:spcPts val="0"/>
              </a:spcBef>
              <a:buNone/>
              <a:defRPr b="0" i="0" sz="1800" u="none" cap="none" strike="noStrike">
                <a:solidFill>
                  <a:srgbClr val="4B4B4B"/>
                </a:solidFill>
                <a:latin typeface="Arial"/>
                <a:ea typeface="Arial"/>
                <a:cs typeface="Arial"/>
                <a:sym typeface="Arial"/>
              </a:defRPr>
            </a:lvl7pPr>
            <a:lvl8pPr indent="0" lvl="7" marL="0" marR="0" rtl="0" algn="l">
              <a:lnSpc>
                <a:spcPct val="100000"/>
              </a:lnSpc>
              <a:spcBef>
                <a:spcPts val="0"/>
              </a:spcBef>
              <a:buNone/>
              <a:defRPr b="0" i="0" sz="1800" u="none" cap="none" strike="noStrike">
                <a:solidFill>
                  <a:srgbClr val="4B4B4B"/>
                </a:solidFill>
                <a:latin typeface="Arial"/>
                <a:ea typeface="Arial"/>
                <a:cs typeface="Arial"/>
                <a:sym typeface="Arial"/>
              </a:defRPr>
            </a:lvl8pPr>
            <a:lvl9pPr indent="0" lvl="8" marL="0" marR="0" rtl="0" algn="l">
              <a:lnSpc>
                <a:spcPct val="100000"/>
              </a:lnSpc>
              <a:spcBef>
                <a:spcPts val="0"/>
              </a:spcBef>
              <a:buNone/>
              <a:defRPr b="0" i="0" sz="1800" u="none" cap="none" strike="noStrike">
                <a:solidFill>
                  <a:srgbClr val="4B4B4B"/>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p:nvPr>
            <p:ph type="title"/>
          </p:nvPr>
        </p:nvSpPr>
        <p:spPr>
          <a:xfrm>
            <a:off x="457200" y="273600"/>
            <a:ext cx="8229240" cy="1144800"/>
          </a:xfrm>
          <a:prstGeom prst="rect">
            <a:avLst/>
          </a:prstGeom>
          <a:noFill/>
          <a:ln>
            <a:noFill/>
          </a:ln>
        </p:spPr>
        <p:txBody>
          <a:bodyPr anchorCtr="0" anchor="ctr"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1"/>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 name="Shape 64"/>
        <p:cNvGrpSpPr/>
        <p:nvPr/>
      </p:nvGrpSpPr>
      <p:grpSpPr>
        <a:xfrm>
          <a:off x="0" y="0"/>
          <a:ext cx="0" cy="0"/>
          <a:chOff x="0" y="0"/>
          <a:chExt cx="0" cy="0"/>
        </a:xfrm>
      </p:grpSpPr>
      <p:sp>
        <p:nvSpPr>
          <p:cNvPr id="65" name="Google Shape;65;p14"/>
          <p:cNvSpPr/>
          <p:nvPr/>
        </p:nvSpPr>
        <p:spPr>
          <a:xfrm>
            <a:off x="336600" y="1530360"/>
            <a:ext cx="2161800" cy="456840"/>
          </a:xfrm>
          <a:custGeom>
            <a:rect b="b" l="l" r="r" t="t"/>
            <a:pathLst>
              <a:path extrusionOk="0" h="21600" w="21600">
                <a:moveTo>
                  <a:pt x="0" y="0"/>
                </a:moveTo>
                <a:lnTo>
                  <a:pt x="21600" y="0"/>
                </a:lnTo>
                <a:lnTo>
                  <a:pt x="21600" y="21600"/>
                </a:lnTo>
                <a:lnTo>
                  <a:pt x="0" y="21600"/>
                </a:lnTo>
                <a:lnTo>
                  <a:pt x="0" y="0"/>
                </a:lnTo>
                <a:close/>
              </a:path>
            </a:pathLst>
          </a:custGeom>
          <a:noFill/>
          <a:ln>
            <a:noFill/>
          </a:ln>
        </p:spPr>
      </p:sp>
      <p:sp>
        <p:nvSpPr>
          <p:cNvPr id="66" name="Google Shape;66;p14"/>
          <p:cNvSpPr/>
          <p:nvPr/>
        </p:nvSpPr>
        <p:spPr>
          <a:xfrm>
            <a:off x="917280" y="1365120"/>
            <a:ext cx="7369200" cy="360"/>
          </a:xfrm>
          <a:custGeom>
            <a:rect b="b" l="l" r="r" t="t"/>
            <a:pathLst>
              <a:path extrusionOk="0" h="21600" w="221086800">
                <a:moveTo>
                  <a:pt x="0" y="0"/>
                </a:moveTo>
                <a:lnTo>
                  <a:pt x="221086800" y="21600"/>
                </a:lnTo>
              </a:path>
            </a:pathLst>
          </a:custGeom>
          <a:noFill/>
          <a:ln cap="flat" cmpd="sng" w="24100">
            <a:solidFill>
              <a:srgbClr val="4B4B4B"/>
            </a:solidFill>
            <a:prstDash val="dashDot"/>
            <a:round/>
            <a:headEnd len="sm" w="sm" type="none"/>
            <a:tailEnd len="sm" w="sm" type="none"/>
          </a:ln>
        </p:spPr>
      </p:sp>
      <p:sp>
        <p:nvSpPr>
          <p:cNvPr id="67" name="Google Shape;67;p14"/>
          <p:cNvSpPr txBox="1"/>
          <p:nvPr>
            <p:ph type="title"/>
          </p:nvPr>
        </p:nvSpPr>
        <p:spPr>
          <a:xfrm>
            <a:off x="917640" y="506520"/>
            <a:ext cx="7368840" cy="83628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2" type="title"/>
          </p:nvPr>
        </p:nvSpPr>
        <p:spPr>
          <a:xfrm>
            <a:off x="917640" y="1525680"/>
            <a:ext cx="7368840" cy="457020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9" name="Google Shape;69;p14"/>
          <p:cNvSpPr txBox="1"/>
          <p:nvPr>
            <p:ph idx="11" type="ftr"/>
          </p:nvPr>
        </p:nvSpPr>
        <p:spPr>
          <a:xfrm>
            <a:off x="3124080" y="6394320"/>
            <a:ext cx="5171760" cy="23148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0" name="Google Shape;70;p14"/>
          <p:cNvSpPr txBox="1"/>
          <p:nvPr>
            <p:ph idx="12" type="sldNum"/>
          </p:nvPr>
        </p:nvSpPr>
        <p:spPr>
          <a:xfrm>
            <a:off x="8424720" y="6394320"/>
            <a:ext cx="456840" cy="23148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buNone/>
              <a:defRPr b="0" i="0" sz="1800" u="none" cap="none" strike="noStrike">
                <a:solidFill>
                  <a:srgbClr val="4B4B4B"/>
                </a:solidFill>
                <a:latin typeface="Arial"/>
                <a:ea typeface="Arial"/>
                <a:cs typeface="Arial"/>
                <a:sym typeface="Arial"/>
              </a:defRPr>
            </a:lvl1pPr>
            <a:lvl2pPr indent="0" lvl="1" marL="0" marR="0" rtl="0" algn="l">
              <a:lnSpc>
                <a:spcPct val="100000"/>
              </a:lnSpc>
              <a:spcBef>
                <a:spcPts val="0"/>
              </a:spcBef>
              <a:buNone/>
              <a:defRPr b="0" i="0" sz="1800" u="none" cap="none" strike="noStrike">
                <a:solidFill>
                  <a:srgbClr val="4B4B4B"/>
                </a:solidFill>
                <a:latin typeface="Arial"/>
                <a:ea typeface="Arial"/>
                <a:cs typeface="Arial"/>
                <a:sym typeface="Arial"/>
              </a:defRPr>
            </a:lvl2pPr>
            <a:lvl3pPr indent="0" lvl="2" marL="0" marR="0" rtl="0" algn="l">
              <a:lnSpc>
                <a:spcPct val="100000"/>
              </a:lnSpc>
              <a:spcBef>
                <a:spcPts val="0"/>
              </a:spcBef>
              <a:buNone/>
              <a:defRPr b="0" i="0" sz="1800" u="none" cap="none" strike="noStrike">
                <a:solidFill>
                  <a:srgbClr val="4B4B4B"/>
                </a:solidFill>
                <a:latin typeface="Arial"/>
                <a:ea typeface="Arial"/>
                <a:cs typeface="Arial"/>
                <a:sym typeface="Arial"/>
              </a:defRPr>
            </a:lvl3pPr>
            <a:lvl4pPr indent="0" lvl="3" marL="0" marR="0" rtl="0" algn="l">
              <a:lnSpc>
                <a:spcPct val="100000"/>
              </a:lnSpc>
              <a:spcBef>
                <a:spcPts val="0"/>
              </a:spcBef>
              <a:buNone/>
              <a:defRPr b="0" i="0" sz="1800" u="none" cap="none" strike="noStrike">
                <a:solidFill>
                  <a:srgbClr val="4B4B4B"/>
                </a:solidFill>
                <a:latin typeface="Arial"/>
                <a:ea typeface="Arial"/>
                <a:cs typeface="Arial"/>
                <a:sym typeface="Arial"/>
              </a:defRPr>
            </a:lvl4pPr>
            <a:lvl5pPr indent="0" lvl="4" marL="0" marR="0" rtl="0" algn="l">
              <a:lnSpc>
                <a:spcPct val="100000"/>
              </a:lnSpc>
              <a:spcBef>
                <a:spcPts val="0"/>
              </a:spcBef>
              <a:buNone/>
              <a:defRPr b="0" i="0" sz="1800" u="none" cap="none" strike="noStrike">
                <a:solidFill>
                  <a:srgbClr val="4B4B4B"/>
                </a:solidFill>
                <a:latin typeface="Arial"/>
                <a:ea typeface="Arial"/>
                <a:cs typeface="Arial"/>
                <a:sym typeface="Arial"/>
              </a:defRPr>
            </a:lvl5pPr>
            <a:lvl6pPr indent="0" lvl="5" marL="0" marR="0" rtl="0" algn="l">
              <a:lnSpc>
                <a:spcPct val="100000"/>
              </a:lnSpc>
              <a:spcBef>
                <a:spcPts val="0"/>
              </a:spcBef>
              <a:buNone/>
              <a:defRPr b="0" i="0" sz="1800" u="none" cap="none" strike="noStrike">
                <a:solidFill>
                  <a:srgbClr val="4B4B4B"/>
                </a:solidFill>
                <a:latin typeface="Arial"/>
                <a:ea typeface="Arial"/>
                <a:cs typeface="Arial"/>
                <a:sym typeface="Arial"/>
              </a:defRPr>
            </a:lvl6pPr>
            <a:lvl7pPr indent="0" lvl="6" marL="0" marR="0" rtl="0" algn="l">
              <a:lnSpc>
                <a:spcPct val="100000"/>
              </a:lnSpc>
              <a:spcBef>
                <a:spcPts val="0"/>
              </a:spcBef>
              <a:buNone/>
              <a:defRPr b="0" i="0" sz="1800" u="none" cap="none" strike="noStrike">
                <a:solidFill>
                  <a:srgbClr val="4B4B4B"/>
                </a:solidFill>
                <a:latin typeface="Arial"/>
                <a:ea typeface="Arial"/>
                <a:cs typeface="Arial"/>
                <a:sym typeface="Arial"/>
              </a:defRPr>
            </a:lvl7pPr>
            <a:lvl8pPr indent="0" lvl="7" marL="0" marR="0" rtl="0" algn="l">
              <a:lnSpc>
                <a:spcPct val="100000"/>
              </a:lnSpc>
              <a:spcBef>
                <a:spcPts val="0"/>
              </a:spcBef>
              <a:buNone/>
              <a:defRPr b="0" i="0" sz="1800" u="none" cap="none" strike="noStrike">
                <a:solidFill>
                  <a:srgbClr val="4B4B4B"/>
                </a:solidFill>
                <a:latin typeface="Arial"/>
                <a:ea typeface="Arial"/>
                <a:cs typeface="Arial"/>
                <a:sym typeface="Arial"/>
              </a:defRPr>
            </a:lvl8pPr>
            <a:lvl9pPr indent="0" lvl="8" marL="0" marR="0" rtl="0" algn="l">
              <a:lnSpc>
                <a:spcPct val="100000"/>
              </a:lnSpc>
              <a:spcBef>
                <a:spcPts val="0"/>
              </a:spcBef>
              <a:buNone/>
              <a:defRPr b="0" i="0" sz="1800" u="none" cap="none" strike="noStrike">
                <a:solidFill>
                  <a:srgbClr val="4B4B4B"/>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71" name="Google Shape;71;p14"/>
          <p:cNvSpPr txBox="1"/>
          <p:nvPr>
            <p:ph idx="1" type="body"/>
          </p:nvPr>
        </p:nvSpPr>
        <p:spPr>
          <a:xfrm>
            <a:off x="457200" y="1604520"/>
            <a:ext cx="8229240" cy="397728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0" name="Shape 120"/>
        <p:cNvGrpSpPr/>
        <p:nvPr/>
      </p:nvGrpSpPr>
      <p:grpSpPr>
        <a:xfrm>
          <a:off x="0" y="0"/>
          <a:ext cx="0" cy="0"/>
          <a:chOff x="0" y="0"/>
          <a:chExt cx="0" cy="0"/>
        </a:xfrm>
      </p:grpSpPr>
      <p:sp>
        <p:nvSpPr>
          <p:cNvPr id="121" name="Google Shape;121;p27"/>
          <p:cNvSpPr txBox="1"/>
          <p:nvPr>
            <p:ph type="title"/>
          </p:nvPr>
        </p:nvSpPr>
        <p:spPr>
          <a:xfrm>
            <a:off x="685800" y="2130480"/>
            <a:ext cx="7772040" cy="1469520"/>
          </a:xfrm>
          <a:prstGeom prst="rect">
            <a:avLst/>
          </a:prstGeom>
          <a:noFill/>
          <a:ln>
            <a:noFill/>
          </a:ln>
        </p:spPr>
        <p:txBody>
          <a:bodyPr anchorCtr="1"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2" name="Google Shape;122;p27"/>
          <p:cNvSpPr txBox="1"/>
          <p:nvPr>
            <p:ph idx="10" type="dt"/>
          </p:nvPr>
        </p:nvSpPr>
        <p:spPr>
          <a:xfrm>
            <a:off x="457200" y="6356520"/>
            <a:ext cx="2133360" cy="36468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3" name="Google Shape;123;p27"/>
          <p:cNvSpPr txBox="1"/>
          <p:nvPr>
            <p:ph idx="11" type="ftr"/>
          </p:nvPr>
        </p:nvSpPr>
        <p:spPr>
          <a:xfrm>
            <a:off x="3124080" y="6356520"/>
            <a:ext cx="2895120" cy="36468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4" name="Google Shape;124;p27"/>
          <p:cNvSpPr txBox="1"/>
          <p:nvPr>
            <p:ph idx="12" type="sldNum"/>
          </p:nvPr>
        </p:nvSpPr>
        <p:spPr>
          <a:xfrm>
            <a:off x="6553080" y="6356520"/>
            <a:ext cx="2133360" cy="36468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25" name="Google Shape;125;p27"/>
          <p:cNvSpPr txBox="1"/>
          <p:nvPr>
            <p:ph idx="1" type="body"/>
          </p:nvPr>
        </p:nvSpPr>
        <p:spPr>
          <a:xfrm>
            <a:off x="457200" y="1604520"/>
            <a:ext cx="8229240" cy="4525920"/>
          </a:xfrm>
          <a:prstGeom prst="rect">
            <a:avLst/>
          </a:prstGeom>
          <a:noFill/>
          <a:ln>
            <a:noFill/>
          </a:ln>
        </p:spPr>
        <p:txBody>
          <a:bodyPr anchorCtr="0" anchor="t" bIns="0" lIns="0" spcFirstLastPara="1" rIns="0" wrap="square" tIns="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4" name="Shape 174"/>
        <p:cNvGrpSpPr/>
        <p:nvPr/>
      </p:nvGrpSpPr>
      <p:grpSpPr>
        <a:xfrm>
          <a:off x="0" y="0"/>
          <a:ext cx="0" cy="0"/>
          <a:chOff x="0" y="0"/>
          <a:chExt cx="0" cy="0"/>
        </a:xfrm>
      </p:grpSpPr>
      <p:sp>
        <p:nvSpPr>
          <p:cNvPr id="175" name="Google Shape;175;p40"/>
          <p:cNvSpPr txBox="1"/>
          <p:nvPr>
            <p:ph type="title"/>
          </p:nvPr>
        </p:nvSpPr>
        <p:spPr>
          <a:xfrm>
            <a:off x="1143000" y="1122480"/>
            <a:ext cx="6858000" cy="2387520"/>
          </a:xfrm>
          <a:prstGeom prst="rect">
            <a:avLst/>
          </a:prstGeom>
          <a:noFill/>
          <a:ln>
            <a:noFill/>
          </a:ln>
        </p:spPr>
        <p:txBody>
          <a:bodyPr anchorCtr="1" anchor="b"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6" name="Google Shape;176;p40"/>
          <p:cNvSpPr txBox="1"/>
          <p:nvPr>
            <p:ph idx="10" type="dt"/>
          </p:nvPr>
        </p:nvSpPr>
        <p:spPr>
          <a:xfrm>
            <a:off x="457200" y="6356520"/>
            <a:ext cx="2133360" cy="36468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7" name="Google Shape;177;p40"/>
          <p:cNvSpPr txBox="1"/>
          <p:nvPr>
            <p:ph idx="11" type="ftr"/>
          </p:nvPr>
        </p:nvSpPr>
        <p:spPr>
          <a:xfrm>
            <a:off x="3124080" y="6356520"/>
            <a:ext cx="2895120" cy="36468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8" name="Google Shape;178;p40"/>
          <p:cNvSpPr txBox="1"/>
          <p:nvPr>
            <p:ph idx="12" type="sldNum"/>
          </p:nvPr>
        </p:nvSpPr>
        <p:spPr>
          <a:xfrm>
            <a:off x="6553080" y="6356520"/>
            <a:ext cx="2133360" cy="36468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27" name="Shape 227"/>
        <p:cNvGrpSpPr/>
        <p:nvPr/>
      </p:nvGrpSpPr>
      <p:grpSpPr>
        <a:xfrm>
          <a:off x="0" y="0"/>
          <a:ext cx="0" cy="0"/>
          <a:chOff x="0" y="0"/>
          <a:chExt cx="0" cy="0"/>
        </a:xfrm>
      </p:grpSpPr>
      <p:sp>
        <p:nvSpPr>
          <p:cNvPr id="228" name="Google Shape;228;p53"/>
          <p:cNvSpPr txBox="1"/>
          <p:nvPr>
            <p:ph type="title"/>
          </p:nvPr>
        </p:nvSpPr>
        <p:spPr>
          <a:xfrm>
            <a:off x="685800" y="2130480"/>
            <a:ext cx="7772040" cy="1469520"/>
          </a:xfrm>
          <a:prstGeom prst="rect">
            <a:avLst/>
          </a:prstGeom>
          <a:noFill/>
          <a:ln>
            <a:noFill/>
          </a:ln>
        </p:spPr>
        <p:txBody>
          <a:bodyPr anchorCtr="1"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9" name="Google Shape;229;p53"/>
          <p:cNvSpPr txBox="1"/>
          <p:nvPr>
            <p:ph idx="2" type="title"/>
          </p:nvPr>
        </p:nvSpPr>
        <p:spPr>
          <a:xfrm>
            <a:off x="457200" y="1604520"/>
            <a:ext cx="8229240" cy="4525920"/>
          </a:xfrm>
          <a:prstGeom prst="rect">
            <a:avLst/>
          </a:prstGeom>
          <a:noFill/>
          <a:ln>
            <a:noFill/>
          </a:ln>
        </p:spPr>
        <p:txBody>
          <a:bodyPr anchorCtr="0" anchor="t" bIns="0" lIns="0" spcFirstLastPara="1" rIns="0" wrap="square" tIns="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0" name="Google Shape;230;p53"/>
          <p:cNvSpPr txBox="1"/>
          <p:nvPr>
            <p:ph idx="10" type="dt"/>
          </p:nvPr>
        </p:nvSpPr>
        <p:spPr>
          <a:xfrm>
            <a:off x="457200" y="6356520"/>
            <a:ext cx="2133360" cy="36468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1" name="Google Shape;231;p53"/>
          <p:cNvSpPr txBox="1"/>
          <p:nvPr>
            <p:ph idx="11" type="ftr"/>
          </p:nvPr>
        </p:nvSpPr>
        <p:spPr>
          <a:xfrm>
            <a:off x="3124080" y="6356520"/>
            <a:ext cx="2895120" cy="364680"/>
          </a:xfrm>
          <a:prstGeom prst="rect">
            <a:avLst/>
          </a:prstGeom>
          <a:noFill/>
          <a:ln>
            <a:noFill/>
          </a:ln>
        </p:spPr>
        <p:txBody>
          <a:bodyPr anchorCtr="0" anchor="t" bIns="45000" lIns="90000" spcFirstLastPara="1" rIns="90000" wrap="square" tIns="45000"/>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32" name="Google Shape;232;p53"/>
          <p:cNvSpPr txBox="1"/>
          <p:nvPr>
            <p:ph idx="12" type="sldNum"/>
          </p:nvPr>
        </p:nvSpPr>
        <p:spPr>
          <a:xfrm>
            <a:off x="6553080" y="6356520"/>
            <a:ext cx="2133360" cy="36468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5.png"/><Relationship Id="rId13" Type="http://schemas.openxmlformats.org/officeDocument/2006/relationships/image" Target="../media/image25.pn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2.png"/><Relationship Id="rId15" Type="http://schemas.openxmlformats.org/officeDocument/2006/relationships/image" Target="../media/image27.png"/><Relationship Id="rId14" Type="http://schemas.openxmlformats.org/officeDocument/2006/relationships/image" Target="../media/image29.png"/><Relationship Id="rId5" Type="http://schemas.openxmlformats.org/officeDocument/2006/relationships/image" Target="../media/image15.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0.jpg"/><Relationship Id="rId4" Type="http://schemas.openxmlformats.org/officeDocument/2006/relationships/image" Target="../media/image40.png"/><Relationship Id="rId5" Type="http://schemas.openxmlformats.org/officeDocument/2006/relationships/image" Target="../media/image19.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0.jpg"/><Relationship Id="rId4" Type="http://schemas.openxmlformats.org/officeDocument/2006/relationships/image" Target="../media/image22.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7.jpg"/><Relationship Id="rId4" Type="http://schemas.openxmlformats.org/officeDocument/2006/relationships/image" Target="../media/image32.jpg"/><Relationship Id="rId5" Type="http://schemas.openxmlformats.org/officeDocument/2006/relationships/image" Target="../media/image33.png"/><Relationship Id="rId6"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2.jpg"/><Relationship Id="rId4" Type="http://schemas.openxmlformats.org/officeDocument/2006/relationships/image" Target="../media/image34.png"/><Relationship Id="rId5"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1" Type="http://schemas.openxmlformats.org/officeDocument/2006/relationships/image" Target="../media/image36.png"/><Relationship Id="rId10" Type="http://schemas.openxmlformats.org/officeDocument/2006/relationships/image" Target="../media/image35.jpg"/><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1.png"/><Relationship Id="rId4" Type="http://schemas.openxmlformats.org/officeDocument/2006/relationships/image" Target="../media/image23.png"/><Relationship Id="rId9" Type="http://schemas.openxmlformats.org/officeDocument/2006/relationships/image" Target="../media/image38.jp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30.jpg"/><Relationship Id="rId8" Type="http://schemas.openxmlformats.org/officeDocument/2006/relationships/image" Target="../media/image3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3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7.jpg"/><Relationship Id="rId5" Type="http://schemas.openxmlformats.org/officeDocument/2006/relationships/image" Target="../media/image1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85" name="Shape 285"/>
        <p:cNvGrpSpPr/>
        <p:nvPr/>
      </p:nvGrpSpPr>
      <p:grpSpPr>
        <a:xfrm>
          <a:off x="0" y="0"/>
          <a:ext cx="0" cy="0"/>
          <a:chOff x="0" y="0"/>
          <a:chExt cx="0" cy="0"/>
        </a:xfrm>
      </p:grpSpPr>
      <p:sp>
        <p:nvSpPr>
          <p:cNvPr id="286" name="Google Shape;286;p66"/>
          <p:cNvSpPr txBox="1"/>
          <p:nvPr/>
        </p:nvSpPr>
        <p:spPr>
          <a:xfrm>
            <a:off x="2123640" y="2565000"/>
            <a:ext cx="4968720" cy="1584000"/>
          </a:xfrm>
          <a:prstGeom prst="rect">
            <a:avLst/>
          </a:prstGeom>
          <a:noFill/>
          <a:ln>
            <a:noFill/>
          </a:ln>
        </p:spPr>
        <p:txBody>
          <a:bodyPr anchorCtr="1" anchor="t" bIns="45000" lIns="90000" spcFirstLastPara="1" rIns="90000" wrap="square" tIns="45000">
            <a:noAutofit/>
          </a:bodyPr>
          <a:lstStyle/>
          <a:p>
            <a:pPr indent="0" lvl="0" marL="0" marR="0" rtl="0" algn="ctr">
              <a:lnSpc>
                <a:spcPct val="90000"/>
              </a:lnSpc>
              <a:spcBef>
                <a:spcPts val="0"/>
              </a:spcBef>
              <a:spcAft>
                <a:spcPts val="0"/>
              </a:spcAft>
              <a:buNone/>
            </a:pPr>
            <a:r>
              <a:rPr b="0" i="0" lang="en-US" sz="1800" u="none" cap="none" strike="noStrike">
                <a:solidFill>
                  <a:srgbClr val="000000"/>
                </a:solidFill>
                <a:latin typeface="Arial"/>
                <a:ea typeface="Arial"/>
                <a:cs typeface="Arial"/>
                <a:sym typeface="Arial"/>
              </a:rPr>
              <a:t> </a:t>
            </a:r>
            <a:r>
              <a:rPr b="1" i="0" lang="en-US" sz="4000" u="none" cap="none" strike="noStrike">
                <a:solidFill>
                  <a:srgbClr val="000000"/>
                </a:solidFill>
                <a:latin typeface="Arial"/>
                <a:ea typeface="Arial"/>
                <a:cs typeface="Arial"/>
                <a:sym typeface="Arial"/>
              </a:rPr>
              <a:t>Introduction to MAP-REDUCE</a:t>
            </a:r>
            <a:endParaRPr b="0" i="0" sz="4000" u="none" cap="none" strike="noStrike">
              <a:latin typeface="Arial"/>
              <a:ea typeface="Arial"/>
              <a:cs typeface="Arial"/>
              <a:sym typeface="Arial"/>
            </a:endParaRPr>
          </a:p>
        </p:txBody>
      </p:sp>
      <p:sp>
        <p:nvSpPr>
          <p:cNvPr id="287" name="Google Shape;287;p66"/>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5" name="Shape 385"/>
        <p:cNvGrpSpPr/>
        <p:nvPr/>
      </p:nvGrpSpPr>
      <p:grpSpPr>
        <a:xfrm>
          <a:off x="0" y="0"/>
          <a:ext cx="0" cy="0"/>
          <a:chOff x="0" y="0"/>
          <a:chExt cx="0" cy="0"/>
        </a:xfrm>
      </p:grpSpPr>
      <p:sp>
        <p:nvSpPr>
          <p:cNvPr id="386" name="Google Shape;386;p75"/>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387" name="Google Shape;387;p75"/>
          <p:cNvSpPr txBox="1"/>
          <p:nvPr/>
        </p:nvSpPr>
        <p:spPr>
          <a:xfrm>
            <a:off x="2412360" y="144000"/>
            <a:ext cx="4248000" cy="3344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Output of the mapper</a:t>
            </a:r>
            <a:endParaRPr b="0" i="0" sz="3000" u="none" cap="none" strike="noStrike">
              <a:latin typeface="Arial"/>
              <a:ea typeface="Arial"/>
              <a:cs typeface="Arial"/>
              <a:sym typeface="Arial"/>
            </a:endParaRPr>
          </a:p>
        </p:txBody>
      </p:sp>
      <p:sp>
        <p:nvSpPr>
          <p:cNvPr id="388" name="Google Shape;388;p75"/>
          <p:cNvSpPr txBox="1"/>
          <p:nvPr/>
        </p:nvSpPr>
        <p:spPr>
          <a:xfrm>
            <a:off x="668880" y="648000"/>
            <a:ext cx="7467120" cy="5486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r>
              <a:rPr b="1" i="0" lang="en-US" sz="1800" u="none" cap="none" strike="noStrike">
                <a:solidFill>
                  <a:srgbClr val="000000"/>
                </a:solidFill>
                <a:latin typeface="Century Schoolbook"/>
                <a:ea typeface="Century Schoolbook"/>
                <a:cs typeface="Century Schoolbook"/>
                <a:sym typeface="Century Schoolbook"/>
              </a:rPr>
              <a:t>0,this is not a secret if you read it</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p:txBody>
      </p:sp>
      <p:sp>
        <p:nvSpPr>
          <p:cNvPr id="389" name="Google Shape;389;p75"/>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390" name="Google Shape;390;p75"/>
          <p:cNvPicPr preferRelativeResize="0"/>
          <p:nvPr/>
        </p:nvPicPr>
        <p:blipFill rotWithShape="1">
          <a:blip r:embed="rId3">
            <a:alphaModFix/>
          </a:blip>
          <a:srcRect b="0" l="0" r="0" t="0"/>
          <a:stretch/>
        </p:blipFill>
        <p:spPr>
          <a:xfrm>
            <a:off x="3300480" y="2010600"/>
            <a:ext cx="1523520" cy="1142640"/>
          </a:xfrm>
          <a:prstGeom prst="rect">
            <a:avLst/>
          </a:prstGeom>
          <a:noFill/>
          <a:ln>
            <a:noFill/>
          </a:ln>
        </p:spPr>
      </p:pic>
      <p:sp>
        <p:nvSpPr>
          <p:cNvPr id="391" name="Google Shape;391;p75"/>
          <p:cNvSpPr/>
          <p:nvPr/>
        </p:nvSpPr>
        <p:spPr>
          <a:xfrm>
            <a:off x="3846240" y="1175400"/>
            <a:ext cx="432000" cy="648000"/>
          </a:xfrm>
          <a:custGeom>
            <a:rect b="b" l="l" r="r" t="t"/>
            <a:pathLst>
              <a:path extrusionOk="0" h="1801" w="1202">
                <a:moveTo>
                  <a:pt x="300" y="0"/>
                </a:moveTo>
                <a:lnTo>
                  <a:pt x="300" y="1350"/>
                </a:lnTo>
                <a:lnTo>
                  <a:pt x="0" y="1350"/>
                </a:lnTo>
                <a:lnTo>
                  <a:pt x="600" y="1800"/>
                </a:lnTo>
                <a:lnTo>
                  <a:pt x="1201" y="1350"/>
                </a:lnTo>
                <a:lnTo>
                  <a:pt x="900" y="1350"/>
                </a:lnTo>
                <a:lnTo>
                  <a:pt x="900" y="0"/>
                </a:lnTo>
                <a:lnTo>
                  <a:pt x="300" y="0"/>
                </a:lnTo>
              </a:path>
            </a:pathLst>
          </a:custGeom>
          <a:solidFill>
            <a:srgbClr val="CFE7F5"/>
          </a:solidFill>
          <a:ln cap="flat" cmpd="sng" w="9525">
            <a:solidFill>
              <a:srgbClr val="808080"/>
            </a:solidFill>
            <a:prstDash val="solid"/>
            <a:round/>
            <a:headEnd len="sm" w="sm" type="none"/>
            <a:tailEnd len="sm" w="sm" type="none"/>
          </a:ln>
        </p:spPr>
      </p:sp>
      <p:sp>
        <p:nvSpPr>
          <p:cNvPr id="392" name="Google Shape;392;p75"/>
          <p:cNvSpPr txBox="1"/>
          <p:nvPr/>
        </p:nvSpPr>
        <p:spPr>
          <a:xfrm>
            <a:off x="5004000" y="1484640"/>
            <a:ext cx="2232360" cy="53571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this 1</a:t>
            </a:r>
            <a:endParaRPr b="0" i="0" sz="16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                                                   is 1</a:t>
            </a:r>
            <a:endParaRPr b="0" i="0" sz="16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                                                  not 1</a:t>
            </a:r>
            <a:endParaRPr b="0" i="0" sz="16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                                                  a 1</a:t>
            </a:r>
            <a:endParaRPr b="0" i="0" sz="16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                                              secret 1</a:t>
            </a:r>
            <a:endParaRPr b="0" i="0" sz="16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                                                 if  1</a:t>
            </a:r>
            <a:endParaRPr b="0" i="0" sz="16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                                                 you 1</a:t>
            </a:r>
            <a:endParaRPr b="0" i="0" sz="16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                                                 read 1</a:t>
            </a:r>
            <a:endParaRPr b="0" i="0" sz="16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                                                  it 1        </a:t>
            </a:r>
            <a:r>
              <a:rPr b="1" i="0" lang="en-US" sz="1600" u="none" cap="none" strike="noStrike">
                <a:solidFill>
                  <a:srgbClr val="000000"/>
                </a:solidFill>
                <a:latin typeface="Century Schoolbook"/>
                <a:ea typeface="Century Schoolbook"/>
                <a:cs typeface="Century Schoolbook"/>
                <a:sym typeface="Century Schoolbook"/>
              </a:rPr>
              <a:t>                         </a:t>
            </a:r>
            <a:endParaRPr b="0" i="0" sz="16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latin typeface="Arial"/>
              <a:ea typeface="Arial"/>
              <a:cs typeface="Arial"/>
              <a:sym typeface="Arial"/>
            </a:endParaRPr>
          </a:p>
        </p:txBody>
      </p:sp>
      <p:pic>
        <p:nvPicPr>
          <p:cNvPr id="393" name="Google Shape;393;p75"/>
          <p:cNvPicPr preferRelativeResize="0"/>
          <p:nvPr/>
        </p:nvPicPr>
        <p:blipFill rotWithShape="1">
          <a:blip r:embed="rId4">
            <a:alphaModFix/>
          </a:blip>
          <a:srcRect b="0" l="0" r="0" t="0"/>
          <a:stretch/>
        </p:blipFill>
        <p:spPr>
          <a:xfrm>
            <a:off x="1891440" y="910440"/>
            <a:ext cx="4753440" cy="697680"/>
          </a:xfrm>
          <a:prstGeom prst="rect">
            <a:avLst/>
          </a:prstGeom>
          <a:noFill/>
          <a:ln>
            <a:noFill/>
          </a:ln>
        </p:spPr>
      </p:pic>
      <p:pic>
        <p:nvPicPr>
          <p:cNvPr id="394" name="Google Shape;394;p75"/>
          <p:cNvPicPr preferRelativeResize="0"/>
          <p:nvPr/>
        </p:nvPicPr>
        <p:blipFill rotWithShape="1">
          <a:blip r:embed="rId5">
            <a:alphaModFix/>
          </a:blip>
          <a:srcRect b="0" l="0" r="0" t="0"/>
          <a:stretch/>
        </p:blipFill>
        <p:spPr>
          <a:xfrm>
            <a:off x="5556960" y="1984320"/>
            <a:ext cx="599760" cy="251280"/>
          </a:xfrm>
          <a:prstGeom prst="rect">
            <a:avLst/>
          </a:prstGeom>
          <a:noFill/>
          <a:ln>
            <a:noFill/>
          </a:ln>
        </p:spPr>
      </p:pic>
      <p:pic>
        <p:nvPicPr>
          <p:cNvPr id="395" name="Google Shape;395;p75"/>
          <p:cNvPicPr preferRelativeResize="0"/>
          <p:nvPr/>
        </p:nvPicPr>
        <p:blipFill rotWithShape="1">
          <a:blip r:embed="rId6">
            <a:alphaModFix/>
          </a:blip>
          <a:srcRect b="0" l="0" r="0" t="0"/>
          <a:stretch/>
        </p:blipFill>
        <p:spPr>
          <a:xfrm>
            <a:off x="6406920" y="1928520"/>
            <a:ext cx="320760" cy="1954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0" name="Shape 400"/>
        <p:cNvGrpSpPr/>
        <p:nvPr/>
      </p:nvGrpSpPr>
      <p:grpSpPr>
        <a:xfrm>
          <a:off x="0" y="0"/>
          <a:ext cx="0" cy="0"/>
          <a:chOff x="0" y="0"/>
          <a:chExt cx="0" cy="0"/>
        </a:xfrm>
      </p:grpSpPr>
      <p:sp>
        <p:nvSpPr>
          <p:cNvPr id="401" name="Google Shape;401;p76"/>
          <p:cNvSpPr txBox="1"/>
          <p:nvPr/>
        </p:nvSpPr>
        <p:spPr>
          <a:xfrm>
            <a:off x="683640" y="261000"/>
            <a:ext cx="7467120" cy="7916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The sort operation</a:t>
            </a:r>
            <a:endParaRPr b="0" i="0" sz="2800" u="none" cap="none" strike="noStrike">
              <a:latin typeface="Arial"/>
              <a:ea typeface="Arial"/>
              <a:cs typeface="Arial"/>
              <a:sym typeface="Arial"/>
            </a:endParaRPr>
          </a:p>
        </p:txBody>
      </p:sp>
      <p:sp>
        <p:nvSpPr>
          <p:cNvPr id="402" name="Google Shape;402;p76"/>
          <p:cNvSpPr txBox="1"/>
          <p:nvPr/>
        </p:nvSpPr>
        <p:spPr>
          <a:xfrm>
            <a:off x="777960" y="1304640"/>
            <a:ext cx="7467120" cy="5101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Output of the mapper is fed into the </a:t>
            </a:r>
            <a:r>
              <a:rPr b="1" i="0" lang="en-US" sz="2400" u="none" cap="none" strike="noStrike">
                <a:solidFill>
                  <a:srgbClr val="000000"/>
                </a:solidFill>
                <a:latin typeface="Century Schoolbook"/>
                <a:ea typeface="Century Schoolbook"/>
                <a:cs typeface="Century Schoolbook"/>
                <a:sym typeface="Century Schoolbook"/>
              </a:rPr>
              <a:t>sorter </a:t>
            </a:r>
            <a:r>
              <a:rPr b="0" i="0" lang="en-US" sz="2400" u="none" cap="none" strike="noStrike">
                <a:solidFill>
                  <a:srgbClr val="000000"/>
                </a:solidFill>
                <a:latin typeface="Century Schoolbook"/>
                <a:ea typeface="Century Schoolbook"/>
                <a:cs typeface="Century Schoolbook"/>
                <a:sym typeface="Century Schoolbook"/>
              </a:rPr>
              <a:t>which sorts the mapper output in ascending order of the KEYS ! (lexicographic ordering or dictionary ordering since the keys are of string type)</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Consider the simple example</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SORTER</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Cathy  34                                                                          Alice    10</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Alice  10                                                                           Bob      89    </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Bob    89                                                                           Cathy  34   </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FF3333"/>
                </a:solidFill>
                <a:latin typeface="Century Schoolbook"/>
                <a:ea typeface="Century Schoolbook"/>
                <a:cs typeface="Century Schoolbook"/>
                <a:sym typeface="Century Schoolbook"/>
              </a:rPr>
              <a:t>Note : </a:t>
            </a:r>
            <a:r>
              <a:rPr b="1" i="0" lang="en-US" sz="1800" u="none" cap="none" strike="noStrike">
                <a:solidFill>
                  <a:srgbClr val="000000"/>
                </a:solidFill>
                <a:latin typeface="Century Schoolbook"/>
                <a:ea typeface="Century Schoolbook"/>
                <a:cs typeface="Century Schoolbook"/>
                <a:sym typeface="Century Schoolbook"/>
              </a:rPr>
              <a:t>Sorter can be reprogrammed (overridden) to sort based on values if required. Its called the sort comparator.                          </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p:txBody>
      </p:sp>
      <p:sp>
        <p:nvSpPr>
          <p:cNvPr id="403" name="Google Shape;403;p76"/>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404" name="Google Shape;404;p76"/>
          <p:cNvPicPr preferRelativeResize="0"/>
          <p:nvPr/>
        </p:nvPicPr>
        <p:blipFill rotWithShape="1">
          <a:blip r:embed="rId3">
            <a:alphaModFix/>
          </a:blip>
          <a:srcRect b="0" l="0" r="0" t="0"/>
          <a:stretch/>
        </p:blipFill>
        <p:spPr>
          <a:xfrm>
            <a:off x="3461760" y="4035600"/>
            <a:ext cx="1512000" cy="1284120"/>
          </a:xfrm>
          <a:prstGeom prst="rect">
            <a:avLst/>
          </a:prstGeom>
          <a:noFill/>
          <a:ln>
            <a:noFill/>
          </a:ln>
        </p:spPr>
      </p:pic>
      <p:sp>
        <p:nvSpPr>
          <p:cNvPr id="405" name="Google Shape;405;p76"/>
          <p:cNvSpPr/>
          <p:nvPr/>
        </p:nvSpPr>
        <p:spPr>
          <a:xfrm rot="-5400000">
            <a:off x="2601720" y="4245480"/>
            <a:ext cx="360000" cy="864000"/>
          </a:xfrm>
          <a:custGeom>
            <a:rect b="b" l="l" r="r" t="t"/>
            <a:pathLst>
              <a:path extrusionOk="0" h="2402" w="1002">
                <a:moveTo>
                  <a:pt x="250" y="0"/>
                </a:moveTo>
                <a:lnTo>
                  <a:pt x="250" y="1800"/>
                </a:lnTo>
                <a:lnTo>
                  <a:pt x="0" y="1800"/>
                </a:lnTo>
                <a:lnTo>
                  <a:pt x="500" y="2401"/>
                </a:lnTo>
                <a:lnTo>
                  <a:pt x="1001" y="1800"/>
                </a:lnTo>
                <a:lnTo>
                  <a:pt x="750" y="1800"/>
                </a:lnTo>
                <a:lnTo>
                  <a:pt x="750" y="0"/>
                </a:lnTo>
                <a:lnTo>
                  <a:pt x="250" y="0"/>
                </a:lnTo>
              </a:path>
            </a:pathLst>
          </a:custGeom>
          <a:solidFill>
            <a:srgbClr val="CFE7F5"/>
          </a:solidFill>
          <a:ln cap="flat" cmpd="sng" w="9525">
            <a:solidFill>
              <a:srgbClr val="808080"/>
            </a:solidFill>
            <a:prstDash val="solid"/>
            <a:round/>
            <a:headEnd len="sm" w="sm" type="none"/>
            <a:tailEnd len="sm" w="sm" type="none"/>
          </a:ln>
        </p:spPr>
      </p:sp>
      <p:sp>
        <p:nvSpPr>
          <p:cNvPr id="406" name="Google Shape;406;p76"/>
          <p:cNvSpPr/>
          <p:nvPr/>
        </p:nvSpPr>
        <p:spPr>
          <a:xfrm rot="-5400000">
            <a:off x="5842800" y="4245480"/>
            <a:ext cx="360000" cy="864000"/>
          </a:xfrm>
          <a:custGeom>
            <a:rect b="b" l="l" r="r" t="t"/>
            <a:pathLst>
              <a:path extrusionOk="0" h="2402" w="1002">
                <a:moveTo>
                  <a:pt x="250" y="0"/>
                </a:moveTo>
                <a:lnTo>
                  <a:pt x="250" y="1800"/>
                </a:lnTo>
                <a:lnTo>
                  <a:pt x="0" y="1800"/>
                </a:lnTo>
                <a:lnTo>
                  <a:pt x="500" y="2401"/>
                </a:lnTo>
                <a:lnTo>
                  <a:pt x="1001" y="1800"/>
                </a:lnTo>
                <a:lnTo>
                  <a:pt x="750" y="1800"/>
                </a:lnTo>
                <a:lnTo>
                  <a:pt x="750" y="0"/>
                </a:lnTo>
                <a:lnTo>
                  <a:pt x="250" y="0"/>
                </a:lnTo>
              </a:path>
            </a:pathLst>
          </a:custGeom>
          <a:solidFill>
            <a:srgbClr val="CFE7F5"/>
          </a:solidFill>
          <a:ln cap="flat" cmpd="sng" w="9525">
            <a:solidFill>
              <a:srgbClr val="808080"/>
            </a:solidFill>
            <a:prstDash val="solid"/>
            <a:round/>
            <a:headEnd len="sm" w="sm" type="none"/>
            <a:tailEnd len="sm" w="sm" type="none"/>
          </a:ln>
        </p:spPr>
      </p:sp>
      <p:sp>
        <p:nvSpPr>
          <p:cNvPr id="407" name="Google Shape;407;p76"/>
          <p:cNvSpPr txBox="1"/>
          <p:nvPr/>
        </p:nvSpPr>
        <p:spPr>
          <a:xfrm>
            <a:off x="755640" y="908640"/>
            <a:ext cx="6617520" cy="369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575F6D"/>
                </a:solidFill>
                <a:latin typeface="Century Schoolbook"/>
                <a:ea typeface="Century Schoolbook"/>
                <a:cs typeface="Century Schoolbook"/>
                <a:sym typeface="Century Schoolbook"/>
              </a:rPr>
              <a:t>(This happens in the memory of the mapper machine)</a:t>
            </a:r>
            <a:endParaRPr b="0" i="0" sz="1800" u="none" cap="none" strike="noStrike">
              <a:latin typeface="Arial"/>
              <a:ea typeface="Arial"/>
              <a:cs typeface="Arial"/>
              <a:sym typeface="Arial"/>
            </a:endParaRPr>
          </a:p>
        </p:txBody>
      </p:sp>
      <p:sp>
        <p:nvSpPr>
          <p:cNvPr id="408" name="Google Shape;408;p76"/>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pic>
        <p:nvPicPr>
          <p:cNvPr id="409" name="Google Shape;409;p76"/>
          <p:cNvPicPr preferRelativeResize="0"/>
          <p:nvPr/>
        </p:nvPicPr>
        <p:blipFill rotWithShape="1">
          <a:blip r:embed="rId4">
            <a:alphaModFix/>
          </a:blip>
          <a:srcRect b="0" l="0" r="0" t="0"/>
          <a:stretch/>
        </p:blipFill>
        <p:spPr>
          <a:xfrm>
            <a:off x="929880" y="3685680"/>
            <a:ext cx="1045800" cy="2315520"/>
          </a:xfrm>
          <a:prstGeom prst="rect">
            <a:avLst/>
          </a:prstGeom>
          <a:noFill/>
          <a:ln>
            <a:noFill/>
          </a:ln>
        </p:spPr>
      </p:pic>
      <p:pic>
        <p:nvPicPr>
          <p:cNvPr id="410" name="Google Shape;410;p76"/>
          <p:cNvPicPr preferRelativeResize="0"/>
          <p:nvPr/>
        </p:nvPicPr>
        <p:blipFill rotWithShape="1">
          <a:blip r:embed="rId5">
            <a:alphaModFix/>
          </a:blip>
          <a:srcRect b="0" l="0" r="0" t="0"/>
          <a:stretch/>
        </p:blipFill>
        <p:spPr>
          <a:xfrm>
            <a:off x="6309720" y="3588120"/>
            <a:ext cx="2063160" cy="2371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5" name="Shape 415"/>
        <p:cNvGrpSpPr/>
        <p:nvPr/>
      </p:nvGrpSpPr>
      <p:grpSpPr>
        <a:xfrm>
          <a:off x="0" y="0"/>
          <a:ext cx="0" cy="0"/>
          <a:chOff x="0" y="0"/>
          <a:chExt cx="0" cy="0"/>
        </a:xfrm>
      </p:grpSpPr>
      <p:sp>
        <p:nvSpPr>
          <p:cNvPr id="416" name="Google Shape;416;p77"/>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417" name="Google Shape;417;p77"/>
          <p:cNvSpPr txBox="1"/>
          <p:nvPr/>
        </p:nvSpPr>
        <p:spPr>
          <a:xfrm>
            <a:off x="2988000" y="116640"/>
            <a:ext cx="3960360" cy="5630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Input to the sort phase</a:t>
            </a:r>
            <a:endParaRPr b="0" i="0" sz="2800" u="none" cap="none" strike="noStrike">
              <a:latin typeface="Arial"/>
              <a:ea typeface="Arial"/>
              <a:cs typeface="Arial"/>
              <a:sym typeface="Arial"/>
            </a:endParaRPr>
          </a:p>
        </p:txBody>
      </p:sp>
      <p:sp>
        <p:nvSpPr>
          <p:cNvPr id="418" name="Google Shape;418;p77"/>
          <p:cNvSpPr txBox="1"/>
          <p:nvPr/>
        </p:nvSpPr>
        <p:spPr>
          <a:xfrm>
            <a:off x="708840" y="648000"/>
            <a:ext cx="7420320" cy="40737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this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is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not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a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secret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if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you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read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it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it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is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a 1</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p:txBody>
      </p:sp>
      <p:sp>
        <p:nvSpPr>
          <p:cNvPr id="419" name="Google Shape;419;p77"/>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
        <p:nvSpPr>
          <p:cNvPr id="420" name="Google Shape;420;p77"/>
          <p:cNvSpPr txBox="1"/>
          <p:nvPr/>
        </p:nvSpPr>
        <p:spPr>
          <a:xfrm>
            <a:off x="5154120" y="1052640"/>
            <a:ext cx="3168360" cy="12002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575F6D"/>
                </a:solidFill>
                <a:latin typeface="Century Schoolbook"/>
                <a:ea typeface="Century Schoolbook"/>
                <a:cs typeface="Century Schoolbook"/>
                <a:sym typeface="Century Schoolbook"/>
              </a:rPr>
              <a:t>(keys not sorted) </a:t>
            </a:r>
            <a:br>
              <a:rPr b="0" i="0" lang="en-US" sz="1800" u="none" cap="none" strike="noStrike"/>
            </a:br>
            <a:r>
              <a:rPr b="1" i="0" lang="en-US" sz="1800" u="none" cap="none" strike="noStrike">
                <a:solidFill>
                  <a:srgbClr val="575F6D"/>
                </a:solidFill>
                <a:latin typeface="Century Schoolbook"/>
                <a:ea typeface="Century Schoolbook"/>
                <a:cs typeface="Century Schoolbook"/>
                <a:sym typeface="Century Schoolbook"/>
              </a:rPr>
              <a:t>(partial output of the mapper is shown here)</a:t>
            </a:r>
            <a:br>
              <a:rPr b="0" i="0" lang="en-US" sz="1800" u="none" cap="none" strike="noStrike"/>
            </a:br>
            <a:r>
              <a:rPr b="1" i="0" lang="en-US" sz="1800" u="none" cap="none" strike="noStrike">
                <a:solidFill>
                  <a:srgbClr val="575F6D"/>
                </a:solidFill>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25" name="Shape 425"/>
        <p:cNvGrpSpPr/>
        <p:nvPr/>
      </p:nvGrpSpPr>
      <p:grpSpPr>
        <a:xfrm>
          <a:off x="0" y="0"/>
          <a:ext cx="0" cy="0"/>
          <a:chOff x="0" y="0"/>
          <a:chExt cx="0" cy="0"/>
        </a:xfrm>
      </p:grpSpPr>
      <p:sp>
        <p:nvSpPr>
          <p:cNvPr id="426" name="Google Shape;426;p78"/>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427" name="Google Shape;427;p78"/>
          <p:cNvSpPr txBox="1"/>
          <p:nvPr/>
        </p:nvSpPr>
        <p:spPr>
          <a:xfrm>
            <a:off x="2577600" y="116640"/>
            <a:ext cx="4946760" cy="4276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200" u="none" cap="none" strike="noStrike">
                <a:solidFill>
                  <a:srgbClr val="E58301"/>
                </a:solidFill>
                <a:latin typeface="Arial"/>
                <a:ea typeface="Arial"/>
                <a:cs typeface="Arial"/>
                <a:sym typeface="Arial"/>
              </a:rPr>
              <a:t>Output of the sort phase</a:t>
            </a:r>
            <a:endParaRPr b="0" i="0" sz="3200" u="none" cap="none" strike="noStrike">
              <a:latin typeface="Arial"/>
              <a:ea typeface="Arial"/>
              <a:cs typeface="Arial"/>
              <a:sym typeface="Arial"/>
            </a:endParaRPr>
          </a:p>
        </p:txBody>
      </p:sp>
      <p:sp>
        <p:nvSpPr>
          <p:cNvPr id="428" name="Google Shape;428;p78"/>
          <p:cNvSpPr txBox="1"/>
          <p:nvPr/>
        </p:nvSpPr>
        <p:spPr>
          <a:xfrm>
            <a:off x="668880" y="573480"/>
            <a:ext cx="7467120" cy="5330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a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a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do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if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if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is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it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it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it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not 1   </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not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read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read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400" u="none" cap="none" strike="noStrike">
                <a:solidFill>
                  <a:srgbClr val="000000"/>
                </a:solidFill>
                <a:latin typeface="Century Schoolbook"/>
                <a:ea typeface="Century Schoolbook"/>
                <a:cs typeface="Century Schoolbook"/>
                <a:sym typeface="Century Schoolbook"/>
              </a:rPr>
              <a:t> secret 1</a:t>
            </a:r>
            <a:endParaRPr b="0" i="0" sz="1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600" u="none" cap="none" strike="noStrike">
                <a:solidFill>
                  <a:srgbClr val="000000"/>
                </a:solidFill>
                <a:latin typeface="Century Schoolbook"/>
                <a:ea typeface="Century Schoolbook"/>
                <a:cs typeface="Century Schoolbook"/>
                <a:sym typeface="Century Schoolbook"/>
              </a:rPr>
              <a:t> </a:t>
            </a:r>
            <a:endParaRPr b="0" i="0" sz="1600" u="none" cap="none" strike="noStrike">
              <a:latin typeface="Arial"/>
              <a:ea typeface="Arial"/>
              <a:cs typeface="Arial"/>
              <a:sym typeface="Arial"/>
            </a:endParaRPr>
          </a:p>
        </p:txBody>
      </p:sp>
      <p:sp>
        <p:nvSpPr>
          <p:cNvPr id="429" name="Google Shape;429;p78"/>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4" name="Shape 434"/>
        <p:cNvGrpSpPr/>
        <p:nvPr/>
      </p:nvGrpSpPr>
      <p:grpSpPr>
        <a:xfrm>
          <a:off x="0" y="0"/>
          <a:ext cx="0" cy="0"/>
          <a:chOff x="0" y="0"/>
          <a:chExt cx="0" cy="0"/>
        </a:xfrm>
      </p:grpSpPr>
      <p:sp>
        <p:nvSpPr>
          <p:cNvPr id="435" name="Google Shape;435;p79"/>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436" name="Google Shape;436;p79"/>
          <p:cNvSpPr txBox="1"/>
          <p:nvPr/>
        </p:nvSpPr>
        <p:spPr>
          <a:xfrm>
            <a:off x="3060000" y="0"/>
            <a:ext cx="3240360" cy="9241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US" sz="3200" u="none" cap="none" strike="noStrike">
                <a:solidFill>
                  <a:srgbClr val="E58301"/>
                </a:solidFill>
                <a:latin typeface="Arial"/>
                <a:ea typeface="Arial"/>
                <a:cs typeface="Arial"/>
                <a:sym typeface="Arial"/>
              </a:rPr>
              <a:t>REDUCE stage</a:t>
            </a:r>
            <a:endParaRPr b="0" i="0" sz="3200" u="none" cap="none" strike="noStrike">
              <a:latin typeface="Arial"/>
              <a:ea typeface="Arial"/>
              <a:cs typeface="Arial"/>
              <a:sym typeface="Arial"/>
            </a:endParaRPr>
          </a:p>
        </p:txBody>
      </p:sp>
      <p:sp>
        <p:nvSpPr>
          <p:cNvPr id="437" name="Google Shape;437;p79"/>
          <p:cNvSpPr txBox="1"/>
          <p:nvPr/>
        </p:nvSpPr>
        <p:spPr>
          <a:xfrm>
            <a:off x="305280" y="1089360"/>
            <a:ext cx="8305560" cy="5714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entury Schoolbook"/>
                <a:ea typeface="Century Schoolbook"/>
                <a:cs typeface="Century Schoolbook"/>
                <a:sym typeface="Century Schoolbook"/>
              </a:rPr>
              <a:t>The output of the several mapper's will be merged into a single file at reduce stage. This happens in the reducer machine.</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a:t>
            </a:r>
            <a:endParaRPr b="0" i="0" sz="2000" u="none" cap="none" strike="noStrike">
              <a:latin typeface="Arial"/>
              <a:ea typeface="Arial"/>
              <a:cs typeface="Arial"/>
              <a:sym typeface="Arial"/>
            </a:endParaRPr>
          </a:p>
        </p:txBody>
      </p:sp>
      <p:pic>
        <p:nvPicPr>
          <p:cNvPr id="438" name="Google Shape;438;p79"/>
          <p:cNvPicPr preferRelativeResize="0"/>
          <p:nvPr/>
        </p:nvPicPr>
        <p:blipFill rotWithShape="1">
          <a:blip r:embed="rId3">
            <a:alphaModFix/>
          </a:blip>
          <a:srcRect b="0" l="0" r="0" t="0"/>
          <a:stretch/>
        </p:blipFill>
        <p:spPr>
          <a:xfrm>
            <a:off x="531360" y="1886040"/>
            <a:ext cx="8076960" cy="4331880"/>
          </a:xfrm>
          <a:prstGeom prst="rect">
            <a:avLst/>
          </a:prstGeom>
          <a:noFill/>
          <a:ln>
            <a:noFill/>
          </a:ln>
        </p:spPr>
      </p:pic>
      <p:sp>
        <p:nvSpPr>
          <p:cNvPr id="439" name="Google Shape;439;p79"/>
          <p:cNvSpPr txBox="1"/>
          <p:nvPr/>
        </p:nvSpPr>
        <p:spPr>
          <a:xfrm>
            <a:off x="387360" y="764640"/>
            <a:ext cx="7353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It has 3 sub-stages - merge, shuffle and reducer operation  </a:t>
            </a:r>
            <a:br>
              <a:rPr b="0" i="0" lang="en-US" sz="1800" u="none" cap="none" strike="noStrike"/>
            </a:br>
            <a:endParaRPr b="0" i="0" sz="1800" u="none" cap="none" strike="noStrike">
              <a:latin typeface="Arial"/>
              <a:ea typeface="Arial"/>
              <a:cs typeface="Arial"/>
              <a:sym typeface="Arial"/>
            </a:endParaRPr>
          </a:p>
        </p:txBody>
      </p:sp>
      <p:sp>
        <p:nvSpPr>
          <p:cNvPr id="440" name="Google Shape;440;p79"/>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441" name="Google Shape;441;p79"/>
          <p:cNvPicPr preferRelativeResize="0"/>
          <p:nvPr/>
        </p:nvPicPr>
        <p:blipFill rotWithShape="1">
          <a:blip r:embed="rId4">
            <a:alphaModFix/>
          </a:blip>
          <a:srcRect b="0" l="0" r="0" t="0"/>
          <a:stretch/>
        </p:blipFill>
        <p:spPr>
          <a:xfrm>
            <a:off x="1347840" y="3128040"/>
            <a:ext cx="571680" cy="334800"/>
          </a:xfrm>
          <a:prstGeom prst="rect">
            <a:avLst/>
          </a:prstGeom>
          <a:noFill/>
          <a:ln>
            <a:noFill/>
          </a:ln>
        </p:spPr>
      </p:pic>
      <p:pic>
        <p:nvPicPr>
          <p:cNvPr id="442" name="Google Shape;442;p79"/>
          <p:cNvPicPr preferRelativeResize="0"/>
          <p:nvPr/>
        </p:nvPicPr>
        <p:blipFill rotWithShape="1">
          <a:blip r:embed="rId5">
            <a:alphaModFix/>
          </a:blip>
          <a:srcRect b="0" l="0" r="0" t="0"/>
          <a:stretch/>
        </p:blipFill>
        <p:spPr>
          <a:xfrm>
            <a:off x="1208520" y="2165760"/>
            <a:ext cx="850680" cy="599760"/>
          </a:xfrm>
          <a:prstGeom prst="rect">
            <a:avLst/>
          </a:prstGeom>
          <a:noFill/>
          <a:ln>
            <a:noFill/>
          </a:ln>
        </p:spPr>
      </p:pic>
      <p:pic>
        <p:nvPicPr>
          <p:cNvPr id="443" name="Google Shape;443;p79"/>
          <p:cNvPicPr preferRelativeResize="0"/>
          <p:nvPr/>
        </p:nvPicPr>
        <p:blipFill rotWithShape="1">
          <a:blip r:embed="rId6">
            <a:alphaModFix/>
          </a:blip>
          <a:srcRect b="0" l="0" r="0" t="0"/>
          <a:stretch/>
        </p:blipFill>
        <p:spPr>
          <a:xfrm>
            <a:off x="3731040" y="1747080"/>
            <a:ext cx="2509200" cy="1659960"/>
          </a:xfrm>
          <a:prstGeom prst="rect">
            <a:avLst/>
          </a:prstGeom>
          <a:noFill/>
          <a:ln>
            <a:noFill/>
          </a:ln>
        </p:spPr>
      </p:pic>
      <p:pic>
        <p:nvPicPr>
          <p:cNvPr id="444" name="Google Shape;444;p79"/>
          <p:cNvPicPr preferRelativeResize="0"/>
          <p:nvPr/>
        </p:nvPicPr>
        <p:blipFill rotWithShape="1">
          <a:blip r:embed="rId7">
            <a:alphaModFix/>
          </a:blip>
          <a:srcRect b="0" l="0" r="0" t="0"/>
          <a:stretch/>
        </p:blipFill>
        <p:spPr>
          <a:xfrm>
            <a:off x="6546240" y="1635840"/>
            <a:ext cx="223200" cy="530280"/>
          </a:xfrm>
          <a:prstGeom prst="rect">
            <a:avLst/>
          </a:prstGeom>
          <a:noFill/>
          <a:ln>
            <a:noFill/>
          </a:ln>
        </p:spPr>
      </p:pic>
      <p:pic>
        <p:nvPicPr>
          <p:cNvPr id="445" name="Google Shape;445;p79"/>
          <p:cNvPicPr preferRelativeResize="0"/>
          <p:nvPr/>
        </p:nvPicPr>
        <p:blipFill rotWithShape="1">
          <a:blip r:embed="rId8">
            <a:alphaModFix/>
          </a:blip>
          <a:srcRect b="0" l="0" r="0" t="0"/>
          <a:stretch/>
        </p:blipFill>
        <p:spPr>
          <a:xfrm>
            <a:off x="7215480" y="1607760"/>
            <a:ext cx="320760" cy="446760"/>
          </a:xfrm>
          <a:prstGeom prst="rect">
            <a:avLst/>
          </a:prstGeom>
          <a:noFill/>
          <a:ln>
            <a:noFill/>
          </a:ln>
        </p:spPr>
      </p:pic>
      <p:pic>
        <p:nvPicPr>
          <p:cNvPr id="446" name="Google Shape;446;p79"/>
          <p:cNvPicPr preferRelativeResize="0"/>
          <p:nvPr/>
        </p:nvPicPr>
        <p:blipFill rotWithShape="1">
          <a:blip r:embed="rId9">
            <a:alphaModFix/>
          </a:blip>
          <a:srcRect b="0" l="0" r="0" t="0"/>
          <a:stretch/>
        </p:blipFill>
        <p:spPr>
          <a:xfrm>
            <a:off x="7759080" y="1370880"/>
            <a:ext cx="739080" cy="544320"/>
          </a:xfrm>
          <a:prstGeom prst="rect">
            <a:avLst/>
          </a:prstGeom>
          <a:noFill/>
          <a:ln>
            <a:noFill/>
          </a:ln>
        </p:spPr>
      </p:pic>
      <p:pic>
        <p:nvPicPr>
          <p:cNvPr id="447" name="Google Shape;447;p79"/>
          <p:cNvPicPr preferRelativeResize="0"/>
          <p:nvPr/>
        </p:nvPicPr>
        <p:blipFill rotWithShape="1">
          <a:blip r:embed="rId10">
            <a:alphaModFix/>
          </a:blip>
          <a:srcRect b="0" l="0" r="0" t="0"/>
          <a:stretch/>
        </p:blipFill>
        <p:spPr>
          <a:xfrm>
            <a:off x="3452400" y="4648320"/>
            <a:ext cx="360" cy="14040"/>
          </a:xfrm>
          <a:prstGeom prst="rect">
            <a:avLst/>
          </a:prstGeom>
          <a:noFill/>
          <a:ln>
            <a:noFill/>
          </a:ln>
        </p:spPr>
      </p:pic>
      <p:pic>
        <p:nvPicPr>
          <p:cNvPr id="448" name="Google Shape;448;p79"/>
          <p:cNvPicPr preferRelativeResize="0"/>
          <p:nvPr/>
        </p:nvPicPr>
        <p:blipFill rotWithShape="1">
          <a:blip r:embed="rId11">
            <a:alphaModFix/>
          </a:blip>
          <a:srcRect b="0" l="0" r="0" t="0"/>
          <a:stretch/>
        </p:blipFill>
        <p:spPr>
          <a:xfrm>
            <a:off x="3285360" y="6028920"/>
            <a:ext cx="42120" cy="84240"/>
          </a:xfrm>
          <a:prstGeom prst="rect">
            <a:avLst/>
          </a:prstGeom>
          <a:noFill/>
          <a:ln>
            <a:noFill/>
          </a:ln>
        </p:spPr>
      </p:pic>
      <p:pic>
        <p:nvPicPr>
          <p:cNvPr id="449" name="Google Shape;449;p79"/>
          <p:cNvPicPr preferRelativeResize="0"/>
          <p:nvPr/>
        </p:nvPicPr>
        <p:blipFill rotWithShape="1">
          <a:blip r:embed="rId12">
            <a:alphaModFix/>
          </a:blip>
          <a:srcRect b="0" l="0" r="0" t="0"/>
          <a:stretch/>
        </p:blipFill>
        <p:spPr>
          <a:xfrm>
            <a:off x="3090240" y="2821320"/>
            <a:ext cx="223200" cy="223560"/>
          </a:xfrm>
          <a:prstGeom prst="rect">
            <a:avLst/>
          </a:prstGeom>
          <a:noFill/>
          <a:ln>
            <a:noFill/>
          </a:ln>
        </p:spPr>
      </p:pic>
      <p:pic>
        <p:nvPicPr>
          <p:cNvPr id="450" name="Google Shape;450;p79"/>
          <p:cNvPicPr preferRelativeResize="0"/>
          <p:nvPr/>
        </p:nvPicPr>
        <p:blipFill rotWithShape="1">
          <a:blip r:embed="rId13">
            <a:alphaModFix/>
          </a:blip>
          <a:srcRect b="0" l="0" r="0" t="0"/>
          <a:stretch/>
        </p:blipFill>
        <p:spPr>
          <a:xfrm>
            <a:off x="4330440" y="5080680"/>
            <a:ext cx="3303360" cy="502200"/>
          </a:xfrm>
          <a:prstGeom prst="rect">
            <a:avLst/>
          </a:prstGeom>
          <a:noFill/>
          <a:ln>
            <a:noFill/>
          </a:ln>
        </p:spPr>
      </p:pic>
      <p:pic>
        <p:nvPicPr>
          <p:cNvPr id="451" name="Google Shape;451;p79"/>
          <p:cNvPicPr preferRelativeResize="0"/>
          <p:nvPr/>
        </p:nvPicPr>
        <p:blipFill rotWithShape="1">
          <a:blip r:embed="rId14">
            <a:alphaModFix/>
          </a:blip>
          <a:srcRect b="0" l="0" r="0" t="0"/>
          <a:stretch/>
        </p:blipFill>
        <p:spPr>
          <a:xfrm>
            <a:off x="5765760" y="5819400"/>
            <a:ext cx="1115640" cy="530280"/>
          </a:xfrm>
          <a:prstGeom prst="rect">
            <a:avLst/>
          </a:prstGeom>
          <a:noFill/>
          <a:ln>
            <a:noFill/>
          </a:ln>
        </p:spPr>
      </p:pic>
      <p:pic>
        <p:nvPicPr>
          <p:cNvPr id="452" name="Google Shape;452;p79"/>
          <p:cNvPicPr preferRelativeResize="0"/>
          <p:nvPr/>
        </p:nvPicPr>
        <p:blipFill rotWithShape="1">
          <a:blip r:embed="rId15">
            <a:alphaModFix/>
          </a:blip>
          <a:srcRect b="0" l="0" r="0" t="0"/>
          <a:stretch/>
        </p:blipFill>
        <p:spPr>
          <a:xfrm>
            <a:off x="4093560" y="3727800"/>
            <a:ext cx="516240" cy="1060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7" name="Shape 457"/>
        <p:cNvGrpSpPr/>
        <p:nvPr/>
      </p:nvGrpSpPr>
      <p:grpSpPr>
        <a:xfrm>
          <a:off x="0" y="0"/>
          <a:ext cx="0" cy="0"/>
          <a:chOff x="0" y="0"/>
          <a:chExt cx="0" cy="0"/>
        </a:xfrm>
      </p:grpSpPr>
      <p:sp>
        <p:nvSpPr>
          <p:cNvPr id="458" name="Google Shape;458;p80"/>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459" name="Google Shape;459;p80"/>
          <p:cNvSpPr txBox="1"/>
          <p:nvPr/>
        </p:nvSpPr>
        <p:spPr>
          <a:xfrm>
            <a:off x="760680" y="54000"/>
            <a:ext cx="8131680" cy="5666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Shuffle/aggregate phase in REDUCE stage</a:t>
            </a:r>
            <a:endParaRPr b="0" i="0" sz="3000" u="none" cap="none" strike="noStrike">
              <a:latin typeface="Arial"/>
              <a:ea typeface="Arial"/>
              <a:cs typeface="Arial"/>
              <a:sym typeface="Arial"/>
            </a:endParaRPr>
          </a:p>
        </p:txBody>
      </p:sp>
      <p:sp>
        <p:nvSpPr>
          <p:cNvPr id="460" name="Google Shape;460;p80"/>
          <p:cNvSpPr txBox="1"/>
          <p:nvPr/>
        </p:nvSpPr>
        <p:spPr>
          <a:xfrm>
            <a:off x="360000" y="576000"/>
            <a:ext cx="8305560" cy="5714640"/>
          </a:xfrm>
          <a:prstGeom prst="rect">
            <a:avLst/>
          </a:prstGeom>
          <a:noFill/>
          <a:ln>
            <a:noFill/>
          </a:ln>
        </p:spPr>
        <p:txBody>
          <a:bodyPr anchorCtr="0" anchor="t" bIns="45000" lIns="90000" spcFirstLastPara="1" rIns="90000" wrap="square" tIns="45000">
            <a:noAutofit/>
          </a:bodyPr>
          <a:lstStyle/>
          <a:p>
            <a:pPr indent="-88900" lvl="0" marL="0" marR="0" rtl="0" algn="l">
              <a:lnSpc>
                <a:spcPct val="100000"/>
              </a:lnSpc>
              <a:spcBef>
                <a:spcPts val="0"/>
              </a:spcBef>
              <a:spcAft>
                <a:spcPts val="0"/>
              </a:spcAft>
              <a:buClr>
                <a:srgbClr val="FE8637"/>
              </a:buClr>
              <a:buSzPts val="14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Shuffling is a phase where duplicate keys from the input are aggregated.</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000" u="none" cap="none" strike="noStrike">
                <a:solidFill>
                  <a:srgbClr val="000000"/>
                </a:solidFill>
                <a:latin typeface="Century Schoolbook"/>
                <a:ea typeface="Century Schoolbook"/>
                <a:cs typeface="Century Schoolbook"/>
                <a:sym typeface="Century Schoolbook"/>
              </a:rPr>
              <a:t>Consider the simple example</a:t>
            </a:r>
            <a:endParaRPr b="0" i="0" sz="2000" u="none" cap="none" strike="noStrike">
              <a:latin typeface="Arial"/>
              <a:ea typeface="Arial"/>
              <a:cs typeface="Arial"/>
              <a:sym typeface="Arial"/>
            </a:endParaRPr>
          </a:p>
          <a:p>
            <a:pPr indent="-88900" lvl="0" marL="0" marR="0" rtl="0" algn="l">
              <a:lnSpc>
                <a:spcPct val="100000"/>
              </a:lnSpc>
              <a:spcBef>
                <a:spcPts val="2015"/>
              </a:spcBef>
              <a:spcAft>
                <a:spcPts val="0"/>
              </a:spcAft>
              <a:buClr>
                <a:srgbClr val="FE8637"/>
              </a:buClr>
              <a:buSzPts val="14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Input is key value pairs (</a:t>
            </a:r>
            <a:r>
              <a:rPr b="1" i="0" lang="en-US" sz="2000" u="none" cap="none" strike="noStrike">
                <a:solidFill>
                  <a:srgbClr val="000000"/>
                </a:solidFill>
                <a:latin typeface="Century Schoolbook"/>
                <a:ea typeface="Century Schoolbook"/>
                <a:cs typeface="Century Schoolbook"/>
                <a:sym typeface="Century Schoolbook"/>
              </a:rPr>
              <a:t>contains duplicate keys</a:t>
            </a:r>
            <a:r>
              <a:rPr b="0" i="0" lang="en-US" sz="2000" u="none" cap="none" strike="noStrike">
                <a:solidFill>
                  <a:srgbClr val="000000"/>
                </a:solidFill>
                <a:latin typeface="Century Schoolbook"/>
                <a:ea typeface="Century Schoolbook"/>
                <a:cs typeface="Century Schoolbook"/>
                <a:sym typeface="Century Schoolbook"/>
              </a:rPr>
              <a:t>)</a:t>
            </a:r>
            <a:endParaRPr b="0" i="0" sz="2000" u="none" cap="none" strike="noStrike">
              <a:latin typeface="Arial"/>
              <a:ea typeface="Arial"/>
              <a:cs typeface="Arial"/>
              <a:sym typeface="Arial"/>
            </a:endParaRPr>
          </a:p>
          <a:p>
            <a:pPr indent="-88900" lvl="0" marL="0" marR="0" rtl="0" algn="l">
              <a:lnSpc>
                <a:spcPct val="100000"/>
              </a:lnSpc>
              <a:spcBef>
                <a:spcPts val="2015"/>
              </a:spcBef>
              <a:spcAft>
                <a:spcPts val="0"/>
              </a:spcAft>
              <a:buClr>
                <a:srgbClr val="FE8637"/>
              </a:buClr>
              <a:buSzPts val="14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Output is a set of key value pairs </a:t>
            </a:r>
            <a:r>
              <a:rPr b="1" i="0" lang="en-US" sz="2000" u="none" cap="none" strike="noStrike">
                <a:solidFill>
                  <a:srgbClr val="000000"/>
                </a:solidFill>
                <a:latin typeface="Century Schoolbook"/>
                <a:ea typeface="Century Schoolbook"/>
                <a:cs typeface="Century Schoolbook"/>
                <a:sym typeface="Century Schoolbook"/>
              </a:rPr>
              <a:t>without duplicates</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B050"/>
                </a:solidFill>
                <a:latin typeface="Century Schoolbook"/>
                <a:ea typeface="Century Schoolbook"/>
                <a:cs typeface="Century Schoolbook"/>
                <a:sym typeface="Century Schoolbook"/>
              </a:rPr>
              <a:t>Key</a:t>
            </a:r>
            <a:r>
              <a:rPr b="1" i="0" lang="en-US" sz="2000" u="none" cap="none" strike="noStrike">
                <a:solidFill>
                  <a:srgbClr val="000000"/>
                </a:solidFill>
                <a:latin typeface="Century Schoolbook"/>
                <a:ea typeface="Century Schoolbook"/>
                <a:cs typeface="Century Schoolbook"/>
                <a:sym typeface="Century Schoolbook"/>
              </a:rPr>
              <a:t>    </a:t>
            </a:r>
            <a:r>
              <a:rPr b="1" i="0" lang="en-US" sz="2000" u="none" cap="none" strike="noStrike">
                <a:solidFill>
                  <a:srgbClr val="00B0F0"/>
                </a:solidFill>
                <a:latin typeface="Century Schoolbook"/>
                <a:ea typeface="Century Schoolbook"/>
                <a:cs typeface="Century Schoolbook"/>
                <a:sym typeface="Century Schoolbook"/>
              </a:rPr>
              <a:t>value</a:t>
            </a:r>
            <a:r>
              <a:rPr b="1" i="0" lang="en-US" sz="2000" u="none" cap="none" strike="noStrike">
                <a:solidFill>
                  <a:srgbClr val="000000"/>
                </a:solidFill>
                <a:latin typeface="Century Schoolbook"/>
                <a:ea typeface="Century Schoolbook"/>
                <a:cs typeface="Century Schoolbook"/>
                <a:sym typeface="Century Schoolbook"/>
              </a:rPr>
              <a:t>                                                                </a:t>
            </a:r>
            <a:r>
              <a:rPr b="1" i="0" lang="en-US" sz="2000" u="none" cap="none" strike="noStrike">
                <a:solidFill>
                  <a:srgbClr val="00B050"/>
                </a:solidFill>
                <a:latin typeface="Century Schoolbook"/>
                <a:ea typeface="Century Schoolbook"/>
                <a:cs typeface="Century Schoolbook"/>
                <a:sym typeface="Century Schoolbook"/>
              </a:rPr>
              <a:t>Key  </a:t>
            </a:r>
            <a:r>
              <a:rPr b="1" i="0" lang="en-US" sz="2000" u="none" cap="none" strike="noStrike">
                <a:solidFill>
                  <a:srgbClr val="000000"/>
                </a:solidFill>
                <a:latin typeface="Century Schoolbook"/>
                <a:ea typeface="Century Schoolbook"/>
                <a:cs typeface="Century Schoolbook"/>
                <a:sym typeface="Century Schoolbook"/>
              </a:rPr>
              <a:t>       </a:t>
            </a:r>
            <a:r>
              <a:rPr b="1" i="0" lang="en-US" sz="2000" u="none" cap="none" strike="noStrike">
                <a:solidFill>
                  <a:srgbClr val="00B0F0"/>
                </a:solidFill>
                <a:latin typeface="Century Schoolbook"/>
                <a:ea typeface="Century Schoolbook"/>
                <a:cs typeface="Century Schoolbook"/>
                <a:sym typeface="Century Schoolbook"/>
              </a:rPr>
              <a:t>value</a:t>
            </a:r>
            <a:r>
              <a:rPr b="1" i="0" lang="en-US" sz="2000" u="none" cap="none" strike="noStrike">
                <a:solidFill>
                  <a:srgbClr val="000000"/>
                </a:solidFill>
                <a:latin typeface="Century Schoolbook"/>
                <a:ea typeface="Century Schoolbook"/>
                <a:cs typeface="Century Schoolbook"/>
                <a:sym typeface="Century Schoolbook"/>
              </a:rPr>
              <a:t>                </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Apple   2                                                                   Apple           2, 4</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Apple   4                                                                    Mango           1</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Mango  1                                                                   Orange    11, 06</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Orange   11                 </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Orange   06</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000" u="none" cap="none" strike="noStrike">
                <a:solidFill>
                  <a:srgbClr val="000000"/>
                </a:solidFill>
                <a:latin typeface="Century Schoolbook"/>
                <a:ea typeface="Century Schoolbook"/>
                <a:cs typeface="Century Schoolbook"/>
                <a:sym typeface="Century Schoolbook"/>
              </a:rPr>
              <a:t> </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p:txBody>
      </p:sp>
      <p:sp>
        <p:nvSpPr>
          <p:cNvPr id="461" name="Google Shape;461;p80"/>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462" name="Google Shape;462;p80"/>
          <p:cNvPicPr preferRelativeResize="0"/>
          <p:nvPr/>
        </p:nvPicPr>
        <p:blipFill rotWithShape="1">
          <a:blip r:embed="rId3">
            <a:alphaModFix/>
          </a:blip>
          <a:srcRect b="0" l="0" r="0" t="0"/>
          <a:stretch/>
        </p:blipFill>
        <p:spPr>
          <a:xfrm>
            <a:off x="3389760" y="3514320"/>
            <a:ext cx="1512000" cy="1584000"/>
          </a:xfrm>
          <a:prstGeom prst="rect">
            <a:avLst/>
          </a:prstGeom>
          <a:noFill/>
          <a:ln>
            <a:noFill/>
          </a:ln>
        </p:spPr>
      </p:pic>
      <p:sp>
        <p:nvSpPr>
          <p:cNvPr id="463" name="Google Shape;463;p80"/>
          <p:cNvSpPr/>
          <p:nvPr/>
        </p:nvSpPr>
        <p:spPr>
          <a:xfrm>
            <a:off x="3345840" y="3149640"/>
            <a:ext cx="1599840" cy="386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SHUFFLER</a:t>
            </a:r>
            <a:endParaRPr b="0" i="0" sz="1800" u="none" cap="none" strike="noStrike">
              <a:latin typeface="Arial"/>
              <a:ea typeface="Arial"/>
              <a:cs typeface="Arial"/>
              <a:sym typeface="Arial"/>
            </a:endParaRPr>
          </a:p>
        </p:txBody>
      </p:sp>
      <p:sp>
        <p:nvSpPr>
          <p:cNvPr id="464" name="Google Shape;464;p80"/>
          <p:cNvSpPr/>
          <p:nvPr/>
        </p:nvSpPr>
        <p:spPr>
          <a:xfrm rot="-5400000">
            <a:off x="2482200" y="3708360"/>
            <a:ext cx="288000" cy="936000"/>
          </a:xfrm>
          <a:custGeom>
            <a:rect b="b" l="l" r="r" t="t"/>
            <a:pathLst>
              <a:path extrusionOk="0" h="2602" w="802">
                <a:moveTo>
                  <a:pt x="200" y="0"/>
                </a:moveTo>
                <a:lnTo>
                  <a:pt x="200" y="1950"/>
                </a:lnTo>
                <a:lnTo>
                  <a:pt x="0" y="1950"/>
                </a:lnTo>
                <a:lnTo>
                  <a:pt x="400" y="2601"/>
                </a:lnTo>
                <a:lnTo>
                  <a:pt x="801" y="1950"/>
                </a:lnTo>
                <a:lnTo>
                  <a:pt x="600" y="1950"/>
                </a:lnTo>
                <a:lnTo>
                  <a:pt x="600" y="0"/>
                </a:lnTo>
                <a:lnTo>
                  <a:pt x="200" y="0"/>
                </a:lnTo>
              </a:path>
            </a:pathLst>
          </a:custGeom>
          <a:solidFill>
            <a:srgbClr val="CFE7F5"/>
          </a:solidFill>
          <a:ln cap="flat" cmpd="sng" w="9525">
            <a:solidFill>
              <a:srgbClr val="808080"/>
            </a:solidFill>
            <a:prstDash val="solid"/>
            <a:round/>
            <a:headEnd len="sm" w="sm" type="none"/>
            <a:tailEnd len="sm" w="sm" type="none"/>
          </a:ln>
        </p:spPr>
      </p:sp>
      <p:sp>
        <p:nvSpPr>
          <p:cNvPr id="465" name="Google Shape;465;p80"/>
          <p:cNvSpPr/>
          <p:nvPr/>
        </p:nvSpPr>
        <p:spPr>
          <a:xfrm rot="-5400000">
            <a:off x="5628960" y="3744000"/>
            <a:ext cx="288000" cy="936000"/>
          </a:xfrm>
          <a:custGeom>
            <a:rect b="b" l="l" r="r" t="t"/>
            <a:pathLst>
              <a:path extrusionOk="0" h="2602" w="802">
                <a:moveTo>
                  <a:pt x="200" y="0"/>
                </a:moveTo>
                <a:lnTo>
                  <a:pt x="200" y="1950"/>
                </a:lnTo>
                <a:lnTo>
                  <a:pt x="0" y="1950"/>
                </a:lnTo>
                <a:lnTo>
                  <a:pt x="400" y="2601"/>
                </a:lnTo>
                <a:lnTo>
                  <a:pt x="801" y="1950"/>
                </a:lnTo>
                <a:lnTo>
                  <a:pt x="600" y="1950"/>
                </a:lnTo>
                <a:lnTo>
                  <a:pt x="600" y="0"/>
                </a:lnTo>
                <a:lnTo>
                  <a:pt x="200" y="0"/>
                </a:lnTo>
              </a:path>
            </a:pathLst>
          </a:custGeom>
          <a:solidFill>
            <a:srgbClr val="CFE7F5"/>
          </a:solidFill>
          <a:ln cap="flat" cmpd="sng" w="9525">
            <a:solidFill>
              <a:srgbClr val="808080"/>
            </a:solidFill>
            <a:prstDash val="solid"/>
            <a:round/>
            <a:headEnd len="sm" w="sm" type="none"/>
            <a:tailEnd len="sm" w="sm" type="none"/>
          </a:ln>
        </p:spPr>
      </p:sp>
      <p:pic>
        <p:nvPicPr>
          <p:cNvPr id="466" name="Google Shape;466;p80"/>
          <p:cNvPicPr preferRelativeResize="0"/>
          <p:nvPr/>
        </p:nvPicPr>
        <p:blipFill rotWithShape="1">
          <a:blip r:embed="rId4">
            <a:alphaModFix/>
          </a:blip>
          <a:srcRect b="0" l="0" r="0" t="0"/>
          <a:stretch/>
        </p:blipFill>
        <p:spPr>
          <a:xfrm>
            <a:off x="-73440" y="3828240"/>
            <a:ext cx="641520" cy="851040"/>
          </a:xfrm>
          <a:prstGeom prst="rect">
            <a:avLst/>
          </a:prstGeom>
          <a:noFill/>
          <a:ln>
            <a:noFill/>
          </a:ln>
        </p:spPr>
      </p:pic>
      <p:pic>
        <p:nvPicPr>
          <p:cNvPr id="467" name="Google Shape;467;p80"/>
          <p:cNvPicPr preferRelativeResize="0"/>
          <p:nvPr/>
        </p:nvPicPr>
        <p:blipFill rotWithShape="1">
          <a:blip r:embed="rId5">
            <a:alphaModFix/>
          </a:blip>
          <a:srcRect b="0" l="0" r="0" t="0"/>
          <a:stretch/>
        </p:blipFill>
        <p:spPr>
          <a:xfrm>
            <a:off x="1292040" y="3563280"/>
            <a:ext cx="474120" cy="976680"/>
          </a:xfrm>
          <a:prstGeom prst="rect">
            <a:avLst/>
          </a:prstGeom>
          <a:noFill/>
          <a:ln>
            <a:noFill/>
          </a:ln>
        </p:spPr>
      </p:pic>
      <p:pic>
        <p:nvPicPr>
          <p:cNvPr id="468" name="Google Shape;468;p80"/>
          <p:cNvPicPr preferRelativeResize="0"/>
          <p:nvPr/>
        </p:nvPicPr>
        <p:blipFill rotWithShape="1">
          <a:blip r:embed="rId6">
            <a:alphaModFix/>
          </a:blip>
          <a:srcRect b="0" l="0" r="0" t="0"/>
          <a:stretch/>
        </p:blipFill>
        <p:spPr>
          <a:xfrm>
            <a:off x="6044760" y="3619080"/>
            <a:ext cx="2927160" cy="5720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73" name="Shape 473"/>
        <p:cNvGrpSpPr/>
        <p:nvPr/>
      </p:nvGrpSpPr>
      <p:grpSpPr>
        <a:xfrm>
          <a:off x="0" y="0"/>
          <a:ext cx="0" cy="0"/>
          <a:chOff x="0" y="0"/>
          <a:chExt cx="0" cy="0"/>
        </a:xfrm>
      </p:grpSpPr>
      <p:sp>
        <p:nvSpPr>
          <p:cNvPr id="474" name="Google Shape;474;p81"/>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475" name="Google Shape;475;p81"/>
          <p:cNvSpPr txBox="1"/>
          <p:nvPr/>
        </p:nvSpPr>
        <p:spPr>
          <a:xfrm>
            <a:off x="504000" y="144000"/>
            <a:ext cx="8030160" cy="4320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Shuffle operation at the reduce stage</a:t>
            </a:r>
            <a:endParaRPr b="0" i="0" sz="3000" u="none" cap="none" strike="noStrike">
              <a:latin typeface="Arial"/>
              <a:ea typeface="Arial"/>
              <a:cs typeface="Arial"/>
              <a:sym typeface="Arial"/>
            </a:endParaRPr>
          </a:p>
        </p:txBody>
      </p:sp>
      <p:sp>
        <p:nvSpPr>
          <p:cNvPr id="476" name="Google Shape;476;p81"/>
          <p:cNvSpPr txBox="1"/>
          <p:nvPr/>
        </p:nvSpPr>
        <p:spPr>
          <a:xfrm>
            <a:off x="457200" y="1600200"/>
            <a:ext cx="807696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a 1</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a 1                                                                                        a    1, 1</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do 1                                                                                      do   1</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if  1                                                                                       if      1,1</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if 1                                                                                        is     1,1</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is 1                                                                                       it      1,1</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is 1			</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it 1				</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it 1                                                                                                   </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p:txBody>
      </p:sp>
      <p:sp>
        <p:nvSpPr>
          <p:cNvPr id="477" name="Google Shape;477;p81"/>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478" name="Google Shape;478;p81"/>
          <p:cNvPicPr preferRelativeResize="0"/>
          <p:nvPr/>
        </p:nvPicPr>
        <p:blipFill rotWithShape="1">
          <a:blip r:embed="rId3">
            <a:alphaModFix/>
          </a:blip>
          <a:srcRect b="0" l="0" r="0" t="0"/>
          <a:stretch/>
        </p:blipFill>
        <p:spPr>
          <a:xfrm>
            <a:off x="3240000" y="3024000"/>
            <a:ext cx="1507320" cy="1647720"/>
          </a:xfrm>
          <a:prstGeom prst="rect">
            <a:avLst/>
          </a:prstGeom>
          <a:noFill/>
          <a:ln>
            <a:noFill/>
          </a:ln>
        </p:spPr>
      </p:pic>
      <p:sp>
        <p:nvSpPr>
          <p:cNvPr id="479" name="Google Shape;479;p81"/>
          <p:cNvSpPr/>
          <p:nvPr/>
        </p:nvSpPr>
        <p:spPr>
          <a:xfrm>
            <a:off x="3240000" y="2520000"/>
            <a:ext cx="1599840" cy="386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SHUFFLER</a:t>
            </a:r>
            <a:endParaRPr b="0" i="0" sz="1800" u="none" cap="none" strike="noStrike">
              <a:latin typeface="Arial"/>
              <a:ea typeface="Arial"/>
              <a:cs typeface="Arial"/>
              <a:sym typeface="Arial"/>
            </a:endParaRPr>
          </a:p>
        </p:txBody>
      </p:sp>
      <p:sp>
        <p:nvSpPr>
          <p:cNvPr id="480" name="Google Shape;480;p81"/>
          <p:cNvSpPr/>
          <p:nvPr/>
        </p:nvSpPr>
        <p:spPr>
          <a:xfrm rot="-5400000">
            <a:off x="2202120" y="3568680"/>
            <a:ext cx="288000" cy="936000"/>
          </a:xfrm>
          <a:custGeom>
            <a:rect b="b" l="l" r="r" t="t"/>
            <a:pathLst>
              <a:path extrusionOk="0" h="2602" w="802">
                <a:moveTo>
                  <a:pt x="200" y="0"/>
                </a:moveTo>
                <a:lnTo>
                  <a:pt x="200" y="1950"/>
                </a:lnTo>
                <a:lnTo>
                  <a:pt x="0" y="1950"/>
                </a:lnTo>
                <a:lnTo>
                  <a:pt x="400" y="2601"/>
                </a:lnTo>
                <a:lnTo>
                  <a:pt x="801" y="1950"/>
                </a:lnTo>
                <a:lnTo>
                  <a:pt x="600" y="1950"/>
                </a:lnTo>
                <a:lnTo>
                  <a:pt x="600" y="0"/>
                </a:lnTo>
                <a:lnTo>
                  <a:pt x="200" y="0"/>
                </a:lnTo>
              </a:path>
            </a:pathLst>
          </a:custGeom>
          <a:solidFill>
            <a:srgbClr val="CFE7F5"/>
          </a:solidFill>
          <a:ln cap="flat" cmpd="sng" w="9525">
            <a:solidFill>
              <a:srgbClr val="808080"/>
            </a:solidFill>
            <a:prstDash val="solid"/>
            <a:round/>
            <a:headEnd len="sm" w="sm" type="none"/>
            <a:tailEnd len="sm" w="sm" type="none"/>
          </a:ln>
        </p:spPr>
      </p:sp>
      <p:sp>
        <p:nvSpPr>
          <p:cNvPr id="481" name="Google Shape;481;p81"/>
          <p:cNvSpPr/>
          <p:nvPr/>
        </p:nvSpPr>
        <p:spPr>
          <a:xfrm rot="-5400000">
            <a:off x="6028920" y="3571560"/>
            <a:ext cx="288000" cy="936000"/>
          </a:xfrm>
          <a:custGeom>
            <a:rect b="b" l="l" r="r" t="t"/>
            <a:pathLst>
              <a:path extrusionOk="0" h="2602" w="802">
                <a:moveTo>
                  <a:pt x="200" y="0"/>
                </a:moveTo>
                <a:lnTo>
                  <a:pt x="200" y="1950"/>
                </a:lnTo>
                <a:lnTo>
                  <a:pt x="0" y="1950"/>
                </a:lnTo>
                <a:lnTo>
                  <a:pt x="400" y="2601"/>
                </a:lnTo>
                <a:lnTo>
                  <a:pt x="801" y="1950"/>
                </a:lnTo>
                <a:lnTo>
                  <a:pt x="600" y="1950"/>
                </a:lnTo>
                <a:lnTo>
                  <a:pt x="600" y="0"/>
                </a:lnTo>
                <a:lnTo>
                  <a:pt x="200" y="0"/>
                </a:lnTo>
              </a:path>
            </a:pathLst>
          </a:custGeom>
          <a:solidFill>
            <a:srgbClr val="CFE7F5"/>
          </a:solidFill>
          <a:ln cap="flat" cmpd="sng" w="9525">
            <a:solidFill>
              <a:srgbClr val="808080"/>
            </a:solidFill>
            <a:prstDash val="solid"/>
            <a:round/>
            <a:headEnd len="sm" w="sm" type="none"/>
            <a:tailEnd len="sm" w="sm" type="none"/>
          </a:ln>
        </p:spPr>
      </p:sp>
      <p:pic>
        <p:nvPicPr>
          <p:cNvPr id="482" name="Google Shape;482;p81"/>
          <p:cNvPicPr preferRelativeResize="0"/>
          <p:nvPr/>
        </p:nvPicPr>
        <p:blipFill rotWithShape="1">
          <a:blip r:embed="rId4">
            <a:alphaModFix/>
          </a:blip>
          <a:srcRect b="0" l="0" r="0" t="0"/>
          <a:stretch/>
        </p:blipFill>
        <p:spPr>
          <a:xfrm>
            <a:off x="233280" y="1258920"/>
            <a:ext cx="1589040" cy="5230440"/>
          </a:xfrm>
          <a:prstGeom prst="rect">
            <a:avLst/>
          </a:prstGeom>
          <a:noFill/>
          <a:ln>
            <a:noFill/>
          </a:ln>
        </p:spPr>
      </p:pic>
      <p:pic>
        <p:nvPicPr>
          <p:cNvPr id="483" name="Google Shape;483;p81"/>
          <p:cNvPicPr preferRelativeResize="0"/>
          <p:nvPr/>
        </p:nvPicPr>
        <p:blipFill rotWithShape="1">
          <a:blip r:embed="rId5">
            <a:alphaModFix/>
          </a:blip>
          <a:srcRect b="0" l="0" r="0" t="0"/>
          <a:stretch/>
        </p:blipFill>
        <p:spPr>
          <a:xfrm>
            <a:off x="7117920" y="2054160"/>
            <a:ext cx="1742400" cy="6278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88" name="Shape 488"/>
        <p:cNvGrpSpPr/>
        <p:nvPr/>
      </p:nvGrpSpPr>
      <p:grpSpPr>
        <a:xfrm>
          <a:off x="0" y="0"/>
          <a:ext cx="0" cy="0"/>
          <a:chOff x="0" y="0"/>
          <a:chExt cx="0" cy="0"/>
        </a:xfrm>
      </p:grpSpPr>
      <p:sp>
        <p:nvSpPr>
          <p:cNvPr id="489" name="Google Shape;489;p82"/>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490" name="Google Shape;490;p82"/>
          <p:cNvSpPr txBox="1"/>
          <p:nvPr/>
        </p:nvSpPr>
        <p:spPr>
          <a:xfrm>
            <a:off x="457200" y="274680"/>
            <a:ext cx="8398800" cy="11426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The REDUCER operation in REDUCE stage</a:t>
            </a:r>
            <a:endParaRPr b="0" i="0" sz="3000" u="none" cap="none" strike="noStrike">
              <a:latin typeface="Arial"/>
              <a:ea typeface="Arial"/>
              <a:cs typeface="Arial"/>
              <a:sym typeface="Arial"/>
            </a:endParaRPr>
          </a:p>
        </p:txBody>
      </p:sp>
      <p:sp>
        <p:nvSpPr>
          <p:cNvPr id="491" name="Google Shape;491;p82"/>
          <p:cNvSpPr txBox="1"/>
          <p:nvPr/>
        </p:nvSpPr>
        <p:spPr>
          <a:xfrm>
            <a:off x="457200" y="1600200"/>
            <a:ext cx="746712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Reducer accepts the input from the shuffle stage</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400" u="none" cap="none" strike="noStrike">
                <a:solidFill>
                  <a:srgbClr val="000000"/>
                </a:solidFill>
                <a:latin typeface="Century Schoolbook"/>
                <a:ea typeface="Century Schoolbook"/>
                <a:cs typeface="Century Schoolbook"/>
                <a:sym typeface="Century Schoolbook"/>
              </a:rPr>
              <a:t>Reducer produces output in key value pairs based on what it is programmed to do as per the problem statement</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p:txBody>
      </p:sp>
      <p:sp>
        <p:nvSpPr>
          <p:cNvPr id="492" name="Google Shape;492;p82"/>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493" name="Google Shape;493;p82"/>
          <p:cNvPicPr preferRelativeResize="0"/>
          <p:nvPr/>
        </p:nvPicPr>
        <p:blipFill rotWithShape="1">
          <a:blip r:embed="rId3">
            <a:alphaModFix/>
          </a:blip>
          <a:srcRect b="0" l="0" r="0" t="0"/>
          <a:stretch/>
        </p:blipFill>
        <p:spPr>
          <a:xfrm>
            <a:off x="3074040" y="2297880"/>
            <a:ext cx="2037960" cy="22381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8" name="Shape 498"/>
        <p:cNvGrpSpPr/>
        <p:nvPr/>
      </p:nvGrpSpPr>
      <p:grpSpPr>
        <a:xfrm>
          <a:off x="0" y="0"/>
          <a:ext cx="0" cy="0"/>
          <a:chOff x="0" y="0"/>
          <a:chExt cx="0" cy="0"/>
        </a:xfrm>
      </p:grpSpPr>
      <p:sp>
        <p:nvSpPr>
          <p:cNvPr id="499" name="Google Shape;499;p83"/>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500" name="Google Shape;500;p83"/>
          <p:cNvSpPr txBox="1"/>
          <p:nvPr/>
        </p:nvSpPr>
        <p:spPr>
          <a:xfrm>
            <a:off x="899640" y="48960"/>
            <a:ext cx="7467120" cy="7156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Programming the reducer</a:t>
            </a:r>
            <a:endParaRPr b="0" i="0" sz="3000" u="none" cap="none" strike="noStrike">
              <a:latin typeface="Arial"/>
              <a:ea typeface="Arial"/>
              <a:cs typeface="Arial"/>
              <a:sym typeface="Arial"/>
            </a:endParaRPr>
          </a:p>
        </p:txBody>
      </p:sp>
      <p:sp>
        <p:nvSpPr>
          <p:cNvPr id="501" name="Google Shape;501;p83"/>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502" name="Google Shape;502;p83"/>
          <p:cNvPicPr preferRelativeResize="0"/>
          <p:nvPr/>
        </p:nvPicPr>
        <p:blipFill rotWithShape="1">
          <a:blip r:embed="rId3">
            <a:alphaModFix/>
          </a:blip>
          <a:srcRect b="0" l="0" r="0" t="0"/>
          <a:stretch/>
        </p:blipFill>
        <p:spPr>
          <a:xfrm>
            <a:off x="5715000" y="1143000"/>
            <a:ext cx="2037960" cy="2238120"/>
          </a:xfrm>
          <a:prstGeom prst="rect">
            <a:avLst/>
          </a:prstGeom>
          <a:noFill/>
          <a:ln>
            <a:noFill/>
          </a:ln>
        </p:spPr>
      </p:pic>
      <p:sp>
        <p:nvSpPr>
          <p:cNvPr id="503" name="Google Shape;503;p83"/>
          <p:cNvSpPr/>
          <p:nvPr/>
        </p:nvSpPr>
        <p:spPr>
          <a:xfrm>
            <a:off x="685800" y="3733920"/>
            <a:ext cx="7086240" cy="30384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Reducer can handle only one key value pair at a time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Step1</a:t>
            </a:r>
            <a:r>
              <a:rPr b="0" i="0" lang="en-US" sz="1800" u="none" cap="none" strike="noStrike">
                <a:solidFill>
                  <a:srgbClr val="000000"/>
                </a:solidFill>
                <a:latin typeface="Century Schoolbook"/>
                <a:ea typeface="Century Schoolbook"/>
                <a:cs typeface="Century Schoolbook"/>
                <a:sym typeface="Century Schoolbook"/>
              </a:rPr>
              <a:t>: Input to the reducer is    </a:t>
            </a:r>
            <a:r>
              <a:rPr b="1" i="0" lang="en-US" sz="2000" u="none" cap="none" strike="noStrike">
                <a:solidFill>
                  <a:srgbClr val="000000"/>
                </a:solidFill>
                <a:latin typeface="Century Schoolbook"/>
                <a:ea typeface="Century Schoolbook"/>
                <a:cs typeface="Century Schoolbook"/>
                <a:sym typeface="Century Schoolbook"/>
              </a:rPr>
              <a:t>a    1, 1</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Step2:</a:t>
            </a:r>
            <a:r>
              <a:rPr b="0" i="0" lang="en-US" sz="1800" u="none" cap="none" strike="noStrike">
                <a:solidFill>
                  <a:srgbClr val="000000"/>
                </a:solidFill>
                <a:latin typeface="Century Schoolbook"/>
                <a:ea typeface="Century Schoolbook"/>
                <a:cs typeface="Century Schoolbook"/>
                <a:sym typeface="Century Schoolbook"/>
              </a:rPr>
              <a:t> The reducer must add the list of values from the input i.e</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            sum=1+1 = 2</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Step3:</a:t>
            </a:r>
            <a:r>
              <a:rPr b="0" i="0" lang="en-US" sz="1800" u="none" cap="none" strike="noStrike">
                <a:solidFill>
                  <a:srgbClr val="000000"/>
                </a:solidFill>
                <a:latin typeface="Century Schoolbook"/>
                <a:ea typeface="Century Schoolbook"/>
                <a:cs typeface="Century Schoolbook"/>
                <a:sym typeface="Century Schoolbook"/>
              </a:rPr>
              <a:t> Output the key and sum as output key, value pairs  to an               output file. The o/ would look like   </a:t>
            </a:r>
            <a:r>
              <a:rPr b="1" i="0" lang="en-US" sz="2400" u="none" cap="none" strike="noStrike">
                <a:solidFill>
                  <a:srgbClr val="000000"/>
                </a:solidFill>
                <a:latin typeface="Century Schoolbook"/>
                <a:ea typeface="Century Schoolbook"/>
                <a:cs typeface="Century Schoolbook"/>
                <a:sym typeface="Century Schoolbook"/>
              </a:rPr>
              <a:t>a  2</a:t>
            </a:r>
            <a:endParaRPr b="0" i="0" sz="24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Step 4:</a:t>
            </a:r>
            <a:r>
              <a:rPr b="0" i="0" lang="en-US" sz="1800" u="none" cap="none" strike="noStrike">
                <a:solidFill>
                  <a:srgbClr val="000000"/>
                </a:solidFill>
                <a:latin typeface="Century Schoolbook"/>
                <a:ea typeface="Century Schoolbook"/>
                <a:cs typeface="Century Schoolbook"/>
                <a:sym typeface="Century Schoolbook"/>
              </a:rPr>
              <a:t> Repeat the above operations (1,2&amp;3) for entire input</a:t>
            </a:r>
            <a:endParaRPr b="0" i="0" sz="1800" u="none" cap="none" strike="noStrike">
              <a:latin typeface="Arial"/>
              <a:ea typeface="Arial"/>
              <a:cs typeface="Arial"/>
              <a:sym typeface="Arial"/>
            </a:endParaRPr>
          </a:p>
        </p:txBody>
      </p:sp>
      <p:pic>
        <p:nvPicPr>
          <p:cNvPr id="504" name="Google Shape;504;p83"/>
          <p:cNvPicPr preferRelativeResize="0"/>
          <p:nvPr/>
        </p:nvPicPr>
        <p:blipFill rotWithShape="1">
          <a:blip r:embed="rId4">
            <a:alphaModFix/>
          </a:blip>
          <a:srcRect b="0" l="0" r="0" t="0"/>
          <a:stretch/>
        </p:blipFill>
        <p:spPr>
          <a:xfrm>
            <a:off x="990720" y="609480"/>
            <a:ext cx="2234880" cy="3200040"/>
          </a:xfrm>
          <a:prstGeom prst="rect">
            <a:avLst/>
          </a:prstGeom>
          <a:noFill/>
          <a:ln>
            <a:noFill/>
          </a:ln>
        </p:spPr>
      </p:pic>
      <p:sp>
        <p:nvSpPr>
          <p:cNvPr id="505" name="Google Shape;505;p83"/>
          <p:cNvSpPr/>
          <p:nvPr/>
        </p:nvSpPr>
        <p:spPr>
          <a:xfrm>
            <a:off x="2971800" y="1523880"/>
            <a:ext cx="2437920" cy="9774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Output of the shuffle is the input to the REDUCER</a:t>
            </a:r>
            <a:endParaRPr b="0" i="0" sz="1800" u="none" cap="none" strike="noStrike">
              <a:latin typeface="Arial"/>
              <a:ea typeface="Arial"/>
              <a:cs typeface="Arial"/>
              <a:sym typeface="Arial"/>
            </a:endParaRPr>
          </a:p>
        </p:txBody>
      </p:sp>
      <p:sp>
        <p:nvSpPr>
          <p:cNvPr id="506" name="Google Shape;506;p83"/>
          <p:cNvSpPr/>
          <p:nvPr/>
        </p:nvSpPr>
        <p:spPr>
          <a:xfrm rot="-5400000">
            <a:off x="4235040" y="1636560"/>
            <a:ext cx="288000" cy="2306880"/>
          </a:xfrm>
          <a:custGeom>
            <a:rect b="b" l="l" r="r" t="t"/>
            <a:pathLst>
              <a:path extrusionOk="0" h="6410" w="802">
                <a:moveTo>
                  <a:pt x="200" y="0"/>
                </a:moveTo>
                <a:lnTo>
                  <a:pt x="200" y="4806"/>
                </a:lnTo>
                <a:lnTo>
                  <a:pt x="0" y="4806"/>
                </a:lnTo>
                <a:lnTo>
                  <a:pt x="400" y="6409"/>
                </a:lnTo>
                <a:lnTo>
                  <a:pt x="801" y="4806"/>
                </a:lnTo>
                <a:lnTo>
                  <a:pt x="600" y="4806"/>
                </a:lnTo>
                <a:lnTo>
                  <a:pt x="600" y="0"/>
                </a:lnTo>
                <a:lnTo>
                  <a:pt x="200" y="0"/>
                </a:lnTo>
              </a:path>
            </a:pathLst>
          </a:custGeom>
          <a:solidFill>
            <a:srgbClr val="CFE7F5"/>
          </a:solidFill>
          <a:ln cap="flat" cmpd="sng" w="9525">
            <a:solidFill>
              <a:srgbClr val="808080"/>
            </a:solidFill>
            <a:prstDash val="solid"/>
            <a:round/>
            <a:headEnd len="sm" w="sm" type="none"/>
            <a:tailEnd len="sm" w="sm" type="none"/>
          </a:ln>
        </p:spPr>
      </p:sp>
      <p:pic>
        <p:nvPicPr>
          <p:cNvPr id="507" name="Google Shape;507;p83"/>
          <p:cNvPicPr preferRelativeResize="0"/>
          <p:nvPr/>
        </p:nvPicPr>
        <p:blipFill rotWithShape="1">
          <a:blip r:embed="rId5">
            <a:alphaModFix/>
          </a:blip>
          <a:srcRect b="0" l="0" r="0" t="0"/>
          <a:stretch/>
        </p:blipFill>
        <p:spPr>
          <a:xfrm>
            <a:off x="4330440" y="5710680"/>
            <a:ext cx="906480" cy="502200"/>
          </a:xfrm>
          <a:prstGeom prst="rect">
            <a:avLst/>
          </a:prstGeom>
          <a:noFill/>
          <a:ln>
            <a:noFill/>
          </a:ln>
        </p:spPr>
      </p:pic>
      <p:pic>
        <p:nvPicPr>
          <p:cNvPr id="508" name="Google Shape;508;p83"/>
          <p:cNvPicPr preferRelativeResize="0"/>
          <p:nvPr/>
        </p:nvPicPr>
        <p:blipFill rotWithShape="1">
          <a:blip r:embed="rId6">
            <a:alphaModFix/>
          </a:blip>
          <a:srcRect b="0" l="0" r="0" t="0"/>
          <a:stretch/>
        </p:blipFill>
        <p:spPr>
          <a:xfrm>
            <a:off x="553680" y="397080"/>
            <a:ext cx="2523240" cy="327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13" name="Shape 513"/>
        <p:cNvGrpSpPr/>
        <p:nvPr/>
      </p:nvGrpSpPr>
      <p:grpSpPr>
        <a:xfrm>
          <a:off x="0" y="0"/>
          <a:ext cx="0" cy="0"/>
          <a:chOff x="0" y="0"/>
          <a:chExt cx="0" cy="0"/>
        </a:xfrm>
      </p:grpSpPr>
      <p:sp>
        <p:nvSpPr>
          <p:cNvPr id="514" name="Google Shape;514;p84"/>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515" name="Google Shape;515;p84"/>
          <p:cNvSpPr txBox="1"/>
          <p:nvPr/>
        </p:nvSpPr>
        <p:spPr>
          <a:xfrm>
            <a:off x="1713240" y="274680"/>
            <a:ext cx="7467120" cy="4870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Final output of the reducer</a:t>
            </a:r>
            <a:endParaRPr b="0" i="0" sz="3000" u="none" cap="none" strike="noStrike">
              <a:latin typeface="Arial"/>
              <a:ea typeface="Arial"/>
              <a:cs typeface="Arial"/>
              <a:sym typeface="Arial"/>
            </a:endParaRPr>
          </a:p>
        </p:txBody>
      </p:sp>
      <p:sp>
        <p:nvSpPr>
          <p:cNvPr id="516" name="Google Shape;516;p84"/>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517" name="Google Shape;517;p84"/>
          <p:cNvPicPr preferRelativeResize="0"/>
          <p:nvPr/>
        </p:nvPicPr>
        <p:blipFill rotWithShape="1">
          <a:blip r:embed="rId3">
            <a:alphaModFix/>
          </a:blip>
          <a:srcRect b="0" l="0" r="0" t="0"/>
          <a:stretch/>
        </p:blipFill>
        <p:spPr>
          <a:xfrm>
            <a:off x="838080" y="2286000"/>
            <a:ext cx="2018880" cy="3428640"/>
          </a:xfrm>
          <a:prstGeom prst="rect">
            <a:avLst/>
          </a:prstGeom>
          <a:noFill/>
          <a:ln>
            <a:noFill/>
          </a:ln>
        </p:spPr>
      </p:pic>
      <p:sp>
        <p:nvSpPr>
          <p:cNvPr id="518" name="Google Shape;518;p84"/>
          <p:cNvSpPr/>
          <p:nvPr/>
        </p:nvSpPr>
        <p:spPr>
          <a:xfrm>
            <a:off x="4952880" y="2514600"/>
            <a:ext cx="3047760" cy="33800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 </a:t>
            </a:r>
            <a:r>
              <a:rPr b="1" i="0" lang="en-US" sz="2000" u="none" cap="none" strike="noStrike">
                <a:solidFill>
                  <a:srgbClr val="000000"/>
                </a:solidFill>
                <a:latin typeface="Century Schoolbook"/>
                <a:ea typeface="Century Schoolbook"/>
                <a:cs typeface="Century Schoolbook"/>
                <a:sym typeface="Century Schoolbook"/>
              </a:rPr>
              <a:t>a        2</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do      1</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if        2</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is        2</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it        3</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not     2</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read   2</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secret  2</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this      1</a:t>
            </a:r>
            <a:endParaRPr b="0" i="0" sz="20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you      2</a:t>
            </a:r>
            <a:endParaRPr b="0" i="0" sz="2000" u="none" cap="none" strike="noStrike">
              <a:latin typeface="Arial"/>
              <a:ea typeface="Arial"/>
              <a:cs typeface="Arial"/>
              <a:sym typeface="Arial"/>
            </a:endParaRPr>
          </a:p>
        </p:txBody>
      </p:sp>
      <p:sp>
        <p:nvSpPr>
          <p:cNvPr id="519" name="Google Shape;519;p84"/>
          <p:cNvSpPr/>
          <p:nvPr/>
        </p:nvSpPr>
        <p:spPr>
          <a:xfrm>
            <a:off x="533520" y="1523880"/>
            <a:ext cx="7619760" cy="386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Reducer input                                      Reducer output (final o/p)</a:t>
            </a:r>
            <a:endParaRPr b="0" i="0" sz="1800" u="none" cap="none" strike="noStrike">
              <a:latin typeface="Arial"/>
              <a:ea typeface="Arial"/>
              <a:cs typeface="Arial"/>
              <a:sym typeface="Arial"/>
            </a:endParaRPr>
          </a:p>
        </p:txBody>
      </p:sp>
      <p:pic>
        <p:nvPicPr>
          <p:cNvPr id="520" name="Google Shape;520;p84"/>
          <p:cNvPicPr preferRelativeResize="0"/>
          <p:nvPr/>
        </p:nvPicPr>
        <p:blipFill rotWithShape="1">
          <a:blip r:embed="rId4">
            <a:alphaModFix/>
          </a:blip>
          <a:srcRect b="0" l="0" r="0" t="0"/>
          <a:stretch/>
        </p:blipFill>
        <p:spPr>
          <a:xfrm>
            <a:off x="400320" y="2081880"/>
            <a:ext cx="2230200" cy="3905280"/>
          </a:xfrm>
          <a:prstGeom prst="rect">
            <a:avLst/>
          </a:prstGeom>
          <a:noFill/>
          <a:ln>
            <a:noFill/>
          </a:ln>
        </p:spPr>
      </p:pic>
      <p:pic>
        <p:nvPicPr>
          <p:cNvPr id="521" name="Google Shape;521;p84"/>
          <p:cNvPicPr preferRelativeResize="0"/>
          <p:nvPr/>
        </p:nvPicPr>
        <p:blipFill rotWithShape="1">
          <a:blip r:embed="rId5">
            <a:alphaModFix/>
          </a:blip>
          <a:srcRect b="0" l="0" r="0" t="0"/>
          <a:stretch/>
        </p:blipFill>
        <p:spPr>
          <a:xfrm>
            <a:off x="4707000" y="2151720"/>
            <a:ext cx="1923480" cy="3821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2" name="Shape 292"/>
        <p:cNvGrpSpPr/>
        <p:nvPr/>
      </p:nvGrpSpPr>
      <p:grpSpPr>
        <a:xfrm>
          <a:off x="0" y="0"/>
          <a:ext cx="0" cy="0"/>
          <a:chOff x="0" y="0"/>
          <a:chExt cx="0" cy="0"/>
        </a:xfrm>
      </p:grpSpPr>
      <p:sp>
        <p:nvSpPr>
          <p:cNvPr id="293" name="Google Shape;293;p67"/>
          <p:cNvSpPr txBox="1"/>
          <p:nvPr/>
        </p:nvSpPr>
        <p:spPr>
          <a:xfrm>
            <a:off x="685800" y="1391040"/>
            <a:ext cx="7990560" cy="5638320"/>
          </a:xfrm>
          <a:prstGeom prst="rect">
            <a:avLst/>
          </a:prstGeom>
          <a:noFill/>
          <a:ln>
            <a:noFill/>
          </a:ln>
        </p:spPr>
        <p:txBody>
          <a:bodyPr anchorCtr="0" anchor="t" bIns="45000" lIns="90000" spcFirstLastPara="1" rIns="90000" wrap="square" tIns="45000">
            <a:noAutofit/>
          </a:bodyPr>
          <a:lstStyle/>
          <a:p>
            <a:pPr indent="-40005" lvl="0" marL="0" marR="0" rtl="0" algn="l">
              <a:lnSpc>
                <a:spcPct val="100000"/>
              </a:lnSpc>
              <a:spcBef>
                <a:spcPts val="0"/>
              </a:spcBef>
              <a:spcAft>
                <a:spcPts val="0"/>
              </a:spcAft>
              <a:buClr>
                <a:srgbClr val="FF8000"/>
              </a:buClr>
              <a:buSzPts val="630"/>
              <a:buFont typeface="Noto Sans Symbols"/>
              <a:buChar char="∙"/>
            </a:pPr>
            <a:r>
              <a:rPr b="0" i="0" lang="en-US" sz="1400" u="none" cap="none" strike="noStrike">
                <a:solidFill>
                  <a:srgbClr val="4B4B4B"/>
                </a:solidFill>
                <a:latin typeface="Arial"/>
                <a:ea typeface="Arial"/>
                <a:cs typeface="Arial"/>
                <a:sym typeface="Arial"/>
              </a:rPr>
              <a:t> </a:t>
            </a:r>
            <a:endParaRPr b="0" i="0" sz="1400" u="none" cap="none" strike="noStrike">
              <a:latin typeface="Arial"/>
              <a:ea typeface="Arial"/>
              <a:cs typeface="Arial"/>
              <a:sym typeface="Arial"/>
            </a:endParaRPr>
          </a:p>
          <a:p>
            <a:pPr indent="-343080" lvl="0" marL="343080" marR="0" rtl="0" algn="l">
              <a:lnSpc>
                <a:spcPct val="100000"/>
              </a:lnSpc>
              <a:spcBef>
                <a:spcPts val="1199"/>
              </a:spcBef>
              <a:spcAft>
                <a:spcPts val="0"/>
              </a:spcAft>
              <a:buClr>
                <a:srgbClr val="FF8000"/>
              </a:buClr>
              <a:buSzPts val="1080"/>
              <a:buFont typeface="Noto Sans Symbols"/>
              <a:buChar char="❑"/>
            </a:pPr>
            <a:r>
              <a:rPr b="0" i="0" lang="en-US" sz="2400" u="none" cap="none" strike="noStrike">
                <a:solidFill>
                  <a:srgbClr val="4B4B4B"/>
                </a:solidFill>
                <a:latin typeface="Arial"/>
                <a:ea typeface="Arial"/>
                <a:cs typeface="Arial"/>
                <a:sym typeface="Arial"/>
              </a:rPr>
              <a:t>What is MapReduce</a:t>
            </a:r>
            <a:endParaRPr b="0" i="0" sz="2400" u="none" cap="none" strike="noStrike">
              <a:latin typeface="Arial"/>
              <a:ea typeface="Arial"/>
              <a:cs typeface="Arial"/>
              <a:sym typeface="Arial"/>
            </a:endParaRPr>
          </a:p>
          <a:p>
            <a:pPr indent="-343080" lvl="0" marL="343080" marR="0" rtl="0" algn="l">
              <a:lnSpc>
                <a:spcPct val="100000"/>
              </a:lnSpc>
              <a:spcBef>
                <a:spcPts val="1199"/>
              </a:spcBef>
              <a:spcAft>
                <a:spcPts val="0"/>
              </a:spcAft>
              <a:buClr>
                <a:srgbClr val="FF8000"/>
              </a:buClr>
              <a:buSzPts val="1080"/>
              <a:buFont typeface="Noto Sans Symbols"/>
              <a:buChar char="❑"/>
            </a:pPr>
            <a:r>
              <a:rPr b="0" i="0" lang="en-US" sz="2400" u="none" cap="none" strike="noStrike">
                <a:solidFill>
                  <a:srgbClr val="4B4B4B"/>
                </a:solidFill>
                <a:latin typeface="Arial"/>
                <a:ea typeface="Arial"/>
                <a:cs typeface="Arial"/>
                <a:sym typeface="Arial"/>
              </a:rPr>
              <a:t>Use cases of MapReduce</a:t>
            </a:r>
            <a:endParaRPr b="0" i="0" sz="2400" u="none" cap="none" strike="noStrike">
              <a:latin typeface="Arial"/>
              <a:ea typeface="Arial"/>
              <a:cs typeface="Arial"/>
              <a:sym typeface="Arial"/>
            </a:endParaRPr>
          </a:p>
          <a:p>
            <a:pPr indent="-343080" lvl="0" marL="343080" marR="0" rtl="0" algn="l">
              <a:lnSpc>
                <a:spcPct val="100000"/>
              </a:lnSpc>
              <a:spcBef>
                <a:spcPts val="1199"/>
              </a:spcBef>
              <a:spcAft>
                <a:spcPts val="0"/>
              </a:spcAft>
              <a:buClr>
                <a:srgbClr val="FF8000"/>
              </a:buClr>
              <a:buSzPts val="1080"/>
              <a:buFont typeface="Noto Sans Symbols"/>
              <a:buChar char="❑"/>
            </a:pPr>
            <a:r>
              <a:rPr b="0" i="0" lang="en-US" sz="2400" u="none" cap="none" strike="noStrike">
                <a:solidFill>
                  <a:srgbClr val="4B4B4B"/>
                </a:solidFill>
                <a:latin typeface="Arial"/>
                <a:ea typeface="Arial"/>
                <a:cs typeface="Arial"/>
                <a:sym typeface="Arial"/>
              </a:rPr>
              <a:t>MapReduce Logical dataflow – Input split, record reader, Mapper, Sort, Shuffle, Reducer, Output</a:t>
            </a:r>
            <a:endParaRPr b="0" i="0" sz="2400" u="none" cap="none" strike="noStrike">
              <a:latin typeface="Arial"/>
              <a:ea typeface="Arial"/>
              <a:cs typeface="Arial"/>
              <a:sym typeface="Arial"/>
            </a:endParaRPr>
          </a:p>
          <a:p>
            <a:pPr indent="-343080" lvl="0" marL="343080" marR="0" rtl="0" algn="l">
              <a:lnSpc>
                <a:spcPct val="100000"/>
              </a:lnSpc>
              <a:spcBef>
                <a:spcPts val="1199"/>
              </a:spcBef>
              <a:spcAft>
                <a:spcPts val="0"/>
              </a:spcAft>
              <a:buClr>
                <a:srgbClr val="FF8000"/>
              </a:buClr>
              <a:buSzPts val="1080"/>
              <a:buFont typeface="Noto Sans Symbols"/>
              <a:buChar char="❑"/>
            </a:pPr>
            <a:r>
              <a:rPr b="0" i="0" lang="en-US" sz="2400" u="none" cap="none" strike="noStrike">
                <a:solidFill>
                  <a:srgbClr val="4B4B4B"/>
                </a:solidFill>
                <a:latin typeface="Arial"/>
                <a:ea typeface="Arial"/>
                <a:cs typeface="Arial"/>
                <a:sym typeface="Arial"/>
              </a:rPr>
              <a:t>MapReduce Design and Execution</a:t>
            </a:r>
            <a:endParaRPr b="0" i="0" sz="2400" u="none" cap="none" strike="noStrike">
              <a:latin typeface="Arial"/>
              <a:ea typeface="Arial"/>
              <a:cs typeface="Arial"/>
              <a:sym typeface="Arial"/>
            </a:endParaRPr>
          </a:p>
        </p:txBody>
      </p:sp>
      <p:sp>
        <p:nvSpPr>
          <p:cNvPr id="294" name="Google Shape;294;p67"/>
          <p:cNvSpPr txBox="1"/>
          <p:nvPr/>
        </p:nvSpPr>
        <p:spPr>
          <a:xfrm>
            <a:off x="917640" y="367200"/>
            <a:ext cx="7368840" cy="685440"/>
          </a:xfrm>
          <a:prstGeom prst="rect">
            <a:avLst/>
          </a:prstGeom>
          <a:noFill/>
          <a:ln>
            <a:noFill/>
          </a:ln>
        </p:spPr>
        <p:txBody>
          <a:bodyPr anchorCtr="1" anchor="t" bIns="45000" lIns="90000" spcFirstLastPara="1" rIns="90000" wrap="square" tIns="45000">
            <a:noAutofit/>
          </a:bodyPr>
          <a:lstStyle/>
          <a:p>
            <a:pPr indent="0" lvl="0" marL="0" marR="0" rtl="0" algn="ctr">
              <a:lnSpc>
                <a:spcPct val="90000"/>
              </a:lnSpc>
              <a:spcBef>
                <a:spcPts val="0"/>
              </a:spcBef>
              <a:spcAft>
                <a:spcPts val="0"/>
              </a:spcAft>
              <a:buNone/>
            </a:pPr>
            <a:r>
              <a:rPr b="0" i="0" lang="en-US" sz="4800" u="none" cap="none" strike="noStrike">
                <a:solidFill>
                  <a:srgbClr val="FF8000"/>
                </a:solidFill>
                <a:latin typeface="Arial"/>
                <a:ea typeface="Arial"/>
                <a:cs typeface="Arial"/>
                <a:sym typeface="Arial"/>
              </a:rPr>
              <a:t>Agenda</a:t>
            </a:r>
            <a:endParaRPr b="0" i="0" sz="4800" u="none" cap="none" strike="noStrike">
              <a:latin typeface="Arial"/>
              <a:ea typeface="Arial"/>
              <a:cs typeface="Arial"/>
              <a:sym typeface="Arial"/>
            </a:endParaRPr>
          </a:p>
        </p:txBody>
      </p:sp>
      <p:sp>
        <p:nvSpPr>
          <p:cNvPr id="295" name="Google Shape;295;p67"/>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296" name="Google Shape;296;p67"/>
          <p:cNvSpPr/>
          <p:nvPr/>
        </p:nvSpPr>
        <p:spPr>
          <a:xfrm>
            <a:off x="8129520" y="573336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6" name="Shape 526"/>
        <p:cNvGrpSpPr/>
        <p:nvPr/>
      </p:nvGrpSpPr>
      <p:grpSpPr>
        <a:xfrm>
          <a:off x="0" y="0"/>
          <a:ext cx="0" cy="0"/>
          <a:chOff x="0" y="0"/>
          <a:chExt cx="0" cy="0"/>
        </a:xfrm>
      </p:grpSpPr>
      <p:sp>
        <p:nvSpPr>
          <p:cNvPr id="527" name="Google Shape;527;p85"/>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528" name="Google Shape;528;p85"/>
          <p:cNvSpPr txBox="1"/>
          <p:nvPr/>
        </p:nvSpPr>
        <p:spPr>
          <a:xfrm>
            <a:off x="2205000" y="274680"/>
            <a:ext cx="6255720" cy="41076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Everything in a nutshell</a:t>
            </a:r>
            <a:endParaRPr b="0" i="0" sz="3000" u="none" cap="none" strike="noStrike">
              <a:latin typeface="Arial"/>
              <a:ea typeface="Arial"/>
              <a:cs typeface="Arial"/>
              <a:sym typeface="Arial"/>
            </a:endParaRPr>
          </a:p>
        </p:txBody>
      </p:sp>
      <p:sp>
        <p:nvSpPr>
          <p:cNvPr id="529" name="Google Shape;529;p85"/>
          <p:cNvSpPr txBox="1"/>
          <p:nvPr/>
        </p:nvSpPr>
        <p:spPr>
          <a:xfrm>
            <a:off x="8129160" y="578844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530" name="Google Shape;530;p85"/>
          <p:cNvPicPr preferRelativeResize="0"/>
          <p:nvPr/>
        </p:nvPicPr>
        <p:blipFill rotWithShape="1">
          <a:blip r:embed="rId3">
            <a:alphaModFix/>
          </a:blip>
          <a:srcRect b="0" l="0" r="0" t="0"/>
          <a:stretch/>
        </p:blipFill>
        <p:spPr>
          <a:xfrm>
            <a:off x="668160" y="1584000"/>
            <a:ext cx="1275840" cy="1275840"/>
          </a:xfrm>
          <a:prstGeom prst="rect">
            <a:avLst/>
          </a:prstGeom>
          <a:noFill/>
          <a:ln>
            <a:noFill/>
          </a:ln>
        </p:spPr>
      </p:pic>
      <p:pic>
        <p:nvPicPr>
          <p:cNvPr id="531" name="Google Shape;531;p85"/>
          <p:cNvPicPr preferRelativeResize="0"/>
          <p:nvPr/>
        </p:nvPicPr>
        <p:blipFill rotWithShape="1">
          <a:blip r:embed="rId4">
            <a:alphaModFix/>
          </a:blip>
          <a:srcRect b="0" l="0" r="0" t="0"/>
          <a:stretch/>
        </p:blipFill>
        <p:spPr>
          <a:xfrm>
            <a:off x="2899440" y="1531440"/>
            <a:ext cx="1204560" cy="1204560"/>
          </a:xfrm>
          <a:prstGeom prst="rect">
            <a:avLst/>
          </a:prstGeom>
          <a:noFill/>
          <a:ln>
            <a:noFill/>
          </a:ln>
        </p:spPr>
      </p:pic>
      <p:pic>
        <p:nvPicPr>
          <p:cNvPr id="532" name="Google Shape;532;p85"/>
          <p:cNvPicPr preferRelativeResize="0"/>
          <p:nvPr/>
        </p:nvPicPr>
        <p:blipFill rotWithShape="1">
          <a:blip r:embed="rId5">
            <a:alphaModFix/>
          </a:blip>
          <a:srcRect b="0" l="0" r="0" t="0"/>
          <a:stretch/>
        </p:blipFill>
        <p:spPr>
          <a:xfrm>
            <a:off x="5184000" y="1580760"/>
            <a:ext cx="1371240" cy="1371240"/>
          </a:xfrm>
          <a:prstGeom prst="rect">
            <a:avLst/>
          </a:prstGeom>
          <a:noFill/>
          <a:ln>
            <a:noFill/>
          </a:ln>
        </p:spPr>
      </p:pic>
      <p:sp>
        <p:nvSpPr>
          <p:cNvPr id="533" name="Google Shape;533;p85"/>
          <p:cNvSpPr/>
          <p:nvPr/>
        </p:nvSpPr>
        <p:spPr>
          <a:xfrm>
            <a:off x="25920" y="966240"/>
            <a:ext cx="8928000" cy="386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Input file processed by</a:t>
            </a:r>
            <a:r>
              <a:rPr b="0" i="0" lang="en-US" sz="1800" u="none" cap="none" strike="noStrike">
                <a:solidFill>
                  <a:srgbClr val="000000"/>
                </a:solidFill>
                <a:latin typeface="Century Schoolbook"/>
                <a:ea typeface="Century Schoolbook"/>
                <a:cs typeface="Century Schoolbook"/>
                <a:sym typeface="Century Schoolbook"/>
              </a:rPr>
              <a:t> </a:t>
            </a:r>
            <a:r>
              <a:rPr b="1" i="0" lang="en-US" sz="1800" u="none" cap="none" strike="noStrike">
                <a:solidFill>
                  <a:srgbClr val="000000"/>
                </a:solidFill>
                <a:latin typeface="Century Schoolbook"/>
                <a:ea typeface="Century Schoolbook"/>
                <a:cs typeface="Century Schoolbook"/>
                <a:sym typeface="Century Schoolbook"/>
              </a:rPr>
              <a:t>RECORD READER </a:t>
            </a:r>
            <a:r>
              <a:rPr b="0" i="0" lang="en-US" sz="1800" u="none" cap="none" strike="noStrike">
                <a:solidFill>
                  <a:srgbClr val="000000"/>
                </a:solidFill>
                <a:latin typeface="Century Schoolbook"/>
                <a:ea typeface="Century Schoolbook"/>
                <a:cs typeface="Century Schoolbook"/>
                <a:sym typeface="Century Schoolbook"/>
              </a:rPr>
              <a:t>o/p goes </a:t>
            </a:r>
            <a:r>
              <a:rPr b="1" i="0" lang="en-US" sz="1800" u="none" cap="none" strike="noStrike">
                <a:solidFill>
                  <a:srgbClr val="000000"/>
                </a:solidFill>
                <a:latin typeface="Century Schoolbook"/>
                <a:ea typeface="Century Schoolbook"/>
                <a:cs typeface="Century Schoolbook"/>
                <a:sym typeface="Century Schoolbook"/>
              </a:rPr>
              <a:t>to MAPPER &amp; its o/p is sorted</a:t>
            </a:r>
            <a:endParaRPr b="0" i="0" sz="1800" u="none" cap="none" strike="noStrike">
              <a:latin typeface="Arial"/>
              <a:ea typeface="Arial"/>
              <a:cs typeface="Arial"/>
              <a:sym typeface="Arial"/>
            </a:endParaRPr>
          </a:p>
        </p:txBody>
      </p:sp>
      <p:pic>
        <p:nvPicPr>
          <p:cNvPr id="534" name="Google Shape;534;p85"/>
          <p:cNvPicPr preferRelativeResize="0"/>
          <p:nvPr/>
        </p:nvPicPr>
        <p:blipFill rotWithShape="1">
          <a:blip r:embed="rId6">
            <a:alphaModFix/>
          </a:blip>
          <a:srcRect b="0" l="0" r="0" t="0"/>
          <a:stretch/>
        </p:blipFill>
        <p:spPr>
          <a:xfrm>
            <a:off x="7560000" y="1584000"/>
            <a:ext cx="1224000" cy="1307160"/>
          </a:xfrm>
          <a:prstGeom prst="rect">
            <a:avLst/>
          </a:prstGeom>
          <a:noFill/>
          <a:ln>
            <a:noFill/>
          </a:ln>
        </p:spPr>
      </p:pic>
      <p:pic>
        <p:nvPicPr>
          <p:cNvPr id="535" name="Google Shape;535;p85"/>
          <p:cNvPicPr preferRelativeResize="0"/>
          <p:nvPr/>
        </p:nvPicPr>
        <p:blipFill rotWithShape="1">
          <a:blip r:embed="rId7">
            <a:alphaModFix/>
          </a:blip>
          <a:srcRect b="0" l="0" r="0" t="0"/>
          <a:stretch/>
        </p:blipFill>
        <p:spPr>
          <a:xfrm>
            <a:off x="4824000" y="4536000"/>
            <a:ext cx="1218960" cy="1332360"/>
          </a:xfrm>
          <a:prstGeom prst="rect">
            <a:avLst/>
          </a:prstGeom>
          <a:noFill/>
          <a:ln>
            <a:noFill/>
          </a:ln>
        </p:spPr>
      </p:pic>
      <p:pic>
        <p:nvPicPr>
          <p:cNvPr id="536" name="Google Shape;536;p85"/>
          <p:cNvPicPr preferRelativeResize="0"/>
          <p:nvPr/>
        </p:nvPicPr>
        <p:blipFill rotWithShape="1">
          <a:blip r:embed="rId8">
            <a:alphaModFix/>
          </a:blip>
          <a:srcRect b="0" l="0" r="0" t="0"/>
          <a:stretch/>
        </p:blipFill>
        <p:spPr>
          <a:xfrm>
            <a:off x="2362320" y="4536000"/>
            <a:ext cx="1387440" cy="1294920"/>
          </a:xfrm>
          <a:prstGeom prst="rect">
            <a:avLst/>
          </a:prstGeom>
          <a:noFill/>
          <a:ln>
            <a:noFill/>
          </a:ln>
        </p:spPr>
      </p:pic>
      <p:pic>
        <p:nvPicPr>
          <p:cNvPr id="537" name="Google Shape;537;p85"/>
          <p:cNvPicPr preferRelativeResize="0"/>
          <p:nvPr/>
        </p:nvPicPr>
        <p:blipFill rotWithShape="1">
          <a:blip r:embed="rId9">
            <a:alphaModFix/>
          </a:blip>
          <a:srcRect b="0" l="0" r="0" t="0"/>
          <a:stretch/>
        </p:blipFill>
        <p:spPr>
          <a:xfrm>
            <a:off x="216000" y="4536000"/>
            <a:ext cx="1350720" cy="1371240"/>
          </a:xfrm>
          <a:prstGeom prst="rect">
            <a:avLst/>
          </a:prstGeom>
          <a:noFill/>
          <a:ln>
            <a:noFill/>
          </a:ln>
        </p:spPr>
      </p:pic>
      <p:sp>
        <p:nvSpPr>
          <p:cNvPr id="538" name="Google Shape;538;p85"/>
          <p:cNvSpPr/>
          <p:nvPr/>
        </p:nvSpPr>
        <p:spPr>
          <a:xfrm>
            <a:off x="457200" y="6248520"/>
            <a:ext cx="8152920" cy="385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Final o/p file             REDUCER           SHUFFLE                    MERGE   </a:t>
            </a:r>
            <a:endParaRPr b="0" i="0" sz="1800" u="none" cap="none" strike="noStrike">
              <a:latin typeface="Arial"/>
              <a:ea typeface="Arial"/>
              <a:cs typeface="Arial"/>
              <a:sym typeface="Arial"/>
            </a:endParaRPr>
          </a:p>
        </p:txBody>
      </p:sp>
      <p:sp>
        <p:nvSpPr>
          <p:cNvPr id="539" name="Google Shape;539;p85"/>
          <p:cNvSpPr/>
          <p:nvPr/>
        </p:nvSpPr>
        <p:spPr>
          <a:xfrm rot="-5400000">
            <a:off x="2252880" y="1877040"/>
            <a:ext cx="288000" cy="934920"/>
          </a:xfrm>
          <a:custGeom>
            <a:rect b="b" l="l" r="r" t="t"/>
            <a:pathLst>
              <a:path extrusionOk="0" h="2599" w="802">
                <a:moveTo>
                  <a:pt x="200" y="0"/>
                </a:moveTo>
                <a:lnTo>
                  <a:pt x="200" y="1948"/>
                </a:lnTo>
                <a:lnTo>
                  <a:pt x="0" y="1948"/>
                </a:lnTo>
                <a:lnTo>
                  <a:pt x="400" y="2598"/>
                </a:lnTo>
                <a:lnTo>
                  <a:pt x="801" y="1948"/>
                </a:lnTo>
                <a:lnTo>
                  <a:pt x="600" y="1948"/>
                </a:lnTo>
                <a:lnTo>
                  <a:pt x="600" y="0"/>
                </a:lnTo>
                <a:lnTo>
                  <a:pt x="200" y="0"/>
                </a:lnTo>
              </a:path>
            </a:pathLst>
          </a:custGeom>
          <a:solidFill>
            <a:srgbClr val="CFE7F5"/>
          </a:solidFill>
          <a:ln cap="flat" cmpd="sng" w="9525">
            <a:solidFill>
              <a:srgbClr val="808080"/>
            </a:solidFill>
            <a:prstDash val="solid"/>
            <a:round/>
            <a:headEnd len="sm" w="sm" type="none"/>
            <a:tailEnd len="sm" w="sm" type="none"/>
          </a:ln>
        </p:spPr>
      </p:sp>
      <p:sp>
        <p:nvSpPr>
          <p:cNvPr id="540" name="Google Shape;540;p85"/>
          <p:cNvSpPr/>
          <p:nvPr/>
        </p:nvSpPr>
        <p:spPr>
          <a:xfrm rot="-5400000">
            <a:off x="4495320" y="1901880"/>
            <a:ext cx="288000" cy="934920"/>
          </a:xfrm>
          <a:custGeom>
            <a:rect b="b" l="l" r="r" t="t"/>
            <a:pathLst>
              <a:path extrusionOk="0" h="2599" w="802">
                <a:moveTo>
                  <a:pt x="200" y="0"/>
                </a:moveTo>
                <a:lnTo>
                  <a:pt x="200" y="1948"/>
                </a:lnTo>
                <a:lnTo>
                  <a:pt x="0" y="1948"/>
                </a:lnTo>
                <a:lnTo>
                  <a:pt x="400" y="2598"/>
                </a:lnTo>
                <a:lnTo>
                  <a:pt x="801" y="1948"/>
                </a:lnTo>
                <a:lnTo>
                  <a:pt x="600" y="1948"/>
                </a:lnTo>
                <a:lnTo>
                  <a:pt x="600" y="0"/>
                </a:lnTo>
                <a:lnTo>
                  <a:pt x="200" y="0"/>
                </a:lnTo>
              </a:path>
            </a:pathLst>
          </a:custGeom>
          <a:solidFill>
            <a:srgbClr val="CFE7F5"/>
          </a:solidFill>
          <a:ln cap="flat" cmpd="sng" w="9525">
            <a:solidFill>
              <a:srgbClr val="808080"/>
            </a:solidFill>
            <a:prstDash val="solid"/>
            <a:round/>
            <a:headEnd len="sm" w="sm" type="none"/>
            <a:tailEnd len="sm" w="sm" type="none"/>
          </a:ln>
        </p:spPr>
      </p:sp>
      <p:sp>
        <p:nvSpPr>
          <p:cNvPr id="541" name="Google Shape;541;p85"/>
          <p:cNvSpPr/>
          <p:nvPr/>
        </p:nvSpPr>
        <p:spPr>
          <a:xfrm rot="-5400000">
            <a:off x="6802560" y="1980720"/>
            <a:ext cx="288000" cy="934920"/>
          </a:xfrm>
          <a:custGeom>
            <a:rect b="b" l="l" r="r" t="t"/>
            <a:pathLst>
              <a:path extrusionOk="0" h="2599" w="802">
                <a:moveTo>
                  <a:pt x="200" y="0"/>
                </a:moveTo>
                <a:lnTo>
                  <a:pt x="200" y="1948"/>
                </a:lnTo>
                <a:lnTo>
                  <a:pt x="0" y="1948"/>
                </a:lnTo>
                <a:lnTo>
                  <a:pt x="400" y="2598"/>
                </a:lnTo>
                <a:lnTo>
                  <a:pt x="801" y="1948"/>
                </a:lnTo>
                <a:lnTo>
                  <a:pt x="600" y="1948"/>
                </a:lnTo>
                <a:lnTo>
                  <a:pt x="600" y="0"/>
                </a:lnTo>
                <a:lnTo>
                  <a:pt x="200" y="0"/>
                </a:lnTo>
              </a:path>
            </a:pathLst>
          </a:custGeom>
          <a:solidFill>
            <a:srgbClr val="CFE7F5"/>
          </a:solidFill>
          <a:ln cap="flat" cmpd="sng" w="9525">
            <a:solidFill>
              <a:srgbClr val="808080"/>
            </a:solidFill>
            <a:prstDash val="solid"/>
            <a:round/>
            <a:headEnd len="sm" w="sm" type="none"/>
            <a:tailEnd len="sm" w="sm" type="none"/>
          </a:ln>
        </p:spPr>
      </p:sp>
      <p:sp>
        <p:nvSpPr>
          <p:cNvPr id="542" name="Google Shape;542;p85"/>
          <p:cNvSpPr/>
          <p:nvPr/>
        </p:nvSpPr>
        <p:spPr>
          <a:xfrm rot="54000">
            <a:off x="7505280" y="3107520"/>
            <a:ext cx="288000" cy="1445400"/>
          </a:xfrm>
          <a:custGeom>
            <a:rect b="b" l="l" r="r" t="t"/>
            <a:pathLst>
              <a:path extrusionOk="0" h="4017" w="802">
                <a:moveTo>
                  <a:pt x="201" y="0"/>
                </a:moveTo>
                <a:lnTo>
                  <a:pt x="200" y="3012"/>
                </a:lnTo>
                <a:lnTo>
                  <a:pt x="0" y="3012"/>
                </a:lnTo>
                <a:lnTo>
                  <a:pt x="400" y="4016"/>
                </a:lnTo>
                <a:lnTo>
                  <a:pt x="801" y="3012"/>
                </a:lnTo>
                <a:lnTo>
                  <a:pt x="600" y="3012"/>
                </a:lnTo>
                <a:lnTo>
                  <a:pt x="601" y="0"/>
                </a:lnTo>
                <a:lnTo>
                  <a:pt x="201" y="0"/>
                </a:lnTo>
              </a:path>
            </a:pathLst>
          </a:custGeom>
          <a:solidFill>
            <a:srgbClr val="CFE7F5"/>
          </a:solidFill>
          <a:ln cap="flat" cmpd="sng" w="9525">
            <a:solidFill>
              <a:srgbClr val="808080"/>
            </a:solidFill>
            <a:prstDash val="solid"/>
            <a:round/>
            <a:headEnd len="sm" w="sm" type="none"/>
            <a:tailEnd len="sm" w="sm" type="none"/>
          </a:ln>
        </p:spPr>
      </p:sp>
      <p:sp>
        <p:nvSpPr>
          <p:cNvPr id="543" name="Google Shape;543;p85"/>
          <p:cNvSpPr/>
          <p:nvPr/>
        </p:nvSpPr>
        <p:spPr>
          <a:xfrm rot="20400">
            <a:off x="7907400" y="3091320"/>
            <a:ext cx="288000" cy="1445400"/>
          </a:xfrm>
          <a:custGeom>
            <a:rect b="b" l="l" r="r" t="t"/>
            <a:pathLst>
              <a:path extrusionOk="0" h="4018" w="802">
                <a:moveTo>
                  <a:pt x="197" y="1"/>
                </a:moveTo>
                <a:lnTo>
                  <a:pt x="200" y="3013"/>
                </a:lnTo>
                <a:lnTo>
                  <a:pt x="0" y="3013"/>
                </a:lnTo>
                <a:lnTo>
                  <a:pt x="401" y="4017"/>
                </a:lnTo>
                <a:lnTo>
                  <a:pt x="801" y="3012"/>
                </a:lnTo>
                <a:lnTo>
                  <a:pt x="600" y="3012"/>
                </a:lnTo>
                <a:lnTo>
                  <a:pt x="597" y="0"/>
                </a:lnTo>
                <a:lnTo>
                  <a:pt x="197" y="1"/>
                </a:lnTo>
              </a:path>
            </a:pathLst>
          </a:custGeom>
          <a:solidFill>
            <a:srgbClr val="CFE7F5"/>
          </a:solidFill>
          <a:ln cap="flat" cmpd="sng" w="9525">
            <a:solidFill>
              <a:srgbClr val="808080"/>
            </a:solidFill>
            <a:prstDash val="solid"/>
            <a:round/>
            <a:headEnd len="sm" w="sm" type="none"/>
            <a:tailEnd len="sm" w="sm" type="none"/>
          </a:ln>
        </p:spPr>
      </p:sp>
      <p:sp>
        <p:nvSpPr>
          <p:cNvPr id="544" name="Google Shape;544;p85"/>
          <p:cNvSpPr/>
          <p:nvPr/>
        </p:nvSpPr>
        <p:spPr>
          <a:xfrm rot="20400">
            <a:off x="8267400" y="3098520"/>
            <a:ext cx="288000" cy="1445400"/>
          </a:xfrm>
          <a:custGeom>
            <a:rect b="b" l="l" r="r" t="t"/>
            <a:pathLst>
              <a:path extrusionOk="0" h="4018" w="802">
                <a:moveTo>
                  <a:pt x="197" y="1"/>
                </a:moveTo>
                <a:lnTo>
                  <a:pt x="200" y="3013"/>
                </a:lnTo>
                <a:lnTo>
                  <a:pt x="0" y="3013"/>
                </a:lnTo>
                <a:lnTo>
                  <a:pt x="401" y="4017"/>
                </a:lnTo>
                <a:lnTo>
                  <a:pt x="801" y="3012"/>
                </a:lnTo>
                <a:lnTo>
                  <a:pt x="600" y="3012"/>
                </a:lnTo>
                <a:lnTo>
                  <a:pt x="597" y="0"/>
                </a:lnTo>
                <a:lnTo>
                  <a:pt x="197" y="1"/>
                </a:lnTo>
              </a:path>
            </a:pathLst>
          </a:custGeom>
          <a:solidFill>
            <a:srgbClr val="CFE7F5"/>
          </a:solidFill>
          <a:ln cap="flat" cmpd="sng" w="9525">
            <a:solidFill>
              <a:srgbClr val="808080"/>
            </a:solidFill>
            <a:prstDash val="solid"/>
            <a:round/>
            <a:headEnd len="sm" w="sm" type="none"/>
            <a:tailEnd len="sm" w="sm" type="none"/>
          </a:ln>
        </p:spPr>
      </p:sp>
      <p:sp>
        <p:nvSpPr>
          <p:cNvPr id="545" name="Google Shape;545;p85"/>
          <p:cNvSpPr/>
          <p:nvPr/>
        </p:nvSpPr>
        <p:spPr>
          <a:xfrm rot="5347200">
            <a:off x="4061520" y="4620960"/>
            <a:ext cx="288000" cy="934920"/>
          </a:xfrm>
          <a:custGeom>
            <a:rect b="b" l="l" r="r" t="t"/>
            <a:pathLst>
              <a:path extrusionOk="0" h="2600" w="802">
                <a:moveTo>
                  <a:pt x="197" y="1"/>
                </a:moveTo>
                <a:lnTo>
                  <a:pt x="200" y="1949"/>
                </a:lnTo>
                <a:lnTo>
                  <a:pt x="0" y="1949"/>
                </a:lnTo>
                <a:lnTo>
                  <a:pt x="401" y="2599"/>
                </a:lnTo>
                <a:lnTo>
                  <a:pt x="801" y="1948"/>
                </a:lnTo>
                <a:lnTo>
                  <a:pt x="600" y="1948"/>
                </a:lnTo>
                <a:lnTo>
                  <a:pt x="597" y="0"/>
                </a:lnTo>
                <a:lnTo>
                  <a:pt x="197" y="1"/>
                </a:lnTo>
              </a:path>
            </a:pathLst>
          </a:custGeom>
          <a:solidFill>
            <a:srgbClr val="CFE7F5"/>
          </a:solidFill>
          <a:ln cap="flat" cmpd="sng" w="9525">
            <a:solidFill>
              <a:srgbClr val="808080"/>
            </a:solidFill>
            <a:prstDash val="solid"/>
            <a:round/>
            <a:headEnd len="sm" w="sm" type="none"/>
            <a:tailEnd len="sm" w="sm" type="none"/>
          </a:ln>
        </p:spPr>
      </p:sp>
      <p:sp>
        <p:nvSpPr>
          <p:cNvPr id="546" name="Google Shape;546;p85"/>
          <p:cNvSpPr/>
          <p:nvPr/>
        </p:nvSpPr>
        <p:spPr>
          <a:xfrm rot="5347200">
            <a:off x="1834200" y="4651560"/>
            <a:ext cx="288000" cy="934920"/>
          </a:xfrm>
          <a:custGeom>
            <a:rect b="b" l="l" r="r" t="t"/>
            <a:pathLst>
              <a:path extrusionOk="0" h="2599" w="802">
                <a:moveTo>
                  <a:pt x="197" y="0"/>
                </a:moveTo>
                <a:lnTo>
                  <a:pt x="200" y="1948"/>
                </a:lnTo>
                <a:lnTo>
                  <a:pt x="0" y="1949"/>
                </a:lnTo>
                <a:lnTo>
                  <a:pt x="401" y="2598"/>
                </a:lnTo>
                <a:lnTo>
                  <a:pt x="801" y="1948"/>
                </a:lnTo>
                <a:lnTo>
                  <a:pt x="600" y="1948"/>
                </a:lnTo>
                <a:lnTo>
                  <a:pt x="597" y="0"/>
                </a:lnTo>
                <a:lnTo>
                  <a:pt x="197" y="0"/>
                </a:lnTo>
              </a:path>
            </a:pathLst>
          </a:custGeom>
          <a:solidFill>
            <a:srgbClr val="CFE7F5"/>
          </a:solidFill>
          <a:ln cap="flat" cmpd="sng" w="9525">
            <a:solidFill>
              <a:srgbClr val="808080"/>
            </a:solidFill>
            <a:prstDash val="solid"/>
            <a:round/>
            <a:headEnd len="sm" w="sm" type="none"/>
            <a:tailEnd len="sm" w="sm" type="none"/>
          </a:ln>
        </p:spPr>
      </p:sp>
      <p:pic>
        <p:nvPicPr>
          <p:cNvPr id="547" name="Google Shape;547;p85"/>
          <p:cNvPicPr preferRelativeResize="0"/>
          <p:nvPr/>
        </p:nvPicPr>
        <p:blipFill rotWithShape="1">
          <a:blip r:embed="rId10">
            <a:alphaModFix/>
          </a:blip>
          <a:srcRect b="0" l="0" r="0" t="0"/>
          <a:stretch/>
        </p:blipFill>
        <p:spPr>
          <a:xfrm>
            <a:off x="6984000" y="4608000"/>
            <a:ext cx="1969920" cy="1243080"/>
          </a:xfrm>
          <a:prstGeom prst="rect">
            <a:avLst/>
          </a:prstGeom>
          <a:noFill/>
          <a:ln>
            <a:noFill/>
          </a:ln>
        </p:spPr>
      </p:pic>
      <p:sp>
        <p:nvSpPr>
          <p:cNvPr id="548" name="Google Shape;548;p85"/>
          <p:cNvSpPr/>
          <p:nvPr/>
        </p:nvSpPr>
        <p:spPr>
          <a:xfrm rot="5347200">
            <a:off x="6624360" y="4691880"/>
            <a:ext cx="288000" cy="934920"/>
          </a:xfrm>
          <a:custGeom>
            <a:rect b="b" l="l" r="r" t="t"/>
            <a:pathLst>
              <a:path extrusionOk="0" h="2599" w="802">
                <a:moveTo>
                  <a:pt x="197" y="0"/>
                </a:moveTo>
                <a:lnTo>
                  <a:pt x="200" y="1948"/>
                </a:lnTo>
                <a:lnTo>
                  <a:pt x="0" y="1948"/>
                </a:lnTo>
                <a:lnTo>
                  <a:pt x="401" y="2598"/>
                </a:lnTo>
                <a:lnTo>
                  <a:pt x="801" y="1948"/>
                </a:lnTo>
                <a:lnTo>
                  <a:pt x="600" y="1948"/>
                </a:lnTo>
                <a:lnTo>
                  <a:pt x="597" y="0"/>
                </a:lnTo>
                <a:lnTo>
                  <a:pt x="197" y="0"/>
                </a:lnTo>
              </a:path>
            </a:pathLst>
          </a:custGeom>
          <a:solidFill>
            <a:srgbClr val="CFE7F5"/>
          </a:solidFill>
          <a:ln cap="flat" cmpd="sng" w="9525">
            <a:solidFill>
              <a:srgbClr val="808080"/>
            </a:solidFill>
            <a:prstDash val="solid"/>
            <a:round/>
            <a:headEnd len="sm" w="sm" type="none"/>
            <a:tailEnd len="sm" w="sm" type="none"/>
          </a:ln>
        </p:spPr>
      </p:sp>
      <p:pic>
        <p:nvPicPr>
          <p:cNvPr id="549" name="Google Shape;549;p85"/>
          <p:cNvPicPr preferRelativeResize="0"/>
          <p:nvPr/>
        </p:nvPicPr>
        <p:blipFill rotWithShape="1">
          <a:blip r:embed="rId11">
            <a:alphaModFix/>
          </a:blip>
          <a:srcRect b="0" l="0" r="0" t="0"/>
          <a:stretch/>
        </p:blipFill>
        <p:spPr>
          <a:xfrm>
            <a:off x="135360" y="1398600"/>
            <a:ext cx="8585640" cy="40172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3" name="Shape 553"/>
        <p:cNvGrpSpPr/>
        <p:nvPr/>
      </p:nvGrpSpPr>
      <p:grpSpPr>
        <a:xfrm>
          <a:off x="0" y="0"/>
          <a:ext cx="0" cy="0"/>
          <a:chOff x="0" y="0"/>
          <a:chExt cx="0" cy="0"/>
        </a:xfrm>
      </p:grpSpPr>
      <p:sp>
        <p:nvSpPr>
          <p:cNvPr id="554" name="Google Shape;554;p86"/>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555" name="Google Shape;555;p86"/>
          <p:cNvSpPr txBox="1"/>
          <p:nvPr/>
        </p:nvSpPr>
        <p:spPr>
          <a:xfrm>
            <a:off x="917640" y="506520"/>
            <a:ext cx="7608600" cy="56016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ANAGRAM PROBLEM USING MAP REDUCE </a:t>
            </a:r>
            <a:endParaRPr b="0" i="0" sz="2800" u="none" cap="none" strike="noStrike">
              <a:latin typeface="Arial"/>
              <a:ea typeface="Arial"/>
              <a:cs typeface="Arial"/>
              <a:sym typeface="Arial"/>
            </a:endParaRPr>
          </a:p>
        </p:txBody>
      </p:sp>
      <p:sp>
        <p:nvSpPr>
          <p:cNvPr id="556" name="Google Shape;556;p86"/>
          <p:cNvSpPr txBox="1"/>
          <p:nvPr/>
        </p:nvSpPr>
        <p:spPr>
          <a:xfrm>
            <a:off x="917640" y="152568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2E75B6"/>
                </a:solidFill>
                <a:latin typeface="Arial"/>
                <a:ea typeface="Arial"/>
                <a:cs typeface="Arial"/>
                <a:sym typeface="Arial"/>
              </a:rPr>
              <a:t>What is anagram ?</a:t>
            </a:r>
            <a:r>
              <a:rPr b="0" i="0" lang="en-US" sz="2400" u="none" cap="none" strike="noStrike">
                <a:solidFill>
                  <a:srgbClr val="4B4B4B"/>
                </a:solidFill>
                <a:latin typeface="Arial"/>
                <a:ea typeface="Arial"/>
                <a:cs typeface="Arial"/>
                <a:sym typeface="Arial"/>
              </a:rPr>
              <a:t> </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1" i="0" lang="en-US" sz="2400" u="none" cap="none" strike="noStrike">
                <a:solidFill>
                  <a:srgbClr val="2E75B6"/>
                </a:solidFill>
                <a:latin typeface="Arial"/>
                <a:ea typeface="Arial"/>
                <a:cs typeface="Arial"/>
                <a:sym typeface="Arial"/>
              </a:rPr>
              <a:t>MARY</a:t>
            </a:r>
            <a:r>
              <a:rPr b="0" i="0" lang="en-US" sz="2400" u="none" cap="none" strike="noStrike">
                <a:solidFill>
                  <a:srgbClr val="4B4B4B"/>
                </a:solidFill>
                <a:latin typeface="Arial"/>
                <a:ea typeface="Arial"/>
                <a:cs typeface="Arial"/>
                <a:sym typeface="Arial"/>
              </a:rPr>
              <a:t> is a word and </a:t>
            </a:r>
            <a:r>
              <a:rPr b="1" i="0" lang="en-US" sz="2400" u="none" cap="none" strike="noStrike">
                <a:solidFill>
                  <a:srgbClr val="2E75B6"/>
                </a:solidFill>
                <a:latin typeface="Arial"/>
                <a:ea typeface="Arial"/>
                <a:cs typeface="Arial"/>
                <a:sym typeface="Arial"/>
              </a:rPr>
              <a:t>ARMY</a:t>
            </a:r>
            <a:r>
              <a:rPr b="0" i="0" lang="en-US" sz="2400" u="none" cap="none" strike="noStrike">
                <a:solidFill>
                  <a:srgbClr val="4B4B4B"/>
                </a:solidFill>
                <a:latin typeface="Arial"/>
                <a:ea typeface="Arial"/>
                <a:cs typeface="Arial"/>
                <a:sym typeface="Arial"/>
              </a:rPr>
              <a:t> is another word which is formed by re arranging the letters in the original word MARY</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Hence </a:t>
            </a:r>
            <a:r>
              <a:rPr b="1" i="0" lang="en-US" sz="2400" u="none" cap="none" strike="noStrike">
                <a:solidFill>
                  <a:srgbClr val="2E75B6"/>
                </a:solidFill>
                <a:latin typeface="Arial"/>
                <a:ea typeface="Arial"/>
                <a:cs typeface="Arial"/>
                <a:sym typeface="Arial"/>
              </a:rPr>
              <a:t>MARY</a:t>
            </a:r>
            <a:r>
              <a:rPr b="0" i="0" lang="en-US" sz="2400" u="none" cap="none" strike="noStrike">
                <a:solidFill>
                  <a:srgbClr val="4B4B4B"/>
                </a:solidFill>
                <a:latin typeface="Arial"/>
                <a:ea typeface="Arial"/>
                <a:cs typeface="Arial"/>
                <a:sym typeface="Arial"/>
              </a:rPr>
              <a:t> and </a:t>
            </a:r>
            <a:r>
              <a:rPr b="1" i="0" lang="en-US" sz="2400" u="none" cap="none" strike="noStrike">
                <a:solidFill>
                  <a:srgbClr val="2E75B6"/>
                </a:solidFill>
                <a:latin typeface="Arial"/>
                <a:ea typeface="Arial"/>
                <a:cs typeface="Arial"/>
                <a:sym typeface="Arial"/>
              </a:rPr>
              <a:t>ARMY</a:t>
            </a:r>
            <a:r>
              <a:rPr b="0" i="0" lang="en-US" sz="2400" u="none" cap="none" strike="noStrike">
                <a:solidFill>
                  <a:srgbClr val="4B4B4B"/>
                </a:solidFill>
                <a:latin typeface="Arial"/>
                <a:ea typeface="Arial"/>
                <a:cs typeface="Arial"/>
                <a:sym typeface="Arial"/>
              </a:rPr>
              <a:t> are </a:t>
            </a:r>
            <a:r>
              <a:rPr b="1" i="1" lang="en-US" sz="2400" u="none" cap="none" strike="noStrike">
                <a:solidFill>
                  <a:srgbClr val="0070C0"/>
                </a:solidFill>
                <a:latin typeface="Arial"/>
                <a:ea typeface="Arial"/>
                <a:cs typeface="Arial"/>
                <a:sym typeface="Arial"/>
              </a:rPr>
              <a:t>anagrams </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1" i="0" lang="en-US" sz="2400" u="none" cap="none" strike="noStrike">
                <a:solidFill>
                  <a:srgbClr val="2E75B6"/>
                </a:solidFill>
                <a:latin typeface="Arial"/>
                <a:ea typeface="Arial"/>
                <a:cs typeface="Arial"/>
                <a:sym typeface="Arial"/>
              </a:rPr>
              <a:t>POOL</a:t>
            </a:r>
            <a:r>
              <a:rPr b="0" i="0" lang="en-US" sz="2400" u="none" cap="none" strike="noStrike">
                <a:solidFill>
                  <a:srgbClr val="4B4B4B"/>
                </a:solidFill>
                <a:latin typeface="Arial"/>
                <a:ea typeface="Arial"/>
                <a:cs typeface="Arial"/>
                <a:sym typeface="Arial"/>
              </a:rPr>
              <a:t> and </a:t>
            </a:r>
            <a:r>
              <a:rPr b="1" i="0" lang="en-US" sz="2400" u="none" cap="none" strike="noStrike">
                <a:solidFill>
                  <a:srgbClr val="2E75B6"/>
                </a:solidFill>
                <a:latin typeface="Arial"/>
                <a:ea typeface="Arial"/>
                <a:cs typeface="Arial"/>
                <a:sym typeface="Arial"/>
              </a:rPr>
              <a:t>LOOP</a:t>
            </a:r>
            <a:r>
              <a:rPr b="0" i="0" lang="en-US" sz="2400" u="none" cap="none" strike="noStrike">
                <a:solidFill>
                  <a:srgbClr val="4B4B4B"/>
                </a:solidFill>
                <a:latin typeface="Arial"/>
                <a:ea typeface="Arial"/>
                <a:cs typeface="Arial"/>
                <a:sym typeface="Arial"/>
              </a:rPr>
              <a:t> are </a:t>
            </a:r>
            <a:r>
              <a:rPr b="1" i="1" lang="en-US" sz="2400" u="none" cap="none" strike="noStrike">
                <a:solidFill>
                  <a:srgbClr val="0070C0"/>
                </a:solidFill>
                <a:latin typeface="Arial"/>
                <a:ea typeface="Arial"/>
                <a:cs typeface="Arial"/>
                <a:sym typeface="Arial"/>
              </a:rPr>
              <a:t>anagrams</a:t>
            </a:r>
            <a:r>
              <a:rPr b="0" i="0" lang="en-US" sz="2400" u="none" cap="none" strike="noStrike">
                <a:solidFill>
                  <a:srgbClr val="4B4B4B"/>
                </a:solidFill>
                <a:latin typeface="Arial"/>
                <a:ea typeface="Arial"/>
                <a:cs typeface="Arial"/>
                <a:sym typeface="Arial"/>
              </a:rPr>
              <a:t>. There could a lot of such examples. </a:t>
            </a:r>
            <a:endParaRPr b="0" i="0" sz="2400" u="none" cap="none" strike="noStrike">
              <a:latin typeface="Arial"/>
              <a:ea typeface="Arial"/>
              <a:cs typeface="Arial"/>
              <a:sym typeface="Arial"/>
            </a:endParaRPr>
          </a:p>
        </p:txBody>
      </p:sp>
      <p:sp>
        <p:nvSpPr>
          <p:cNvPr id="557" name="Google Shape;557;p86"/>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1" name="Shape 561"/>
        <p:cNvGrpSpPr/>
        <p:nvPr/>
      </p:nvGrpSpPr>
      <p:grpSpPr>
        <a:xfrm>
          <a:off x="0" y="0"/>
          <a:ext cx="0" cy="0"/>
          <a:chOff x="0" y="0"/>
          <a:chExt cx="0" cy="0"/>
        </a:xfrm>
      </p:grpSpPr>
      <p:sp>
        <p:nvSpPr>
          <p:cNvPr id="562" name="Google Shape;562;p87"/>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563" name="Google Shape;563;p87"/>
          <p:cNvSpPr txBox="1"/>
          <p:nvPr/>
        </p:nvSpPr>
        <p:spPr>
          <a:xfrm>
            <a:off x="827640" y="506520"/>
            <a:ext cx="423036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Problem statement</a:t>
            </a:r>
            <a:endParaRPr b="0" i="0" sz="2800" u="none" cap="none" strike="noStrike">
              <a:latin typeface="Arial"/>
              <a:ea typeface="Arial"/>
              <a:cs typeface="Arial"/>
              <a:sym typeface="Arial"/>
            </a:endParaRPr>
          </a:p>
        </p:txBody>
      </p:sp>
      <p:sp>
        <p:nvSpPr>
          <p:cNvPr id="564" name="Google Shape;564;p87"/>
          <p:cNvSpPr txBox="1"/>
          <p:nvPr/>
        </p:nvSpPr>
        <p:spPr>
          <a:xfrm>
            <a:off x="917640" y="152568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0" i="0" lang="en-US" sz="1900" u="none" cap="none" strike="noStrike">
                <a:solidFill>
                  <a:srgbClr val="4B4B4B"/>
                </a:solidFill>
                <a:latin typeface="Arial"/>
                <a:ea typeface="Arial"/>
                <a:cs typeface="Arial"/>
                <a:sym typeface="Arial"/>
              </a:rPr>
              <a:t>To identify and list all the anagrams found in a document. Eg A book (a novel)</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900" u="none" cap="none" strike="noStrike">
                <a:solidFill>
                  <a:srgbClr val="4B4B4B"/>
                </a:solidFill>
                <a:latin typeface="Arial"/>
                <a:ea typeface="Arial"/>
                <a:cs typeface="Arial"/>
                <a:sym typeface="Arial"/>
              </a:rPr>
              <a:t>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900" u="none" cap="none" strike="noStrike">
                <a:solidFill>
                  <a:srgbClr val="4B4B4B"/>
                </a:solidFill>
                <a:latin typeface="Arial"/>
                <a:ea typeface="Arial"/>
                <a:cs typeface="Arial"/>
                <a:sym typeface="Arial"/>
              </a:rPr>
              <a:t>Input file name : </a:t>
            </a:r>
            <a:r>
              <a:rPr b="1" i="0" lang="en-US" sz="1900" u="none" cap="none" strike="noStrike">
                <a:solidFill>
                  <a:srgbClr val="002060"/>
                </a:solidFill>
                <a:latin typeface="Arial"/>
                <a:ea typeface="Arial"/>
                <a:cs typeface="Arial"/>
                <a:sym typeface="Arial"/>
              </a:rPr>
              <a:t>sample.txt</a:t>
            </a:r>
            <a:r>
              <a:rPr b="0" i="0" lang="en-US" sz="1900" u="none" cap="none" strike="noStrike">
                <a:solidFill>
                  <a:srgbClr val="4B4B4B"/>
                </a:solidFill>
                <a:latin typeface="Arial"/>
                <a:ea typeface="Arial"/>
                <a:cs typeface="Arial"/>
                <a:sym typeface="Arial"/>
              </a:rPr>
              <a:t> (a file in text format) and has 2 lines in the file.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sng" cap="none" strike="noStrike">
                <a:solidFill>
                  <a:srgbClr val="4B4B4B"/>
                </a:solidFill>
                <a:latin typeface="Arial"/>
                <a:ea typeface="Arial"/>
                <a:cs typeface="Arial"/>
                <a:sym typeface="Arial"/>
              </a:rPr>
              <a:t>File contents</a:t>
            </a:r>
            <a:r>
              <a:rPr b="0" i="0" lang="en-US" sz="1900" u="none" cap="none" strike="noStrike">
                <a:solidFill>
                  <a:srgbClr val="4B4B4B"/>
                </a:solidFill>
                <a:latin typeface="Arial"/>
                <a:ea typeface="Arial"/>
                <a:cs typeface="Arial"/>
                <a:sym typeface="Arial"/>
              </a:rPr>
              <a:t>:     </a:t>
            </a:r>
            <a:r>
              <a:rPr b="0" i="0" lang="en-US" sz="1900" u="none" cap="none" strike="noStrike">
                <a:solidFill>
                  <a:srgbClr val="002060"/>
                </a:solidFill>
                <a:latin typeface="Arial"/>
                <a:ea typeface="Arial"/>
                <a:cs typeface="Arial"/>
                <a:sym typeface="Arial"/>
              </a:rPr>
              <a:t>mary worked in army</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900" u="none" cap="none" strike="noStrike">
                <a:solidFill>
                  <a:srgbClr val="002060"/>
                </a:solidFill>
                <a:latin typeface="Arial"/>
                <a:ea typeface="Arial"/>
                <a:cs typeface="Arial"/>
                <a:sym typeface="Arial"/>
              </a:rPr>
              <a:t>                            the loop fell into the pool</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900" u="none" cap="none" strike="noStrike">
                <a:solidFill>
                  <a:srgbClr val="4B4B4B"/>
                </a:solidFill>
                <a:latin typeface="Arial"/>
                <a:ea typeface="Arial"/>
                <a:cs typeface="Arial"/>
                <a:sym typeface="Arial"/>
              </a:rPr>
              <a:t>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sng" cap="none" strike="noStrike">
                <a:solidFill>
                  <a:srgbClr val="4B4B4B"/>
                </a:solidFill>
                <a:latin typeface="Arial"/>
                <a:ea typeface="Arial"/>
                <a:cs typeface="Arial"/>
                <a:sym typeface="Arial"/>
              </a:rPr>
              <a:t>Expected output : </a:t>
            </a:r>
            <a:r>
              <a:rPr b="0" i="0" lang="en-US" sz="1900" u="none" cap="none" strike="noStrike">
                <a:solidFill>
                  <a:srgbClr val="4B4B4B"/>
                </a:solidFill>
                <a:latin typeface="Arial"/>
                <a:ea typeface="Arial"/>
                <a:cs typeface="Arial"/>
                <a:sym typeface="Arial"/>
              </a:rPr>
              <a:t>(must contain all the anagrams)</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900" u="none" cap="none" strike="noStrike">
                <a:solidFill>
                  <a:srgbClr val="4B4B4B"/>
                </a:solidFill>
                <a:latin typeface="Arial"/>
                <a:ea typeface="Arial"/>
                <a:cs typeface="Arial"/>
                <a:sym typeface="Arial"/>
              </a:rPr>
              <a:t>mary army</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900" u="none" cap="none" strike="noStrike">
                <a:solidFill>
                  <a:srgbClr val="4B4B4B"/>
                </a:solidFill>
                <a:latin typeface="Arial"/>
                <a:ea typeface="Arial"/>
                <a:cs typeface="Arial"/>
                <a:sym typeface="Arial"/>
              </a:rPr>
              <a:t>loop pool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900" u="none" cap="none" strike="noStrike">
                <a:solidFill>
                  <a:srgbClr val="4B4B4B"/>
                </a:solidFill>
                <a:latin typeface="Arial"/>
                <a:ea typeface="Arial"/>
                <a:cs typeface="Arial"/>
                <a:sym typeface="Arial"/>
              </a:rPr>
              <a:t> </a:t>
            </a:r>
            <a:endParaRPr b="0" i="0" sz="1900" u="none" cap="none" strike="noStrike">
              <a:latin typeface="Arial"/>
              <a:ea typeface="Arial"/>
              <a:cs typeface="Arial"/>
              <a:sym typeface="Arial"/>
            </a:endParaRPr>
          </a:p>
        </p:txBody>
      </p:sp>
      <p:sp>
        <p:nvSpPr>
          <p:cNvPr id="565" name="Google Shape;565;p87"/>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9" name="Shape 569"/>
        <p:cNvGrpSpPr/>
        <p:nvPr/>
      </p:nvGrpSpPr>
      <p:grpSpPr>
        <a:xfrm>
          <a:off x="0" y="0"/>
          <a:ext cx="0" cy="0"/>
          <a:chOff x="0" y="0"/>
          <a:chExt cx="0" cy="0"/>
        </a:xfrm>
      </p:grpSpPr>
      <p:sp>
        <p:nvSpPr>
          <p:cNvPr id="570" name="Google Shape;570;p88"/>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571" name="Google Shape;571;p88"/>
          <p:cNvSpPr txBox="1"/>
          <p:nvPr/>
        </p:nvSpPr>
        <p:spPr>
          <a:xfrm>
            <a:off x="917640" y="50652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Programming the mapper </a:t>
            </a:r>
            <a:endParaRPr b="0" i="0" sz="2800" u="none" cap="none" strike="noStrike">
              <a:latin typeface="Arial"/>
              <a:ea typeface="Arial"/>
              <a:cs typeface="Arial"/>
              <a:sym typeface="Arial"/>
            </a:endParaRPr>
          </a:p>
        </p:txBody>
      </p:sp>
      <p:sp>
        <p:nvSpPr>
          <p:cNvPr id="572" name="Google Shape;572;p88"/>
          <p:cNvSpPr txBox="1"/>
          <p:nvPr/>
        </p:nvSpPr>
        <p:spPr>
          <a:xfrm>
            <a:off x="917640" y="152568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0" i="0" lang="en-US" sz="2000" u="none" cap="none" strike="noStrike">
                <a:solidFill>
                  <a:srgbClr val="4B4B4B"/>
                </a:solidFill>
                <a:latin typeface="Arial"/>
                <a:ea typeface="Arial"/>
                <a:cs typeface="Arial"/>
                <a:sym typeface="Arial"/>
              </a:rPr>
              <a:t> </a:t>
            </a:r>
            <a:r>
              <a:rPr b="1" i="0" lang="en-US" sz="1700" u="none" cap="none" strike="noStrike">
                <a:solidFill>
                  <a:srgbClr val="A5A5A5"/>
                </a:solidFill>
                <a:latin typeface="Arial"/>
                <a:ea typeface="Arial"/>
                <a:cs typeface="Arial"/>
                <a:sym typeface="Arial"/>
              </a:rPr>
              <a:t>Mapper is programmed do the following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2060"/>
                </a:solidFill>
                <a:latin typeface="Arial"/>
                <a:ea typeface="Arial"/>
                <a:cs typeface="Arial"/>
                <a:sym typeface="Arial"/>
              </a:rPr>
              <a:t>Step 1:</a:t>
            </a:r>
            <a:r>
              <a:rPr b="0" i="0" lang="en-US" sz="1700" u="none" cap="none" strike="noStrike">
                <a:solidFill>
                  <a:srgbClr val="4B4B4B"/>
                </a:solidFill>
                <a:latin typeface="Arial"/>
                <a:ea typeface="Arial"/>
                <a:cs typeface="Arial"/>
                <a:sym typeface="Arial"/>
              </a:rPr>
              <a:t> Ignore the key from the record reader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2060"/>
                </a:solidFill>
                <a:latin typeface="Arial"/>
                <a:ea typeface="Arial"/>
                <a:cs typeface="Arial"/>
                <a:sym typeface="Arial"/>
              </a:rPr>
              <a:t>Step 2: </a:t>
            </a:r>
            <a:r>
              <a:rPr b="0" i="0" lang="en-US" sz="1700" u="none" cap="none" strike="noStrike">
                <a:solidFill>
                  <a:srgbClr val="4B4B4B"/>
                </a:solidFill>
                <a:latin typeface="Arial"/>
                <a:ea typeface="Arial"/>
                <a:cs typeface="Arial"/>
                <a:sym typeface="Arial"/>
              </a:rPr>
              <a:t>Split the words in the value (the full line)</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FF0000"/>
                </a:solidFill>
                <a:latin typeface="Arial"/>
                <a:ea typeface="Arial"/>
                <a:cs typeface="Arial"/>
                <a:sym typeface="Arial"/>
              </a:rPr>
              <a:t>             mary works in army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[mary] [works] [in] [army] (the line is split)</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2060"/>
                </a:solidFill>
                <a:latin typeface="Arial"/>
                <a:ea typeface="Arial"/>
                <a:cs typeface="Arial"/>
                <a:sym typeface="Arial"/>
              </a:rPr>
              <a:t>Step 3:</a:t>
            </a:r>
            <a:r>
              <a:rPr b="0" i="0" lang="en-US" sz="1700" u="none" cap="none" strike="noStrike">
                <a:solidFill>
                  <a:srgbClr val="4B4B4B"/>
                </a:solidFill>
                <a:latin typeface="Arial"/>
                <a:ea typeface="Arial"/>
                <a:cs typeface="Arial"/>
                <a:sym typeface="Arial"/>
              </a:rPr>
              <a:t> sort each word in dictionary order (lexicographic ordering)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r>
              <a:rPr b="0" i="0" lang="en-US" sz="1700" u="none" cap="none" strike="noStrike">
                <a:solidFill>
                  <a:srgbClr val="FF0000"/>
                </a:solidFill>
                <a:latin typeface="Arial"/>
                <a:ea typeface="Arial"/>
                <a:cs typeface="Arial"/>
                <a:sym typeface="Arial"/>
              </a:rPr>
              <a:t>mary</a:t>
            </a:r>
            <a:r>
              <a:rPr b="0" i="0" lang="en-US" sz="1700" u="none" cap="none" strike="noStrike">
                <a:solidFill>
                  <a:srgbClr val="4B4B4B"/>
                </a:solidFill>
                <a:latin typeface="Arial"/>
                <a:ea typeface="Arial"/>
                <a:cs typeface="Arial"/>
                <a:sym typeface="Arial"/>
              </a:rPr>
              <a:t> after sorting would become </a:t>
            </a:r>
            <a:r>
              <a:rPr b="1" i="1" lang="en-US" sz="1700" u="none" cap="none" strike="noStrike">
                <a:solidFill>
                  <a:srgbClr val="FF0000"/>
                </a:solidFill>
                <a:latin typeface="Arial"/>
                <a:ea typeface="Arial"/>
                <a:cs typeface="Arial"/>
                <a:sym typeface="Arial"/>
              </a:rPr>
              <a:t>amry</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2060"/>
                </a:solidFill>
                <a:latin typeface="Arial"/>
                <a:ea typeface="Arial"/>
                <a:cs typeface="Arial"/>
                <a:sym typeface="Arial"/>
              </a:rPr>
              <a:t>Step 4: </a:t>
            </a:r>
            <a:r>
              <a:rPr b="0" i="0" lang="en-US" sz="1700" u="none" cap="none" strike="noStrike">
                <a:solidFill>
                  <a:srgbClr val="4B4B4B"/>
                </a:solidFill>
                <a:latin typeface="Arial"/>
                <a:ea typeface="Arial"/>
                <a:cs typeface="Arial"/>
                <a:sym typeface="Arial"/>
              </a:rPr>
              <a:t>Output the sorted word as key and original word as value . The sample output of mapper would look like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70C0"/>
                </a:solidFill>
                <a:latin typeface="Arial"/>
                <a:ea typeface="Arial"/>
                <a:cs typeface="Arial"/>
                <a:sym typeface="Arial"/>
              </a:rPr>
              <a:t>                 KEY           </a:t>
            </a:r>
            <a:r>
              <a:rPr b="1" i="0" lang="en-US" sz="1700" u="none" cap="none" strike="noStrike">
                <a:solidFill>
                  <a:srgbClr val="00B050"/>
                </a:solidFill>
                <a:latin typeface="Arial"/>
                <a:ea typeface="Arial"/>
                <a:cs typeface="Arial"/>
                <a:sym typeface="Arial"/>
              </a:rPr>
              <a:t>VALUE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4B4B4B"/>
                </a:solidFill>
                <a:latin typeface="Arial"/>
                <a:ea typeface="Arial"/>
                <a:cs typeface="Arial"/>
                <a:sym typeface="Arial"/>
              </a:rPr>
              <a:t>                  amry              mary</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2060"/>
                </a:solidFill>
                <a:latin typeface="Arial"/>
                <a:ea typeface="Arial"/>
                <a:cs typeface="Arial"/>
                <a:sym typeface="Arial"/>
              </a:rPr>
              <a:t>Step 5:</a:t>
            </a:r>
            <a:r>
              <a:rPr b="0" i="0" lang="en-US" sz="1700" u="none" cap="none" strike="noStrike">
                <a:solidFill>
                  <a:srgbClr val="4B4B4B"/>
                </a:solidFill>
                <a:latin typeface="Arial"/>
                <a:ea typeface="Arial"/>
                <a:cs typeface="Arial"/>
                <a:sym typeface="Arial"/>
              </a:rPr>
              <a:t> Repeat the above steps for all the words in the line</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000" u="none" cap="none" strike="noStrike">
                <a:solidFill>
                  <a:srgbClr val="4B4B4B"/>
                </a:solidFill>
                <a:latin typeface="Arial"/>
                <a:ea typeface="Arial"/>
                <a:cs typeface="Arial"/>
                <a:sym typeface="Arial"/>
              </a:rPr>
              <a:t> </a:t>
            </a:r>
            <a:endParaRPr b="0" i="0" sz="20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000" u="none" cap="none" strike="noStrike">
                <a:solidFill>
                  <a:srgbClr val="4B4B4B"/>
                </a:solidFill>
                <a:latin typeface="Arial"/>
                <a:ea typeface="Arial"/>
                <a:cs typeface="Arial"/>
                <a:sym typeface="Arial"/>
              </a:rPr>
              <a:t> </a:t>
            </a:r>
            <a:endParaRPr b="0" i="0" sz="20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000" u="none" cap="none" strike="noStrike">
                <a:solidFill>
                  <a:srgbClr val="4B4B4B"/>
                </a:solidFill>
                <a:latin typeface="Arial"/>
                <a:ea typeface="Arial"/>
                <a:cs typeface="Arial"/>
                <a:sym typeface="Arial"/>
              </a:rPr>
              <a:t> </a:t>
            </a:r>
            <a:endParaRPr b="0" i="0" sz="2000" u="none" cap="none" strike="noStrike">
              <a:latin typeface="Arial"/>
              <a:ea typeface="Arial"/>
              <a:cs typeface="Arial"/>
              <a:sym typeface="Arial"/>
            </a:endParaRPr>
          </a:p>
        </p:txBody>
      </p:sp>
      <p:sp>
        <p:nvSpPr>
          <p:cNvPr id="573" name="Google Shape;573;p88"/>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77" name="Shape 577"/>
        <p:cNvGrpSpPr/>
        <p:nvPr/>
      </p:nvGrpSpPr>
      <p:grpSpPr>
        <a:xfrm>
          <a:off x="0" y="0"/>
          <a:ext cx="0" cy="0"/>
          <a:chOff x="0" y="0"/>
          <a:chExt cx="0" cy="0"/>
        </a:xfrm>
      </p:grpSpPr>
      <p:sp>
        <p:nvSpPr>
          <p:cNvPr id="578" name="Google Shape;578;p89"/>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579" name="Google Shape;579;p89"/>
          <p:cNvSpPr txBox="1"/>
          <p:nvPr/>
        </p:nvSpPr>
        <p:spPr>
          <a:xfrm>
            <a:off x="917640" y="50652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Output of the record reader </a:t>
            </a:r>
            <a:endParaRPr b="0" i="0" sz="2800" u="none" cap="none" strike="noStrike">
              <a:latin typeface="Arial"/>
              <a:ea typeface="Arial"/>
              <a:cs typeface="Arial"/>
              <a:sym typeface="Arial"/>
            </a:endParaRPr>
          </a:p>
        </p:txBody>
      </p:sp>
      <p:sp>
        <p:nvSpPr>
          <p:cNvPr id="580" name="Google Shape;580;p89"/>
          <p:cNvSpPr txBox="1"/>
          <p:nvPr/>
        </p:nvSpPr>
        <p:spPr>
          <a:xfrm>
            <a:off x="917640" y="112464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4B4B4B"/>
                </a:solidFill>
                <a:latin typeface="Arial"/>
                <a:ea typeface="Arial"/>
                <a:cs typeface="Arial"/>
                <a:sym typeface="Arial"/>
              </a:rPr>
              <a:t>This is going to the be output of the record reader after reading the first line of the file</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Contents of the file  : mary worked in army</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loop fell into the pool</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a:t>
            </a:r>
            <a:r>
              <a:rPr b="1" i="0" lang="en-US" sz="1800" u="none" cap="none" strike="noStrike">
                <a:solidFill>
                  <a:srgbClr val="00B050"/>
                </a:solidFill>
                <a:latin typeface="Arial"/>
                <a:ea typeface="Arial"/>
                <a:cs typeface="Arial"/>
                <a:sym typeface="Arial"/>
              </a:rPr>
              <a:t>KEY</a:t>
            </a:r>
            <a:r>
              <a:rPr b="0" i="0" lang="en-US" sz="1800" u="none" cap="none" strike="noStrike">
                <a:solidFill>
                  <a:srgbClr val="4B4B4B"/>
                </a:solidFill>
                <a:latin typeface="Arial"/>
                <a:ea typeface="Arial"/>
                <a:cs typeface="Arial"/>
                <a:sym typeface="Arial"/>
              </a:rPr>
              <a:t>                              </a:t>
            </a:r>
            <a:r>
              <a:rPr b="1" i="0" lang="en-US" sz="1800" u="none" cap="none" strike="noStrike">
                <a:solidFill>
                  <a:srgbClr val="0070C0"/>
                </a:solidFill>
                <a:latin typeface="Arial"/>
                <a:ea typeface="Arial"/>
                <a:cs typeface="Arial"/>
                <a:sym typeface="Arial"/>
              </a:rPr>
              <a:t>VALUE</a:t>
            </a:r>
            <a:endParaRPr b="0" i="0" sz="18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002060"/>
                </a:solidFill>
                <a:latin typeface="Arial"/>
                <a:ea typeface="Arial"/>
                <a:cs typeface="Arial"/>
                <a:sym typeface="Arial"/>
              </a:rPr>
              <a:t>       </a:t>
            </a:r>
            <a:r>
              <a:rPr b="1" i="0" lang="en-US" sz="2400" u="none" cap="none" strike="noStrike">
                <a:solidFill>
                  <a:srgbClr val="002060"/>
                </a:solidFill>
                <a:latin typeface="Arial"/>
                <a:ea typeface="Arial"/>
                <a:cs typeface="Arial"/>
                <a:sym typeface="Arial"/>
              </a:rPr>
              <a:t>file offset</a:t>
            </a:r>
            <a:r>
              <a:rPr b="0" i="0" lang="en-US" sz="2400" u="none" cap="none" strike="noStrike">
                <a:solidFill>
                  <a:srgbClr val="002060"/>
                </a:solidFill>
                <a:latin typeface="Arial"/>
                <a:ea typeface="Arial"/>
                <a:cs typeface="Arial"/>
                <a:sym typeface="Arial"/>
              </a:rPr>
              <a:t>           </a:t>
            </a:r>
            <a:r>
              <a:rPr b="1" i="0" lang="en-US" sz="2400" u="none" cap="none" strike="noStrike">
                <a:solidFill>
                  <a:srgbClr val="002060"/>
                </a:solidFill>
                <a:latin typeface="Arial"/>
                <a:ea typeface="Arial"/>
                <a:cs typeface="Arial"/>
                <a:sym typeface="Arial"/>
              </a:rPr>
              <a:t> </a:t>
            </a:r>
            <a:r>
              <a:rPr b="1" i="0" lang="en-US" sz="2400" u="none" cap="none" strike="noStrike">
                <a:solidFill>
                  <a:srgbClr val="A5A5A5"/>
                </a:solidFill>
                <a:latin typeface="Arial"/>
                <a:ea typeface="Arial"/>
                <a:cs typeface="Arial"/>
                <a:sym typeface="Arial"/>
              </a:rPr>
              <a:t>entire line of the file </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0                         mary worked in army</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The above (key-value pair) is now going to be fed into the mapper as an input. </a:t>
            </a:r>
            <a:endParaRPr b="0" i="0" sz="2400" u="none" cap="none" strike="noStrike">
              <a:latin typeface="Arial"/>
              <a:ea typeface="Arial"/>
              <a:cs typeface="Arial"/>
              <a:sym typeface="Arial"/>
            </a:endParaRPr>
          </a:p>
        </p:txBody>
      </p:sp>
      <p:sp>
        <p:nvSpPr>
          <p:cNvPr id="581" name="Google Shape;581;p89"/>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5" name="Shape 585"/>
        <p:cNvGrpSpPr/>
        <p:nvPr/>
      </p:nvGrpSpPr>
      <p:grpSpPr>
        <a:xfrm>
          <a:off x="0" y="0"/>
          <a:ext cx="0" cy="0"/>
          <a:chOff x="0" y="0"/>
          <a:chExt cx="0" cy="0"/>
        </a:xfrm>
      </p:grpSpPr>
      <p:sp>
        <p:nvSpPr>
          <p:cNvPr id="586" name="Google Shape;586;p90"/>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587" name="Google Shape;587;p90"/>
          <p:cNvSpPr txBox="1"/>
          <p:nvPr/>
        </p:nvSpPr>
        <p:spPr>
          <a:xfrm>
            <a:off x="917640" y="33264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Output of the mapper after </a:t>
            </a:r>
            <a:br>
              <a:rPr b="0" i="0" lang="en-US" sz="1800" u="none" cap="none" strike="noStrike"/>
            </a:br>
            <a:r>
              <a:rPr b="0" i="0" lang="en-US" sz="2800" u="none" cap="none" strike="noStrike">
                <a:solidFill>
                  <a:srgbClr val="E58301"/>
                </a:solidFill>
                <a:latin typeface="Arial"/>
                <a:ea typeface="Arial"/>
                <a:cs typeface="Arial"/>
                <a:sym typeface="Arial"/>
              </a:rPr>
              <a:t>processing  the entire file </a:t>
            </a:r>
            <a:endParaRPr b="0" i="0" sz="2800" u="none" cap="none" strike="noStrike">
              <a:latin typeface="Arial"/>
              <a:ea typeface="Arial"/>
              <a:cs typeface="Arial"/>
              <a:sym typeface="Arial"/>
            </a:endParaRPr>
          </a:p>
        </p:txBody>
      </p:sp>
      <p:sp>
        <p:nvSpPr>
          <p:cNvPr id="588" name="Google Shape;588;p90"/>
          <p:cNvSpPr txBox="1"/>
          <p:nvPr/>
        </p:nvSpPr>
        <p:spPr>
          <a:xfrm>
            <a:off x="917640" y="152568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1" i="0" lang="en-US" sz="1700" u="none" cap="none" strike="noStrike">
                <a:solidFill>
                  <a:srgbClr val="4B4B4B"/>
                </a:solidFill>
                <a:latin typeface="Arial"/>
                <a:ea typeface="Arial"/>
                <a:cs typeface="Arial"/>
                <a:sym typeface="Arial"/>
              </a:rPr>
              <a:t>   KEY                    VALUE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amry                   mary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dekorw                worked</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in                          in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eht                        the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amry                    army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loop                       loop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efll                         fell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inot                        into</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eht                         the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loop                       pool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endParaRPr b="0" i="0" sz="1700" u="none" cap="none" strike="noStrike">
              <a:latin typeface="Arial"/>
              <a:ea typeface="Arial"/>
              <a:cs typeface="Arial"/>
              <a:sym typeface="Arial"/>
            </a:endParaRPr>
          </a:p>
        </p:txBody>
      </p:sp>
      <p:sp>
        <p:nvSpPr>
          <p:cNvPr id="589" name="Google Shape;589;p90"/>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3" name="Shape 593"/>
        <p:cNvGrpSpPr/>
        <p:nvPr/>
      </p:nvGrpSpPr>
      <p:grpSpPr>
        <a:xfrm>
          <a:off x="0" y="0"/>
          <a:ext cx="0" cy="0"/>
          <a:chOff x="0" y="0"/>
          <a:chExt cx="0" cy="0"/>
        </a:xfrm>
      </p:grpSpPr>
      <p:sp>
        <p:nvSpPr>
          <p:cNvPr id="594" name="Google Shape;594;p91"/>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595" name="Google Shape;595;p91"/>
          <p:cNvSpPr txBox="1"/>
          <p:nvPr/>
        </p:nvSpPr>
        <p:spPr>
          <a:xfrm>
            <a:off x="917640" y="50652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Output after sorting the keys </a:t>
            </a:r>
            <a:endParaRPr b="0" i="0" sz="2800" u="none" cap="none" strike="noStrike">
              <a:latin typeface="Arial"/>
              <a:ea typeface="Arial"/>
              <a:cs typeface="Arial"/>
              <a:sym typeface="Arial"/>
            </a:endParaRPr>
          </a:p>
        </p:txBody>
      </p:sp>
      <p:sp>
        <p:nvSpPr>
          <p:cNvPr id="596" name="Google Shape;596;p91"/>
          <p:cNvSpPr txBox="1"/>
          <p:nvPr/>
        </p:nvSpPr>
        <p:spPr>
          <a:xfrm>
            <a:off x="917640" y="152568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1" i="0" lang="en-US" sz="1300" u="none" cap="none" strike="noStrike">
                <a:solidFill>
                  <a:srgbClr val="4B4B4B"/>
                </a:solidFill>
                <a:latin typeface="Arial"/>
                <a:ea typeface="Arial"/>
                <a:cs typeface="Arial"/>
                <a:sym typeface="Arial"/>
              </a:rPr>
              <a:t>    KEY                  VALUE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amry                   mary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amry                   army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dekorw                worked</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eht                       the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eht                       the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in                          in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inot                       into</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loop                      loop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loop                       pool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efll                          fell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a:t>
            </a:r>
            <a:endParaRPr b="0" i="0" sz="13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300" u="none" cap="none" strike="noStrike">
                <a:solidFill>
                  <a:srgbClr val="4B4B4B"/>
                </a:solidFill>
                <a:latin typeface="Arial"/>
                <a:ea typeface="Arial"/>
                <a:cs typeface="Arial"/>
                <a:sym typeface="Arial"/>
              </a:rPr>
              <a:t>    </a:t>
            </a:r>
            <a:endParaRPr b="0" i="0" sz="1300" u="none" cap="none" strike="noStrike">
              <a:latin typeface="Arial"/>
              <a:ea typeface="Arial"/>
              <a:cs typeface="Arial"/>
              <a:sym typeface="Arial"/>
            </a:endParaRPr>
          </a:p>
        </p:txBody>
      </p:sp>
      <p:sp>
        <p:nvSpPr>
          <p:cNvPr id="597" name="Google Shape;597;p91"/>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1" name="Shape 601"/>
        <p:cNvGrpSpPr/>
        <p:nvPr/>
      </p:nvGrpSpPr>
      <p:grpSpPr>
        <a:xfrm>
          <a:off x="0" y="0"/>
          <a:ext cx="0" cy="0"/>
          <a:chOff x="0" y="0"/>
          <a:chExt cx="0" cy="0"/>
        </a:xfrm>
      </p:grpSpPr>
      <p:sp>
        <p:nvSpPr>
          <p:cNvPr id="602" name="Google Shape;602;p92"/>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603" name="Google Shape;603;p92"/>
          <p:cNvSpPr txBox="1"/>
          <p:nvPr/>
        </p:nvSpPr>
        <p:spPr>
          <a:xfrm>
            <a:off x="917640" y="50652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500" u="none" cap="none" strike="noStrike">
                <a:solidFill>
                  <a:srgbClr val="E58301"/>
                </a:solidFill>
                <a:latin typeface="Arial"/>
                <a:ea typeface="Arial"/>
                <a:cs typeface="Arial"/>
                <a:sym typeface="Arial"/>
              </a:rPr>
              <a:t>Output after shuffling the keys</a:t>
            </a:r>
            <a:br>
              <a:rPr b="0" i="0" lang="en-US" sz="1800" u="none" cap="none" strike="noStrike"/>
            </a:br>
            <a:r>
              <a:rPr b="0" i="0" lang="en-US" sz="2500" u="none" cap="none" strike="noStrike">
                <a:solidFill>
                  <a:srgbClr val="E58301"/>
                </a:solidFill>
                <a:latin typeface="Arial"/>
                <a:ea typeface="Arial"/>
                <a:cs typeface="Arial"/>
                <a:sym typeface="Arial"/>
              </a:rPr>
              <a:t>(aggregation of duplicate keys)</a:t>
            </a:r>
            <a:endParaRPr b="0" i="0" sz="2500" u="none" cap="none" strike="noStrike">
              <a:latin typeface="Arial"/>
              <a:ea typeface="Arial"/>
              <a:cs typeface="Arial"/>
              <a:sym typeface="Arial"/>
            </a:endParaRPr>
          </a:p>
        </p:txBody>
      </p:sp>
      <p:sp>
        <p:nvSpPr>
          <p:cNvPr id="604" name="Google Shape;604;p92"/>
          <p:cNvSpPr txBox="1"/>
          <p:nvPr/>
        </p:nvSpPr>
        <p:spPr>
          <a:xfrm>
            <a:off x="917640" y="152568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1" i="0" lang="en-US" sz="2200" u="none" cap="none" strike="noStrike">
                <a:solidFill>
                  <a:srgbClr val="4B4B4B"/>
                </a:solidFill>
                <a:latin typeface="Arial"/>
                <a:ea typeface="Arial"/>
                <a:cs typeface="Arial"/>
                <a:sym typeface="Arial"/>
              </a:rPr>
              <a:t>    KEY                    VALUE </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200" u="none" cap="none" strike="noStrike">
                <a:solidFill>
                  <a:srgbClr val="4B4B4B"/>
                </a:solidFill>
                <a:latin typeface="Arial"/>
                <a:ea typeface="Arial"/>
                <a:cs typeface="Arial"/>
                <a:sym typeface="Arial"/>
              </a:rPr>
              <a:t>    </a:t>
            </a:r>
            <a:r>
              <a:rPr b="1" i="0" lang="en-US" sz="2200" u="none" cap="none" strike="noStrike">
                <a:solidFill>
                  <a:srgbClr val="FF0000"/>
                </a:solidFill>
                <a:latin typeface="Arial"/>
                <a:ea typeface="Arial"/>
                <a:cs typeface="Arial"/>
                <a:sym typeface="Arial"/>
              </a:rPr>
              <a:t>amry</a:t>
            </a:r>
            <a:r>
              <a:rPr b="0" i="0" lang="en-US" sz="2200" u="none" cap="none" strike="noStrike">
                <a:solidFill>
                  <a:srgbClr val="4B4B4B"/>
                </a:solidFill>
                <a:latin typeface="Arial"/>
                <a:ea typeface="Arial"/>
                <a:cs typeface="Arial"/>
                <a:sym typeface="Arial"/>
              </a:rPr>
              <a:t>                   mary, army </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200" u="none" cap="none" strike="noStrike">
                <a:solidFill>
                  <a:srgbClr val="4B4B4B"/>
                </a:solidFill>
                <a:latin typeface="Arial"/>
                <a:ea typeface="Arial"/>
                <a:cs typeface="Arial"/>
                <a:sym typeface="Arial"/>
              </a:rPr>
              <a:t>    dekorw                 worked</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2200" u="none" cap="none" strike="noStrike">
                <a:solidFill>
                  <a:srgbClr val="FF0000"/>
                </a:solidFill>
                <a:latin typeface="Arial"/>
                <a:ea typeface="Arial"/>
                <a:cs typeface="Arial"/>
                <a:sym typeface="Arial"/>
              </a:rPr>
              <a:t>     eht                       </a:t>
            </a:r>
            <a:r>
              <a:rPr b="0" i="0" lang="en-US" sz="2200" u="none" cap="none" strike="noStrike">
                <a:solidFill>
                  <a:srgbClr val="4B4B4B"/>
                </a:solidFill>
                <a:latin typeface="Arial"/>
                <a:ea typeface="Arial"/>
                <a:cs typeface="Arial"/>
                <a:sym typeface="Arial"/>
              </a:rPr>
              <a:t>the,the </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200" u="none" cap="none" strike="noStrike">
                <a:solidFill>
                  <a:srgbClr val="4B4B4B"/>
                </a:solidFill>
                <a:latin typeface="Arial"/>
                <a:ea typeface="Arial"/>
                <a:cs typeface="Arial"/>
                <a:sym typeface="Arial"/>
              </a:rPr>
              <a:t>        in                          in </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200" u="none" cap="none" strike="noStrike">
                <a:solidFill>
                  <a:srgbClr val="4B4B4B"/>
                </a:solidFill>
                <a:latin typeface="Arial"/>
                <a:ea typeface="Arial"/>
                <a:cs typeface="Arial"/>
                <a:sym typeface="Arial"/>
              </a:rPr>
              <a:t>     inot                         into</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2200" u="none" cap="none" strike="noStrike">
                <a:solidFill>
                  <a:srgbClr val="FF0000"/>
                </a:solidFill>
                <a:latin typeface="Arial"/>
                <a:ea typeface="Arial"/>
                <a:cs typeface="Arial"/>
                <a:sym typeface="Arial"/>
              </a:rPr>
              <a:t>     loop                    </a:t>
            </a:r>
            <a:r>
              <a:rPr b="0" i="0" lang="en-US" sz="2200" u="none" cap="none" strike="noStrike">
                <a:solidFill>
                  <a:srgbClr val="4B4B4B"/>
                </a:solidFill>
                <a:latin typeface="Arial"/>
                <a:ea typeface="Arial"/>
                <a:cs typeface="Arial"/>
                <a:sym typeface="Arial"/>
              </a:rPr>
              <a:t>loop, pool </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200" u="none" cap="none" strike="noStrike">
                <a:solidFill>
                  <a:srgbClr val="4B4B4B"/>
                </a:solidFill>
                <a:latin typeface="Arial"/>
                <a:ea typeface="Arial"/>
                <a:cs typeface="Arial"/>
                <a:sym typeface="Arial"/>
              </a:rPr>
              <a:t>      efll                        fell </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200" u="none" cap="none" strike="noStrike">
                <a:solidFill>
                  <a:srgbClr val="4B4B4B"/>
                </a:solidFill>
                <a:latin typeface="Arial"/>
                <a:ea typeface="Arial"/>
                <a:cs typeface="Arial"/>
                <a:sym typeface="Arial"/>
              </a:rPr>
              <a:t>    </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2200" u="none" cap="none" strike="noStrike">
                <a:solidFill>
                  <a:srgbClr val="4B4B4B"/>
                </a:solidFill>
                <a:latin typeface="Arial"/>
                <a:ea typeface="Arial"/>
                <a:cs typeface="Arial"/>
                <a:sym typeface="Arial"/>
              </a:rPr>
              <a:t>    </a:t>
            </a:r>
            <a:endParaRPr b="0" i="0" sz="2200" u="none" cap="none" strike="noStrike">
              <a:latin typeface="Arial"/>
              <a:ea typeface="Arial"/>
              <a:cs typeface="Arial"/>
              <a:sym typeface="Arial"/>
            </a:endParaRPr>
          </a:p>
        </p:txBody>
      </p:sp>
      <p:sp>
        <p:nvSpPr>
          <p:cNvPr id="605" name="Google Shape;605;p92"/>
          <p:cNvSpPr/>
          <p:nvPr/>
        </p:nvSpPr>
        <p:spPr>
          <a:xfrm>
            <a:off x="8129520" y="573336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9" name="Shape 609"/>
        <p:cNvGrpSpPr/>
        <p:nvPr/>
      </p:nvGrpSpPr>
      <p:grpSpPr>
        <a:xfrm>
          <a:off x="0" y="0"/>
          <a:ext cx="0" cy="0"/>
          <a:chOff x="0" y="0"/>
          <a:chExt cx="0" cy="0"/>
        </a:xfrm>
      </p:grpSpPr>
      <p:sp>
        <p:nvSpPr>
          <p:cNvPr id="610" name="Google Shape;610;p93"/>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611" name="Google Shape;611;p93"/>
          <p:cNvSpPr txBox="1"/>
          <p:nvPr/>
        </p:nvSpPr>
        <p:spPr>
          <a:xfrm>
            <a:off x="917640" y="50652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Observation and inference </a:t>
            </a:r>
            <a:endParaRPr b="0" i="0" sz="2800" u="none" cap="none" strike="noStrike">
              <a:latin typeface="Arial"/>
              <a:ea typeface="Arial"/>
              <a:cs typeface="Arial"/>
              <a:sym typeface="Arial"/>
            </a:endParaRPr>
          </a:p>
        </p:txBody>
      </p:sp>
      <p:sp>
        <p:nvSpPr>
          <p:cNvPr id="612" name="Google Shape;612;p93"/>
          <p:cNvSpPr txBox="1"/>
          <p:nvPr/>
        </p:nvSpPr>
        <p:spPr>
          <a:xfrm>
            <a:off x="457200" y="1600200"/>
            <a:ext cx="7467480" cy="50292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1" i="0" lang="en-US" sz="2200" u="none" cap="none" strike="noStrike">
                <a:solidFill>
                  <a:srgbClr val="4B4B4B"/>
                </a:solidFill>
                <a:latin typeface="Arial"/>
                <a:ea typeface="Arial"/>
                <a:cs typeface="Arial"/>
                <a:sym typeface="Arial"/>
              </a:rPr>
              <a:t>    </a:t>
            </a:r>
            <a:r>
              <a:rPr b="1" i="0" lang="en-US" sz="2200" u="none" cap="none" strike="noStrike">
                <a:solidFill>
                  <a:srgbClr val="0070C0"/>
                </a:solidFill>
                <a:latin typeface="Arial"/>
                <a:ea typeface="Arial"/>
                <a:cs typeface="Arial"/>
                <a:sym typeface="Arial"/>
              </a:rPr>
              <a:t>KEY </a:t>
            </a:r>
            <a:r>
              <a:rPr b="1" i="0" lang="en-US" sz="2200" u="none" cap="none" strike="noStrike">
                <a:solidFill>
                  <a:srgbClr val="4B4B4B"/>
                </a:solidFill>
                <a:latin typeface="Arial"/>
                <a:ea typeface="Arial"/>
                <a:cs typeface="Arial"/>
                <a:sym typeface="Arial"/>
              </a:rPr>
              <a:t>                </a:t>
            </a:r>
            <a:r>
              <a:rPr b="1" i="0" lang="en-US" sz="2200" u="none" cap="none" strike="noStrike">
                <a:solidFill>
                  <a:srgbClr val="00B050"/>
                </a:solidFill>
                <a:latin typeface="Arial"/>
                <a:ea typeface="Arial"/>
                <a:cs typeface="Arial"/>
                <a:sym typeface="Arial"/>
              </a:rPr>
              <a:t>VALUE</a:t>
            </a:r>
            <a:r>
              <a:rPr b="1" i="0" lang="en-US" sz="2200" u="none" cap="none" strike="noStrike">
                <a:solidFill>
                  <a:srgbClr val="4B4B4B"/>
                </a:solidFill>
                <a:latin typeface="Arial"/>
                <a:ea typeface="Arial"/>
                <a:cs typeface="Arial"/>
                <a:sym typeface="Arial"/>
              </a:rPr>
              <a:t> </a:t>
            </a:r>
            <a:endParaRPr b="0" i="0" sz="22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none" cap="none" strike="noStrike">
                <a:solidFill>
                  <a:srgbClr val="4B4B4B"/>
                </a:solidFill>
                <a:latin typeface="Arial"/>
                <a:ea typeface="Arial"/>
                <a:cs typeface="Arial"/>
                <a:sym typeface="Arial"/>
              </a:rPr>
              <a:t>    </a:t>
            </a:r>
            <a:r>
              <a:rPr b="1" i="0" lang="en-US" sz="1900" u="none" cap="none" strike="noStrike">
                <a:solidFill>
                  <a:srgbClr val="FF0000"/>
                </a:solidFill>
                <a:latin typeface="Arial"/>
                <a:ea typeface="Arial"/>
                <a:cs typeface="Arial"/>
                <a:sym typeface="Arial"/>
              </a:rPr>
              <a:t>amry</a:t>
            </a:r>
            <a:r>
              <a:rPr b="1" i="0" lang="en-US" sz="1900" u="none" cap="none" strike="noStrike">
                <a:solidFill>
                  <a:srgbClr val="4B4B4B"/>
                </a:solidFill>
                <a:latin typeface="Arial"/>
                <a:ea typeface="Arial"/>
                <a:cs typeface="Arial"/>
                <a:sym typeface="Arial"/>
              </a:rPr>
              <a:t>                    mary, army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none" cap="none" strike="noStrike">
                <a:solidFill>
                  <a:srgbClr val="4B4B4B"/>
                </a:solidFill>
                <a:latin typeface="Arial"/>
                <a:ea typeface="Arial"/>
                <a:cs typeface="Arial"/>
                <a:sym typeface="Arial"/>
              </a:rPr>
              <a:t>    dekorw                  worked</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none" cap="none" strike="noStrike">
                <a:solidFill>
                  <a:srgbClr val="FF0000"/>
                </a:solidFill>
                <a:latin typeface="Arial"/>
                <a:ea typeface="Arial"/>
                <a:cs typeface="Arial"/>
                <a:sym typeface="Arial"/>
              </a:rPr>
              <a:t>     eht                        </a:t>
            </a:r>
            <a:r>
              <a:rPr b="1" i="0" lang="en-US" sz="1900" u="none" cap="none" strike="noStrike">
                <a:solidFill>
                  <a:srgbClr val="4B4B4B"/>
                </a:solidFill>
                <a:latin typeface="Arial"/>
                <a:ea typeface="Arial"/>
                <a:cs typeface="Arial"/>
                <a:sym typeface="Arial"/>
              </a:rPr>
              <a:t>the,the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none" cap="none" strike="noStrike">
                <a:solidFill>
                  <a:srgbClr val="4B4B4B"/>
                </a:solidFill>
                <a:latin typeface="Arial"/>
                <a:ea typeface="Arial"/>
                <a:cs typeface="Arial"/>
                <a:sym typeface="Arial"/>
              </a:rPr>
              <a:t>        in                           in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none" cap="none" strike="noStrike">
                <a:solidFill>
                  <a:srgbClr val="4B4B4B"/>
                </a:solidFill>
                <a:latin typeface="Arial"/>
                <a:ea typeface="Arial"/>
                <a:cs typeface="Arial"/>
                <a:sym typeface="Arial"/>
              </a:rPr>
              <a:t>     inot                         into</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none" cap="none" strike="noStrike">
                <a:solidFill>
                  <a:srgbClr val="FF0000"/>
                </a:solidFill>
                <a:latin typeface="Arial"/>
                <a:ea typeface="Arial"/>
                <a:cs typeface="Arial"/>
                <a:sym typeface="Arial"/>
              </a:rPr>
              <a:t>     loop                      </a:t>
            </a:r>
            <a:r>
              <a:rPr b="1" i="0" lang="en-US" sz="1900" u="none" cap="none" strike="noStrike">
                <a:solidFill>
                  <a:srgbClr val="4B4B4B"/>
                </a:solidFill>
                <a:latin typeface="Arial"/>
                <a:ea typeface="Arial"/>
                <a:cs typeface="Arial"/>
                <a:sym typeface="Arial"/>
              </a:rPr>
              <a:t>loop, pool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none" cap="none" strike="noStrike">
                <a:solidFill>
                  <a:srgbClr val="4B4B4B"/>
                </a:solidFill>
                <a:latin typeface="Arial"/>
                <a:ea typeface="Arial"/>
                <a:cs typeface="Arial"/>
                <a:sym typeface="Arial"/>
              </a:rPr>
              <a:t>      efll                          fell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none" cap="none" strike="noStrike">
                <a:solidFill>
                  <a:srgbClr val="4B4B4B"/>
                </a:solidFill>
                <a:latin typeface="Arial"/>
                <a:ea typeface="Arial"/>
                <a:cs typeface="Arial"/>
                <a:sym typeface="Arial"/>
              </a:rPr>
              <a:t>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900" u="none" cap="none" strike="noStrike">
                <a:solidFill>
                  <a:srgbClr val="4B4B4B"/>
                </a:solidFill>
                <a:latin typeface="Arial"/>
                <a:ea typeface="Arial"/>
                <a:cs typeface="Arial"/>
                <a:sym typeface="Arial"/>
              </a:rPr>
              <a:t> </a:t>
            </a:r>
            <a:endParaRPr b="0" i="0" sz="1900" u="none" cap="none" strike="noStrike">
              <a:latin typeface="Arial"/>
              <a:ea typeface="Arial"/>
              <a:cs typeface="Arial"/>
              <a:sym typeface="Arial"/>
            </a:endParaRPr>
          </a:p>
          <a:p>
            <a:pPr indent="0" lvl="0" marL="0" marR="0" rtl="0" algn="just">
              <a:lnSpc>
                <a:spcPct val="80000"/>
              </a:lnSpc>
              <a:spcBef>
                <a:spcPts val="1414"/>
              </a:spcBef>
              <a:spcAft>
                <a:spcPts val="0"/>
              </a:spcAft>
              <a:buNone/>
            </a:pPr>
            <a:r>
              <a:rPr b="1" i="1" lang="en-US" sz="1900" u="none" cap="none" strike="noStrike">
                <a:solidFill>
                  <a:srgbClr val="00B050"/>
                </a:solidFill>
                <a:latin typeface="Arial Rounded"/>
                <a:ea typeface="Arial Rounded"/>
                <a:cs typeface="Arial Rounded"/>
                <a:sym typeface="Arial Rounded"/>
              </a:rPr>
              <a:t>ANY BULBS LIGHTING UP ?</a:t>
            </a:r>
            <a:endParaRPr b="0" i="0" sz="19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2200" u="none" cap="none" strike="noStrike">
                <a:solidFill>
                  <a:srgbClr val="4B4B4B"/>
                </a:solidFill>
                <a:latin typeface="Arial"/>
                <a:ea typeface="Arial"/>
                <a:cs typeface="Arial"/>
                <a:sym typeface="Arial"/>
              </a:rPr>
              <a:t>    </a:t>
            </a:r>
            <a:endParaRPr b="0" i="0" sz="2200" u="none" cap="none" strike="noStrike">
              <a:latin typeface="Arial"/>
              <a:ea typeface="Arial"/>
              <a:cs typeface="Arial"/>
              <a:sym typeface="Arial"/>
            </a:endParaRPr>
          </a:p>
        </p:txBody>
      </p:sp>
      <p:pic>
        <p:nvPicPr>
          <p:cNvPr descr="C:\Users\G3\Desktop\My Hadoop videos\map reduce images\new bulb.JPG" id="613" name="Google Shape;613;p93"/>
          <p:cNvPicPr preferRelativeResize="0"/>
          <p:nvPr/>
        </p:nvPicPr>
        <p:blipFill rotWithShape="1">
          <a:blip r:embed="rId3">
            <a:alphaModFix/>
          </a:blip>
          <a:srcRect b="0" l="0" r="0" t="0"/>
          <a:stretch/>
        </p:blipFill>
        <p:spPr>
          <a:xfrm>
            <a:off x="4343400" y="3809880"/>
            <a:ext cx="3733920" cy="2781720"/>
          </a:xfrm>
          <a:prstGeom prst="rect">
            <a:avLst/>
          </a:prstGeom>
          <a:noFill/>
          <a:ln>
            <a:noFill/>
          </a:ln>
        </p:spPr>
      </p:pic>
      <p:sp>
        <p:nvSpPr>
          <p:cNvPr id="614" name="Google Shape;614;p93"/>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8" name="Shape 618"/>
        <p:cNvGrpSpPr/>
        <p:nvPr/>
      </p:nvGrpSpPr>
      <p:grpSpPr>
        <a:xfrm>
          <a:off x="0" y="0"/>
          <a:ext cx="0" cy="0"/>
          <a:chOff x="0" y="0"/>
          <a:chExt cx="0" cy="0"/>
        </a:xfrm>
      </p:grpSpPr>
      <p:sp>
        <p:nvSpPr>
          <p:cNvPr id="619" name="Google Shape;619;p94"/>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620" name="Google Shape;620;p94"/>
          <p:cNvSpPr txBox="1"/>
          <p:nvPr/>
        </p:nvSpPr>
        <p:spPr>
          <a:xfrm>
            <a:off x="917640" y="50652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LOOK CLOSER ! </a:t>
            </a:r>
            <a:endParaRPr b="0" i="0" sz="2800" u="none" cap="none" strike="noStrike">
              <a:latin typeface="Arial"/>
              <a:ea typeface="Arial"/>
              <a:cs typeface="Arial"/>
              <a:sym typeface="Arial"/>
            </a:endParaRPr>
          </a:p>
        </p:txBody>
      </p:sp>
      <p:sp>
        <p:nvSpPr>
          <p:cNvPr id="621" name="Google Shape;621;p94"/>
          <p:cNvSpPr txBox="1"/>
          <p:nvPr/>
        </p:nvSpPr>
        <p:spPr>
          <a:xfrm>
            <a:off x="917640" y="152568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4B4B4B"/>
                </a:solidFill>
                <a:latin typeface="Arial"/>
                <a:ea typeface="Arial"/>
                <a:cs typeface="Arial"/>
                <a:sym typeface="Arial"/>
              </a:rPr>
              <a:t>  There are some keys with more than one value. We need to only look at such key, value pairs</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a:t>
            </a:r>
            <a:r>
              <a:rPr b="1" i="0" lang="en-US" sz="2400" u="none" cap="none" strike="noStrike">
                <a:solidFill>
                  <a:srgbClr val="FF0000"/>
                </a:solidFill>
                <a:latin typeface="Arial"/>
                <a:ea typeface="Arial"/>
                <a:cs typeface="Arial"/>
                <a:sym typeface="Arial"/>
              </a:rPr>
              <a:t>amry</a:t>
            </a:r>
            <a:r>
              <a:rPr b="1" i="0" lang="en-US" sz="2400" u="none" cap="none" strike="noStrike">
                <a:solidFill>
                  <a:srgbClr val="00B050"/>
                </a:solidFill>
                <a:latin typeface="Arial"/>
                <a:ea typeface="Arial"/>
                <a:cs typeface="Arial"/>
                <a:sym typeface="Arial"/>
              </a:rPr>
              <a:t>  </a:t>
            </a:r>
            <a:r>
              <a:rPr b="0" i="0" lang="en-US" sz="2400" u="none" cap="none" strike="noStrike">
                <a:solidFill>
                  <a:srgbClr val="4B4B4B"/>
                </a:solidFill>
                <a:latin typeface="Arial"/>
                <a:ea typeface="Arial"/>
                <a:cs typeface="Arial"/>
                <a:sym typeface="Arial"/>
              </a:rPr>
              <a:t> </a:t>
            </a:r>
            <a:r>
              <a:rPr b="1" i="0" lang="en-US" sz="2400" u="none" cap="none" strike="noStrike">
                <a:solidFill>
                  <a:srgbClr val="00B050"/>
                </a:solidFill>
                <a:latin typeface="Arial"/>
                <a:ea typeface="Arial"/>
                <a:cs typeface="Arial"/>
                <a:sym typeface="Arial"/>
              </a:rPr>
              <a:t>mary ,army </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1" i="0" lang="en-US" sz="2400" u="none" cap="none" strike="noStrike">
                <a:solidFill>
                  <a:srgbClr val="FF0000"/>
                </a:solidFill>
                <a:latin typeface="Arial"/>
                <a:ea typeface="Arial"/>
                <a:cs typeface="Arial"/>
                <a:sym typeface="Arial"/>
              </a:rPr>
              <a:t>    eht  </a:t>
            </a:r>
            <a:r>
              <a:rPr b="0" i="0" lang="en-US" sz="2400" u="none" cap="none" strike="noStrike">
                <a:solidFill>
                  <a:srgbClr val="FF0000"/>
                </a:solidFill>
                <a:latin typeface="Arial"/>
                <a:ea typeface="Arial"/>
                <a:cs typeface="Arial"/>
                <a:sym typeface="Arial"/>
              </a:rPr>
              <a:t>     </a:t>
            </a:r>
            <a:r>
              <a:rPr b="1" i="0" lang="en-US" sz="2400" u="none" cap="none" strike="noStrike">
                <a:solidFill>
                  <a:srgbClr val="00B050"/>
                </a:solidFill>
                <a:latin typeface="Arial"/>
                <a:ea typeface="Arial"/>
                <a:cs typeface="Arial"/>
                <a:sym typeface="Arial"/>
              </a:rPr>
              <a:t>the , the</a:t>
            </a:r>
            <a:endParaRPr b="0" i="0" sz="2400" u="none" cap="none" strike="noStrike">
              <a:latin typeface="Arial"/>
              <a:ea typeface="Arial"/>
              <a:cs typeface="Arial"/>
              <a:sym typeface="Arial"/>
            </a:endParaRPr>
          </a:p>
          <a:p>
            <a:pPr indent="0" lvl="0" marL="0" marR="0" rtl="0" algn="l">
              <a:lnSpc>
                <a:spcPct val="100000"/>
              </a:lnSpc>
              <a:spcBef>
                <a:spcPts val="1414"/>
              </a:spcBef>
              <a:spcAft>
                <a:spcPts val="0"/>
              </a:spcAft>
              <a:buNone/>
            </a:pPr>
            <a:r>
              <a:rPr b="0" i="0" lang="en-US" sz="2400" u="none" cap="none" strike="noStrike">
                <a:solidFill>
                  <a:srgbClr val="4B4B4B"/>
                </a:solidFill>
                <a:latin typeface="Arial"/>
                <a:ea typeface="Arial"/>
                <a:cs typeface="Arial"/>
                <a:sym typeface="Arial"/>
              </a:rPr>
              <a:t>    </a:t>
            </a:r>
            <a:r>
              <a:rPr b="1" i="0" lang="en-US" sz="2400" u="none" cap="none" strike="noStrike">
                <a:solidFill>
                  <a:srgbClr val="FF0000"/>
                </a:solidFill>
                <a:latin typeface="Arial"/>
                <a:ea typeface="Arial"/>
                <a:cs typeface="Arial"/>
                <a:sym typeface="Arial"/>
              </a:rPr>
              <a:t>loop</a:t>
            </a:r>
            <a:r>
              <a:rPr b="1" i="0" lang="en-US" sz="2400" u="none" cap="none" strike="noStrike">
                <a:solidFill>
                  <a:srgbClr val="00B050"/>
                </a:solidFill>
                <a:latin typeface="Arial"/>
                <a:ea typeface="Arial"/>
                <a:cs typeface="Arial"/>
                <a:sym typeface="Arial"/>
              </a:rPr>
              <a:t>     loop , pool </a:t>
            </a:r>
            <a:endParaRPr b="0" i="0" sz="2400" u="none" cap="none" strike="noStrike">
              <a:latin typeface="Arial"/>
              <a:ea typeface="Arial"/>
              <a:cs typeface="Arial"/>
              <a:sym typeface="Arial"/>
            </a:endParaRPr>
          </a:p>
        </p:txBody>
      </p:sp>
      <p:sp>
        <p:nvSpPr>
          <p:cNvPr id="622" name="Google Shape;622;p94"/>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1" name="Shape 301"/>
        <p:cNvGrpSpPr/>
        <p:nvPr/>
      </p:nvGrpSpPr>
      <p:grpSpPr>
        <a:xfrm>
          <a:off x="0" y="0"/>
          <a:ext cx="0" cy="0"/>
          <a:chOff x="0" y="0"/>
          <a:chExt cx="0" cy="0"/>
        </a:xfrm>
      </p:grpSpPr>
      <p:sp>
        <p:nvSpPr>
          <p:cNvPr id="302" name="Google Shape;302;p68"/>
          <p:cNvSpPr txBox="1"/>
          <p:nvPr/>
        </p:nvSpPr>
        <p:spPr>
          <a:xfrm>
            <a:off x="685800" y="990720"/>
            <a:ext cx="7848360" cy="5638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4B4B4B"/>
                </a:solidFill>
                <a:latin typeface="Arial"/>
                <a:ea typeface="Arial"/>
                <a:cs typeface="Arial"/>
                <a:sym typeface="Arial"/>
              </a:rPr>
              <a:t>HDFS (storage) - stores data in chunks by splitting it into 64MB each block,  is from the “Infrastructural” point of view</a:t>
            </a:r>
            <a:endParaRPr b="0" i="0" sz="2000" u="none" cap="none" strike="noStrike">
              <a:latin typeface="Arial"/>
              <a:ea typeface="Arial"/>
              <a:cs typeface="Arial"/>
              <a:sym typeface="Arial"/>
            </a:endParaRPr>
          </a:p>
          <a:p>
            <a:pPr indent="0" lvl="0" marL="0" marR="0" rtl="0" algn="l">
              <a:lnSpc>
                <a:spcPct val="100000"/>
              </a:lnSpc>
              <a:spcBef>
                <a:spcPts val="1199"/>
              </a:spcBef>
              <a:spcAft>
                <a:spcPts val="0"/>
              </a:spcAft>
              <a:buNone/>
            </a:pPr>
            <a:r>
              <a:rPr b="0" i="0" lang="en-US" sz="2000" u="none" cap="none" strike="noStrike">
                <a:solidFill>
                  <a:srgbClr val="4B4B4B"/>
                </a:solidFill>
                <a:latin typeface="Arial"/>
                <a:ea typeface="Arial"/>
                <a:cs typeface="Arial"/>
                <a:sym typeface="Arial"/>
              </a:rPr>
              <a:t>MapReduce (processing) - is from the “Programming” aspect</a:t>
            </a:r>
            <a:endParaRPr b="0" i="0" sz="2000" u="none" cap="none" strike="noStrike">
              <a:latin typeface="Arial"/>
              <a:ea typeface="Arial"/>
              <a:cs typeface="Arial"/>
              <a:sym typeface="Arial"/>
            </a:endParaRPr>
          </a:p>
          <a:p>
            <a:pPr indent="0" lvl="0" marL="0" marR="0" rtl="0" algn="l">
              <a:lnSpc>
                <a:spcPct val="100000"/>
              </a:lnSpc>
              <a:spcBef>
                <a:spcPts val="1199"/>
              </a:spcBef>
              <a:spcAft>
                <a:spcPts val="0"/>
              </a:spcAft>
              <a:buNone/>
            </a:pPr>
            <a:r>
              <a:rPr b="0" i="0" lang="en-US" sz="2000" u="none" cap="none" strike="noStrike">
                <a:solidFill>
                  <a:srgbClr val="4B4B4B"/>
                </a:solidFill>
                <a:latin typeface="Arial"/>
                <a:ea typeface="Arial"/>
                <a:cs typeface="Arial"/>
                <a:sym typeface="Arial"/>
              </a:rPr>
              <a:t> </a:t>
            </a:r>
            <a:endParaRPr b="0" i="0" sz="2000" u="none" cap="none" strike="noStrike">
              <a:latin typeface="Arial"/>
              <a:ea typeface="Arial"/>
              <a:cs typeface="Arial"/>
              <a:sym typeface="Arial"/>
            </a:endParaRPr>
          </a:p>
          <a:p>
            <a:pPr indent="-85725" lvl="1" marL="0" marR="0" rtl="0" algn="l">
              <a:lnSpc>
                <a:spcPct val="100000"/>
              </a:lnSpc>
              <a:spcBef>
                <a:spcPts val="601"/>
              </a:spcBef>
              <a:spcAft>
                <a:spcPts val="0"/>
              </a:spcAft>
              <a:buClr>
                <a:srgbClr val="FF8000"/>
              </a:buClr>
              <a:buSzPts val="1350"/>
              <a:buFont typeface="Arial"/>
              <a:buChar char="–"/>
            </a:pPr>
            <a:r>
              <a:rPr b="0" i="0" lang="en-US" sz="1800" u="none" cap="none" strike="noStrike">
                <a:solidFill>
                  <a:srgbClr val="4B4B4B"/>
                </a:solidFill>
                <a:latin typeface="Arial"/>
                <a:ea typeface="Arial"/>
                <a:cs typeface="Arial"/>
                <a:sym typeface="Arial"/>
              </a:rPr>
              <a:t>A Java framework for processing parallelizable problems across huge datasets, using commodity hardware, in a distributed environment</a:t>
            </a:r>
            <a:endParaRPr b="0" i="0" sz="1800" u="none" cap="none" strike="noStrike">
              <a:latin typeface="Arial"/>
              <a:ea typeface="Arial"/>
              <a:cs typeface="Arial"/>
              <a:sym typeface="Arial"/>
            </a:endParaRPr>
          </a:p>
          <a:p>
            <a:pPr indent="-85725" lvl="1" marL="0" marR="0" rtl="0" algn="l">
              <a:lnSpc>
                <a:spcPct val="100000"/>
              </a:lnSpc>
              <a:spcBef>
                <a:spcPts val="601"/>
              </a:spcBef>
              <a:spcAft>
                <a:spcPts val="0"/>
              </a:spcAft>
              <a:buClr>
                <a:srgbClr val="FF8000"/>
              </a:buClr>
              <a:buSzPts val="1350"/>
              <a:buFont typeface="Arial"/>
              <a:buChar char="–"/>
            </a:pPr>
            <a:r>
              <a:rPr b="0" i="0" lang="en-US" sz="1800" u="none" cap="none" strike="noStrike">
                <a:solidFill>
                  <a:srgbClr val="4B4B4B"/>
                </a:solidFill>
                <a:latin typeface="Arial"/>
                <a:ea typeface="Arial"/>
                <a:cs typeface="Arial"/>
                <a:sym typeface="Arial"/>
              </a:rPr>
              <a:t>Google has used it to process its “big-data” sets (~ 20,000 PB/day)</a:t>
            </a:r>
            <a:endParaRPr b="0" i="0" sz="1800" u="none" cap="none" strike="noStrike">
              <a:latin typeface="Arial"/>
              <a:ea typeface="Arial"/>
              <a:cs typeface="Arial"/>
              <a:sym typeface="Arial"/>
            </a:endParaRPr>
          </a:p>
          <a:p>
            <a:pPr indent="-85725" lvl="1" marL="0" marR="0" rtl="0" algn="l">
              <a:lnSpc>
                <a:spcPct val="100000"/>
              </a:lnSpc>
              <a:spcBef>
                <a:spcPts val="601"/>
              </a:spcBef>
              <a:spcAft>
                <a:spcPts val="0"/>
              </a:spcAft>
              <a:buClr>
                <a:srgbClr val="FF8000"/>
              </a:buClr>
              <a:buSzPts val="1350"/>
              <a:buFont typeface="Arial"/>
              <a:buChar char="–"/>
            </a:pPr>
            <a:r>
              <a:rPr b="0" i="0" lang="en-US" sz="1800" u="none" cap="none" strike="noStrike">
                <a:solidFill>
                  <a:srgbClr val="4B4B4B"/>
                </a:solidFill>
                <a:latin typeface="Arial"/>
                <a:ea typeface="Arial"/>
                <a:cs typeface="Arial"/>
                <a:sym typeface="Arial"/>
              </a:rPr>
              <a:t>Can be implemented in many languages: Java, C++, Ruby, Python etc.</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4B4B4B"/>
                </a:solidFill>
                <a:latin typeface="Arial"/>
                <a:ea typeface="Arial"/>
                <a:cs typeface="Arial"/>
                <a:sym typeface="Arial"/>
              </a:rPr>
              <a:t> </a:t>
            </a:r>
            <a:endParaRPr b="0" i="0" sz="1800" u="none" cap="none" strike="noStrike">
              <a:latin typeface="Arial"/>
              <a:ea typeface="Arial"/>
              <a:cs typeface="Arial"/>
              <a:sym typeface="Arial"/>
            </a:endParaRPr>
          </a:p>
          <a:p>
            <a:pPr indent="0" lvl="0" marL="0" marR="0" rtl="0" algn="l">
              <a:lnSpc>
                <a:spcPct val="100000"/>
              </a:lnSpc>
              <a:spcBef>
                <a:spcPts val="2613"/>
              </a:spcBef>
              <a:spcAft>
                <a:spcPts val="0"/>
              </a:spcAft>
              <a:buNone/>
            </a:pPr>
            <a:r>
              <a:rPr b="0" i="0" lang="en-US" sz="1800" u="none" cap="none" strike="noStrike">
                <a:solidFill>
                  <a:srgbClr val="4B4B4B"/>
                </a:solidFill>
                <a:latin typeface="Arial"/>
                <a:ea typeface="Arial"/>
                <a:cs typeface="Arial"/>
                <a:sym typeface="Arial"/>
              </a:rPr>
              <a:t> </a:t>
            </a:r>
            <a:endParaRPr b="0" i="0" sz="1800" u="none" cap="none" strike="noStrike">
              <a:latin typeface="Arial"/>
              <a:ea typeface="Arial"/>
              <a:cs typeface="Arial"/>
              <a:sym typeface="Arial"/>
            </a:endParaRPr>
          </a:p>
          <a:p>
            <a:pPr indent="0" lvl="0" marL="0" marR="0" rtl="0" algn="l">
              <a:lnSpc>
                <a:spcPct val="100000"/>
              </a:lnSpc>
              <a:spcBef>
                <a:spcPts val="1199"/>
              </a:spcBef>
              <a:spcAft>
                <a:spcPts val="0"/>
              </a:spcAft>
              <a:buNone/>
            </a:pPr>
            <a:r>
              <a:rPr b="0" i="0" lang="en-US" sz="1800" u="none" cap="none" strike="noStrike">
                <a:solidFill>
                  <a:srgbClr val="4B4B4B"/>
                </a:solidFill>
                <a:latin typeface="Arial"/>
                <a:ea typeface="Arial"/>
                <a:cs typeface="Arial"/>
                <a:sym typeface="Arial"/>
              </a:rPr>
              <a:t> </a:t>
            </a:r>
            <a:endParaRPr b="0" i="0" sz="1800" u="none" cap="none" strike="noStrike">
              <a:latin typeface="Arial"/>
              <a:ea typeface="Arial"/>
              <a:cs typeface="Arial"/>
              <a:sym typeface="Arial"/>
            </a:endParaRPr>
          </a:p>
        </p:txBody>
      </p:sp>
      <p:sp>
        <p:nvSpPr>
          <p:cNvPr id="303" name="Google Shape;303;p68"/>
          <p:cNvSpPr txBox="1"/>
          <p:nvPr/>
        </p:nvSpPr>
        <p:spPr>
          <a:xfrm>
            <a:off x="917640" y="223200"/>
            <a:ext cx="7368840" cy="685440"/>
          </a:xfrm>
          <a:prstGeom prst="rect">
            <a:avLst/>
          </a:prstGeom>
          <a:noFill/>
          <a:ln>
            <a:noFill/>
          </a:ln>
        </p:spPr>
        <p:txBody>
          <a:bodyPr anchorCtr="1" anchor="t" bIns="45000" lIns="90000" spcFirstLastPara="1" rIns="90000" wrap="square" tIns="45000">
            <a:noAutofit/>
          </a:bodyPr>
          <a:lstStyle/>
          <a:p>
            <a:pPr indent="0" lvl="0" marL="0" marR="0" rtl="0" algn="ctr">
              <a:lnSpc>
                <a:spcPct val="90000"/>
              </a:lnSpc>
              <a:spcBef>
                <a:spcPts val="0"/>
              </a:spcBef>
              <a:spcAft>
                <a:spcPts val="0"/>
              </a:spcAft>
              <a:buNone/>
            </a:pPr>
            <a:r>
              <a:rPr b="0" i="0" lang="en-US" sz="2800" u="none" cap="none" strike="noStrike">
                <a:solidFill>
                  <a:srgbClr val="FF8000"/>
                </a:solidFill>
                <a:latin typeface="Arial"/>
                <a:ea typeface="Arial"/>
                <a:cs typeface="Arial"/>
                <a:sym typeface="Arial"/>
              </a:rPr>
              <a:t>Apache Hadoop Core Components</a:t>
            </a:r>
            <a:endParaRPr b="0" i="0" sz="2800" u="none" cap="none" strike="noStrike">
              <a:latin typeface="Arial"/>
              <a:ea typeface="Arial"/>
              <a:cs typeface="Arial"/>
              <a:sym typeface="Arial"/>
            </a:endParaRPr>
          </a:p>
        </p:txBody>
      </p:sp>
      <p:grpSp>
        <p:nvGrpSpPr>
          <p:cNvPr id="304" name="Google Shape;304;p68"/>
          <p:cNvGrpSpPr/>
          <p:nvPr/>
        </p:nvGrpSpPr>
        <p:grpSpPr>
          <a:xfrm>
            <a:off x="2160000" y="4038480"/>
            <a:ext cx="5154840" cy="1860840"/>
            <a:chOff x="2160000" y="4038480"/>
            <a:chExt cx="5154840" cy="1860840"/>
          </a:xfrm>
        </p:grpSpPr>
        <p:grpSp>
          <p:nvGrpSpPr>
            <p:cNvPr id="305" name="Google Shape;305;p68"/>
            <p:cNvGrpSpPr/>
            <p:nvPr/>
          </p:nvGrpSpPr>
          <p:grpSpPr>
            <a:xfrm>
              <a:off x="2160000" y="4215600"/>
              <a:ext cx="1770480" cy="1683720"/>
              <a:chOff x="2160000" y="4215600"/>
              <a:chExt cx="1770480" cy="1683720"/>
            </a:xfrm>
          </p:grpSpPr>
          <p:pic>
            <p:nvPicPr>
              <p:cNvPr id="306" name="Google Shape;306;p68"/>
              <p:cNvPicPr preferRelativeResize="0"/>
              <p:nvPr/>
            </p:nvPicPr>
            <p:blipFill rotWithShape="1">
              <a:blip r:embed="rId3">
                <a:alphaModFix/>
              </a:blip>
              <a:srcRect b="0" l="0" r="0" t="0"/>
              <a:stretch/>
            </p:blipFill>
            <p:spPr>
              <a:xfrm>
                <a:off x="2548800" y="4397760"/>
                <a:ext cx="994680" cy="1295640"/>
              </a:xfrm>
              <a:prstGeom prst="rect">
                <a:avLst/>
              </a:prstGeom>
              <a:noFill/>
              <a:ln>
                <a:noFill/>
              </a:ln>
            </p:spPr>
          </p:pic>
          <p:sp>
            <p:nvSpPr>
              <p:cNvPr id="307" name="Google Shape;307;p68"/>
              <p:cNvSpPr/>
              <p:nvPr/>
            </p:nvSpPr>
            <p:spPr>
              <a:xfrm>
                <a:off x="2160000" y="4215600"/>
                <a:ext cx="1770480" cy="1683720"/>
              </a:xfrm>
              <a:custGeom>
                <a:rect b="b" l="l" r="r" t="t"/>
                <a:pathLst>
                  <a:path extrusionOk="0" h="21600" w="21600">
                    <a:moveTo>
                      <a:pt x="10800" y="0"/>
                    </a:moveTo>
                    <a:close/>
                  </a:path>
                </a:pathLst>
              </a:custGeom>
              <a:noFill/>
              <a:ln cap="flat" cmpd="sng" w="25550">
                <a:solidFill>
                  <a:srgbClr val="61B4DF"/>
                </a:solidFill>
                <a:prstDash val="solid"/>
                <a:miter lim="8000"/>
                <a:headEnd len="sm" w="sm" type="none"/>
                <a:tailEnd len="sm" w="sm" type="none"/>
              </a:ln>
            </p:spPr>
          </p:sp>
        </p:grpSp>
        <p:grpSp>
          <p:nvGrpSpPr>
            <p:cNvPr id="308" name="Google Shape;308;p68"/>
            <p:cNvGrpSpPr/>
            <p:nvPr/>
          </p:nvGrpSpPr>
          <p:grpSpPr>
            <a:xfrm>
              <a:off x="5154840" y="4038480"/>
              <a:ext cx="2160000" cy="1860840"/>
              <a:chOff x="5154840" y="4038480"/>
              <a:chExt cx="2160000" cy="1860840"/>
            </a:xfrm>
          </p:grpSpPr>
          <p:pic>
            <p:nvPicPr>
              <p:cNvPr id="309" name="Google Shape;309;p68"/>
              <p:cNvPicPr preferRelativeResize="0"/>
              <p:nvPr/>
            </p:nvPicPr>
            <p:blipFill rotWithShape="1">
              <a:blip r:embed="rId4">
                <a:alphaModFix/>
              </a:blip>
              <a:srcRect b="0" l="0" r="0" t="0"/>
              <a:stretch/>
            </p:blipFill>
            <p:spPr>
              <a:xfrm>
                <a:off x="5252760" y="4038480"/>
                <a:ext cx="1964160" cy="562320"/>
              </a:xfrm>
              <a:prstGeom prst="rect">
                <a:avLst/>
              </a:prstGeom>
              <a:noFill/>
              <a:ln>
                <a:noFill/>
              </a:ln>
            </p:spPr>
          </p:pic>
          <p:pic>
            <p:nvPicPr>
              <p:cNvPr id="310" name="Google Shape;310;p68"/>
              <p:cNvPicPr preferRelativeResize="0"/>
              <p:nvPr/>
            </p:nvPicPr>
            <p:blipFill rotWithShape="1">
              <a:blip r:embed="rId5">
                <a:alphaModFix/>
              </a:blip>
              <a:srcRect b="0" l="0" r="0" t="0"/>
              <a:stretch/>
            </p:blipFill>
            <p:spPr>
              <a:xfrm>
                <a:off x="5154840" y="5238000"/>
                <a:ext cx="2160000" cy="661320"/>
              </a:xfrm>
              <a:prstGeom prst="rect">
                <a:avLst/>
              </a:prstGeom>
              <a:noFill/>
              <a:ln>
                <a:noFill/>
              </a:ln>
            </p:spPr>
          </p:pic>
          <p:sp>
            <p:nvSpPr>
              <p:cNvPr id="311" name="Google Shape;311;p68"/>
              <p:cNvSpPr/>
              <p:nvPr/>
            </p:nvSpPr>
            <p:spPr>
              <a:xfrm>
                <a:off x="6113160" y="4824720"/>
                <a:ext cx="224280" cy="273240"/>
              </a:xfrm>
              <a:custGeom>
                <a:rect b="b" l="l" r="r" t="t"/>
                <a:pathLst>
                  <a:path extrusionOk="0" h="21600" w="21600">
                    <a:moveTo>
                      <a:pt x="0" y="0"/>
                    </a:moveTo>
                    <a:lnTo>
                      <a:pt x="21600" y="0"/>
                    </a:lnTo>
                    <a:lnTo>
                      <a:pt x="21600" y="21600"/>
                    </a:lnTo>
                    <a:lnTo>
                      <a:pt x="0" y="21600"/>
                    </a:lnTo>
                    <a:lnTo>
                      <a:pt x="0" y="0"/>
                    </a:lnTo>
                    <a:close/>
                  </a:path>
                </a:pathLst>
              </a:custGeom>
              <a:solidFill>
                <a:srgbClr val="F69E66"/>
              </a:solidFill>
              <a:ln>
                <a:noFill/>
              </a:ln>
            </p:spPr>
          </p:sp>
        </p:grpSp>
        <p:sp>
          <p:nvSpPr>
            <p:cNvPr id="312" name="Google Shape;312;p68"/>
            <p:cNvSpPr/>
            <p:nvPr/>
          </p:nvSpPr>
          <p:spPr>
            <a:xfrm>
              <a:off x="4218840" y="4851720"/>
              <a:ext cx="496800" cy="222840"/>
            </a:xfrm>
            <a:custGeom>
              <a:rect b="b" l="l" r="r" t="t"/>
              <a:pathLst>
                <a:path extrusionOk="0" h="21600" w="21600">
                  <a:moveTo>
                    <a:pt x="0" y="0"/>
                  </a:moveTo>
                  <a:lnTo>
                    <a:pt x="21600" y="0"/>
                  </a:lnTo>
                  <a:lnTo>
                    <a:pt x="21600" y="21600"/>
                  </a:lnTo>
                  <a:lnTo>
                    <a:pt x="0" y="21600"/>
                  </a:lnTo>
                  <a:lnTo>
                    <a:pt x="0" y="0"/>
                  </a:lnTo>
                  <a:close/>
                </a:path>
              </a:pathLst>
            </a:custGeom>
            <a:solidFill>
              <a:srgbClr val="F69E66"/>
            </a:solidFill>
            <a:ln>
              <a:noFill/>
            </a:ln>
          </p:spPr>
        </p:sp>
      </p:grpSp>
      <p:sp>
        <p:nvSpPr>
          <p:cNvPr id="313" name="Google Shape;313;p68"/>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314" name="Google Shape;314;p68"/>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26" name="Shape 626"/>
        <p:cNvGrpSpPr/>
        <p:nvPr/>
      </p:nvGrpSpPr>
      <p:grpSpPr>
        <a:xfrm>
          <a:off x="0" y="0"/>
          <a:ext cx="0" cy="0"/>
          <a:chOff x="0" y="0"/>
          <a:chExt cx="0" cy="0"/>
        </a:xfrm>
      </p:grpSpPr>
      <p:sp>
        <p:nvSpPr>
          <p:cNvPr id="627" name="Google Shape;627;p95"/>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628" name="Google Shape;628;p95"/>
          <p:cNvSpPr txBox="1"/>
          <p:nvPr/>
        </p:nvSpPr>
        <p:spPr>
          <a:xfrm>
            <a:off x="917640" y="50652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Logic to list the anagrams </a:t>
            </a:r>
            <a:endParaRPr b="0" i="0" sz="2800" u="none" cap="none" strike="noStrike">
              <a:latin typeface="Arial"/>
              <a:ea typeface="Arial"/>
              <a:cs typeface="Arial"/>
              <a:sym typeface="Arial"/>
            </a:endParaRPr>
          </a:p>
        </p:txBody>
      </p:sp>
      <p:sp>
        <p:nvSpPr>
          <p:cNvPr id="629" name="Google Shape;629;p95"/>
          <p:cNvSpPr txBox="1"/>
          <p:nvPr/>
        </p:nvSpPr>
        <p:spPr>
          <a:xfrm>
            <a:off x="917640" y="152568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000" u="none" cap="none" strike="noStrike">
                <a:solidFill>
                  <a:srgbClr val="4B4B4B"/>
                </a:solidFill>
                <a:latin typeface="Arial"/>
                <a:ea typeface="Arial"/>
                <a:cs typeface="Arial"/>
                <a:sym typeface="Arial"/>
              </a:rPr>
              <a:t>    </a:t>
            </a:r>
            <a:r>
              <a:rPr b="1" i="0" lang="en-US" sz="2000" u="none" cap="none" strike="noStrike">
                <a:solidFill>
                  <a:srgbClr val="00B050"/>
                </a:solidFill>
                <a:latin typeface="Arial"/>
                <a:ea typeface="Arial"/>
                <a:cs typeface="Arial"/>
                <a:sym typeface="Arial"/>
              </a:rPr>
              <a:t>amry  </a:t>
            </a:r>
            <a:r>
              <a:rPr b="0" i="0" lang="en-US" sz="2000" u="none" cap="none" strike="noStrike">
                <a:solidFill>
                  <a:srgbClr val="4B4B4B"/>
                </a:solidFill>
                <a:latin typeface="Arial"/>
                <a:ea typeface="Arial"/>
                <a:cs typeface="Arial"/>
                <a:sym typeface="Arial"/>
              </a:rPr>
              <a:t> mary ,army </a:t>
            </a:r>
            <a:endParaRPr b="0" i="0" sz="20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000" u="none" cap="none" strike="noStrike">
                <a:solidFill>
                  <a:srgbClr val="00B050"/>
                </a:solidFill>
                <a:latin typeface="Arial"/>
                <a:ea typeface="Arial"/>
                <a:cs typeface="Arial"/>
                <a:sym typeface="Arial"/>
              </a:rPr>
              <a:t>    </a:t>
            </a:r>
            <a:r>
              <a:rPr b="1" i="0" lang="en-US" sz="2000" u="none" cap="none" strike="noStrike">
                <a:solidFill>
                  <a:srgbClr val="FF0000"/>
                </a:solidFill>
                <a:latin typeface="Arial"/>
                <a:ea typeface="Arial"/>
                <a:cs typeface="Arial"/>
                <a:sym typeface="Arial"/>
              </a:rPr>
              <a:t>eht</a:t>
            </a:r>
            <a:r>
              <a:rPr b="1" i="0" lang="en-US" sz="2000" u="none" cap="none" strike="noStrike">
                <a:solidFill>
                  <a:srgbClr val="00B050"/>
                </a:solidFill>
                <a:latin typeface="Arial"/>
                <a:ea typeface="Arial"/>
                <a:cs typeface="Arial"/>
                <a:sym typeface="Arial"/>
              </a:rPr>
              <a:t>  </a:t>
            </a:r>
            <a:r>
              <a:rPr b="0" i="0" lang="en-US" sz="2000" u="none" cap="none" strike="noStrike">
                <a:solidFill>
                  <a:srgbClr val="4B4B4B"/>
                </a:solidFill>
                <a:latin typeface="Arial"/>
                <a:ea typeface="Arial"/>
                <a:cs typeface="Arial"/>
                <a:sym typeface="Arial"/>
              </a:rPr>
              <a:t>     the,the </a:t>
            </a:r>
            <a:endParaRPr b="0" i="0" sz="20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0" i="0" lang="en-US" sz="2000" u="none" cap="none" strike="noStrike">
                <a:solidFill>
                  <a:srgbClr val="4B4B4B"/>
                </a:solidFill>
                <a:latin typeface="Arial"/>
                <a:ea typeface="Arial"/>
                <a:cs typeface="Arial"/>
                <a:sym typeface="Arial"/>
              </a:rPr>
              <a:t>    </a:t>
            </a:r>
            <a:r>
              <a:rPr b="1" i="0" lang="en-US" sz="2000" u="none" cap="none" strike="noStrike">
                <a:solidFill>
                  <a:srgbClr val="00B050"/>
                </a:solidFill>
                <a:latin typeface="Arial"/>
                <a:ea typeface="Arial"/>
                <a:cs typeface="Arial"/>
                <a:sym typeface="Arial"/>
              </a:rPr>
              <a:t>loop     </a:t>
            </a:r>
            <a:r>
              <a:rPr b="0" i="0" lang="en-US" sz="2000" u="none" cap="none" strike="noStrike">
                <a:solidFill>
                  <a:srgbClr val="4B4B4B"/>
                </a:solidFill>
                <a:latin typeface="Arial"/>
                <a:ea typeface="Arial"/>
                <a:cs typeface="Arial"/>
                <a:sym typeface="Arial"/>
              </a:rPr>
              <a:t>loop,pool </a:t>
            </a:r>
            <a:endParaRPr b="0" i="0" sz="20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000" u="none" cap="none" strike="noStrike">
                <a:solidFill>
                  <a:srgbClr val="00B050"/>
                </a:solidFill>
                <a:latin typeface="Arial"/>
                <a:ea typeface="Arial"/>
                <a:cs typeface="Arial"/>
                <a:sym typeface="Arial"/>
              </a:rPr>
              <a:t>   </a:t>
            </a:r>
            <a:endParaRPr b="0" i="0" sz="20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000" u="none" cap="none" strike="noStrike">
                <a:solidFill>
                  <a:srgbClr val="4B4B4B"/>
                </a:solidFill>
                <a:latin typeface="Arial"/>
                <a:ea typeface="Arial"/>
                <a:cs typeface="Arial"/>
                <a:sym typeface="Arial"/>
              </a:rPr>
              <a:t>    Problem : </a:t>
            </a:r>
            <a:r>
              <a:rPr b="0" i="0" lang="en-US" sz="2000" u="none" cap="none" strike="noStrike">
                <a:solidFill>
                  <a:srgbClr val="4B4B4B"/>
                </a:solidFill>
                <a:latin typeface="Arial"/>
                <a:ea typeface="Arial"/>
                <a:cs typeface="Arial"/>
                <a:sym typeface="Arial"/>
              </a:rPr>
              <a:t>We need to only print the values belonging to keys “</a:t>
            </a:r>
            <a:r>
              <a:rPr b="1" i="0" lang="en-US" sz="2000" u="none" cap="none" strike="noStrike">
                <a:solidFill>
                  <a:srgbClr val="00B050"/>
                </a:solidFill>
                <a:latin typeface="Arial"/>
                <a:ea typeface="Arial"/>
                <a:cs typeface="Arial"/>
                <a:sym typeface="Arial"/>
              </a:rPr>
              <a:t>amry</a:t>
            </a:r>
            <a:r>
              <a:rPr b="0" i="0" lang="en-US" sz="2000" u="none" cap="none" strike="noStrike">
                <a:solidFill>
                  <a:srgbClr val="4B4B4B"/>
                </a:solidFill>
                <a:latin typeface="Arial"/>
                <a:ea typeface="Arial"/>
                <a:cs typeface="Arial"/>
                <a:sym typeface="Arial"/>
              </a:rPr>
              <a:t>” and “</a:t>
            </a:r>
            <a:r>
              <a:rPr b="1" i="0" lang="en-US" sz="2000" u="none" cap="none" strike="noStrike">
                <a:solidFill>
                  <a:srgbClr val="00B050"/>
                </a:solidFill>
                <a:latin typeface="Arial"/>
                <a:ea typeface="Arial"/>
                <a:cs typeface="Arial"/>
                <a:sym typeface="Arial"/>
              </a:rPr>
              <a:t>loop</a:t>
            </a:r>
            <a:r>
              <a:rPr b="0" i="0" lang="en-US" sz="2000" u="none" cap="none" strike="noStrike">
                <a:solidFill>
                  <a:srgbClr val="4B4B4B"/>
                </a:solidFill>
                <a:latin typeface="Arial"/>
                <a:ea typeface="Arial"/>
                <a:cs typeface="Arial"/>
                <a:sym typeface="Arial"/>
              </a:rPr>
              <a:t>” since only their values qualify for anagrams. </a:t>
            </a:r>
            <a:endParaRPr b="0" i="0" sz="20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0" i="0" lang="en-US" sz="2000" u="none" cap="none" strike="noStrike">
                <a:solidFill>
                  <a:srgbClr val="4B4B4B"/>
                </a:solidFill>
                <a:latin typeface="Arial"/>
                <a:ea typeface="Arial"/>
                <a:cs typeface="Arial"/>
                <a:sym typeface="Arial"/>
              </a:rPr>
              <a:t>    </a:t>
            </a:r>
            <a:endParaRPr b="0" i="0" sz="20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0" i="0" lang="en-US" sz="2000" u="none" cap="none" strike="noStrike">
                <a:solidFill>
                  <a:srgbClr val="4B4B4B"/>
                </a:solidFill>
                <a:latin typeface="Arial"/>
                <a:ea typeface="Arial"/>
                <a:cs typeface="Arial"/>
                <a:sym typeface="Arial"/>
              </a:rPr>
              <a:t>    We need to ignore the values belonging to the keys “</a:t>
            </a:r>
            <a:r>
              <a:rPr b="1" i="0" lang="en-US" sz="2000" u="none" cap="none" strike="noStrike">
                <a:solidFill>
                  <a:srgbClr val="FF0000"/>
                </a:solidFill>
                <a:latin typeface="Arial"/>
                <a:ea typeface="Arial"/>
                <a:cs typeface="Arial"/>
                <a:sym typeface="Arial"/>
              </a:rPr>
              <a:t>eht</a:t>
            </a:r>
            <a:r>
              <a:rPr b="0" i="0" lang="en-US" sz="2000" u="none" cap="none" strike="noStrike">
                <a:solidFill>
                  <a:srgbClr val="4B4B4B"/>
                </a:solidFill>
                <a:latin typeface="Arial"/>
                <a:ea typeface="Arial"/>
                <a:cs typeface="Arial"/>
                <a:sym typeface="Arial"/>
              </a:rPr>
              <a:t>” since its corresponding values do not qualify for being anagrams. </a:t>
            </a:r>
            <a:endParaRPr b="0" i="0" sz="20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000" u="none" cap="none" strike="noStrike">
                <a:solidFill>
                  <a:srgbClr val="00B050"/>
                </a:solidFill>
                <a:latin typeface="Arial"/>
                <a:ea typeface="Arial"/>
                <a:cs typeface="Arial"/>
                <a:sym typeface="Arial"/>
              </a:rPr>
              <a:t>    </a:t>
            </a:r>
            <a:endParaRPr b="0" i="0" sz="20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0" i="0" lang="en-US" sz="2000" u="none" cap="none" strike="noStrike">
                <a:solidFill>
                  <a:srgbClr val="4B4B4B"/>
                </a:solidFill>
                <a:latin typeface="Arial"/>
                <a:ea typeface="Arial"/>
                <a:cs typeface="Arial"/>
                <a:sym typeface="Arial"/>
              </a:rPr>
              <a:t> </a:t>
            </a:r>
            <a:endParaRPr b="0" i="0" sz="2000" u="none" cap="none" strike="noStrike">
              <a:latin typeface="Arial"/>
              <a:ea typeface="Arial"/>
              <a:cs typeface="Arial"/>
              <a:sym typeface="Arial"/>
            </a:endParaRPr>
          </a:p>
        </p:txBody>
      </p:sp>
      <p:sp>
        <p:nvSpPr>
          <p:cNvPr id="630" name="Google Shape;630;p95"/>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34" name="Shape 634"/>
        <p:cNvGrpSpPr/>
        <p:nvPr/>
      </p:nvGrpSpPr>
      <p:grpSpPr>
        <a:xfrm>
          <a:off x="0" y="0"/>
          <a:ext cx="0" cy="0"/>
          <a:chOff x="0" y="0"/>
          <a:chExt cx="0" cy="0"/>
        </a:xfrm>
      </p:grpSpPr>
      <p:sp>
        <p:nvSpPr>
          <p:cNvPr id="635" name="Google Shape;635;p96"/>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636" name="Google Shape;636;p96"/>
          <p:cNvSpPr txBox="1"/>
          <p:nvPr/>
        </p:nvSpPr>
        <p:spPr>
          <a:xfrm>
            <a:off x="380880" y="274680"/>
            <a:ext cx="7924680" cy="11430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How to ignore the non anagram values ?</a:t>
            </a:r>
            <a:br>
              <a:rPr b="0" i="0" lang="en-US" sz="1800" u="none" cap="none" strike="noStrike"/>
            </a:br>
            <a:endParaRPr b="0" i="0" sz="2800" u="none" cap="none" strike="noStrike">
              <a:latin typeface="Arial"/>
              <a:ea typeface="Arial"/>
              <a:cs typeface="Arial"/>
              <a:sym typeface="Arial"/>
            </a:endParaRPr>
          </a:p>
        </p:txBody>
      </p:sp>
      <p:sp>
        <p:nvSpPr>
          <p:cNvPr id="637" name="Google Shape;637;p96"/>
          <p:cNvSpPr txBox="1"/>
          <p:nvPr/>
        </p:nvSpPr>
        <p:spPr>
          <a:xfrm>
            <a:off x="457200" y="990720"/>
            <a:ext cx="7467480" cy="57150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1" i="0" lang="en-US" sz="1700" u="none" cap="none" strike="noStrike">
                <a:solidFill>
                  <a:srgbClr val="00B050"/>
                </a:solidFill>
                <a:latin typeface="Arial"/>
                <a:ea typeface="Arial"/>
                <a:cs typeface="Arial"/>
                <a:sym typeface="Arial"/>
              </a:rPr>
              <a:t>   amry  </a:t>
            </a:r>
            <a:r>
              <a:rPr b="0" i="0" lang="en-US" sz="1700" u="none" cap="none" strike="noStrike">
                <a:solidFill>
                  <a:srgbClr val="4B4B4B"/>
                </a:solidFill>
                <a:latin typeface="Arial"/>
                <a:ea typeface="Arial"/>
                <a:cs typeface="Arial"/>
                <a:sym typeface="Arial"/>
              </a:rPr>
              <a:t> mary ,army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B050"/>
                </a:solidFill>
                <a:latin typeface="Arial"/>
                <a:ea typeface="Arial"/>
                <a:cs typeface="Arial"/>
                <a:sym typeface="Arial"/>
              </a:rPr>
              <a:t>    eht  </a:t>
            </a:r>
            <a:r>
              <a:rPr b="0" i="0" lang="en-US" sz="1700" u="none" cap="none" strike="noStrike">
                <a:solidFill>
                  <a:srgbClr val="4B4B4B"/>
                </a:solidFill>
                <a:latin typeface="Arial"/>
                <a:ea typeface="Arial"/>
                <a:cs typeface="Arial"/>
                <a:sym typeface="Arial"/>
              </a:rPr>
              <a:t>     the ,the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r>
              <a:rPr b="1" i="0" lang="en-US" sz="1700" u="none" cap="none" strike="noStrike">
                <a:solidFill>
                  <a:srgbClr val="00B050"/>
                </a:solidFill>
                <a:latin typeface="Arial"/>
                <a:ea typeface="Arial"/>
                <a:cs typeface="Arial"/>
                <a:sym typeface="Arial"/>
              </a:rPr>
              <a:t>loop     </a:t>
            </a:r>
            <a:r>
              <a:rPr b="0" i="0" lang="en-US" sz="1700" u="none" cap="none" strike="noStrike">
                <a:solidFill>
                  <a:srgbClr val="4B4B4B"/>
                </a:solidFill>
                <a:latin typeface="Arial"/>
                <a:ea typeface="Arial"/>
                <a:cs typeface="Arial"/>
                <a:sym typeface="Arial"/>
              </a:rPr>
              <a:t>loop, pool</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2060"/>
                </a:solidFill>
                <a:latin typeface="Arial"/>
                <a:ea typeface="Arial"/>
                <a:cs typeface="Arial"/>
                <a:sym typeface="Arial"/>
              </a:rPr>
              <a:t>We need to program the following into the reducer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2060"/>
                </a:solidFill>
                <a:latin typeface="Arial"/>
                <a:ea typeface="Arial"/>
                <a:cs typeface="Arial"/>
                <a:sym typeface="Arial"/>
              </a:rPr>
              <a:t>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2E75B6"/>
                </a:solidFill>
                <a:latin typeface="Arial"/>
                <a:ea typeface="Arial"/>
                <a:cs typeface="Arial"/>
                <a:sym typeface="Arial"/>
              </a:rPr>
              <a:t>Step 1:</a:t>
            </a:r>
            <a:r>
              <a:rPr b="0" i="0" lang="en-US" sz="1700" u="none" cap="none" strike="noStrike">
                <a:solidFill>
                  <a:srgbClr val="4B4B4B"/>
                </a:solidFill>
                <a:latin typeface="Arial"/>
                <a:ea typeface="Arial"/>
                <a:cs typeface="Arial"/>
                <a:sym typeface="Arial"/>
              </a:rPr>
              <a:t> Check if the number of values are &gt; 1 for each key</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2E75B6"/>
                </a:solidFill>
                <a:latin typeface="Arial"/>
                <a:ea typeface="Arial"/>
                <a:cs typeface="Arial"/>
                <a:sym typeface="Arial"/>
              </a:rPr>
              <a:t>Step 2: </a:t>
            </a:r>
            <a:r>
              <a:rPr b="0" i="0" lang="en-US" sz="1700" u="none" cap="none" strike="noStrike">
                <a:solidFill>
                  <a:srgbClr val="4B4B4B"/>
                </a:solidFill>
                <a:latin typeface="Arial"/>
                <a:ea typeface="Arial"/>
                <a:cs typeface="Arial"/>
                <a:sym typeface="Arial"/>
              </a:rPr>
              <a:t>Compare the first and second value in the values  list  for every key, if they match, ignore them.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4B4B4B"/>
                </a:solidFill>
                <a:latin typeface="Arial"/>
                <a:ea typeface="Arial"/>
                <a:cs typeface="Arial"/>
                <a:sym typeface="Arial"/>
              </a:rPr>
              <a:t>          key  val1   val2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r>
              <a:rPr b="1" i="0" lang="en-US" sz="1700" u="none" cap="none" strike="noStrike">
                <a:solidFill>
                  <a:srgbClr val="00B050"/>
                </a:solidFill>
                <a:latin typeface="Arial"/>
                <a:ea typeface="Arial"/>
                <a:cs typeface="Arial"/>
                <a:sym typeface="Arial"/>
              </a:rPr>
              <a:t>eht</a:t>
            </a:r>
            <a:r>
              <a:rPr b="0" i="0" lang="en-US" sz="1700" u="none" cap="none" strike="noStrike">
                <a:solidFill>
                  <a:srgbClr val="4B4B4B"/>
                </a:solidFill>
                <a:latin typeface="Arial"/>
                <a:ea typeface="Arial"/>
                <a:cs typeface="Arial"/>
                <a:sym typeface="Arial"/>
              </a:rPr>
              <a:t>  </a:t>
            </a:r>
            <a:r>
              <a:rPr b="1" i="0" lang="en-US" sz="1700" u="none" cap="none" strike="noStrike">
                <a:solidFill>
                  <a:srgbClr val="FF0000"/>
                </a:solidFill>
                <a:latin typeface="Arial"/>
                <a:ea typeface="Arial"/>
                <a:cs typeface="Arial"/>
                <a:sym typeface="Arial"/>
              </a:rPr>
              <a:t>the     the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2E75B6"/>
                </a:solidFill>
                <a:latin typeface="Arial"/>
                <a:ea typeface="Arial"/>
                <a:cs typeface="Arial"/>
                <a:sym typeface="Arial"/>
              </a:rPr>
              <a:t>Step 3: </a:t>
            </a:r>
            <a:r>
              <a:rPr b="0" i="0" lang="en-US" sz="1700" u="none" cap="none" strike="noStrike">
                <a:solidFill>
                  <a:srgbClr val="4B4B4B"/>
                </a:solidFill>
                <a:latin typeface="Arial"/>
                <a:ea typeface="Arial"/>
                <a:cs typeface="Arial"/>
                <a:sym typeface="Arial"/>
              </a:rPr>
              <a:t>If the values don’t match in step 2. Compose a single string comprising of all the values in the list and print it to the output file. This final string is the KEY and value can be NULL (do not print anything for value)</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KEY = “mary army”   VALUE =“   “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2E75B6"/>
                </a:solidFill>
                <a:latin typeface="Arial"/>
                <a:ea typeface="Arial"/>
                <a:cs typeface="Arial"/>
                <a:sym typeface="Arial"/>
              </a:rPr>
              <a:t>Step 4:</a:t>
            </a:r>
            <a:r>
              <a:rPr b="0" i="0" lang="en-US" sz="1700" u="none" cap="none" strike="noStrike">
                <a:solidFill>
                  <a:srgbClr val="4B4B4B"/>
                </a:solidFill>
                <a:latin typeface="Arial"/>
                <a:ea typeface="Arial"/>
                <a:cs typeface="Arial"/>
                <a:sym typeface="Arial"/>
              </a:rPr>
              <a:t> Repeat the above steps for all the key value pairs input to the reducer.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endParaRPr b="0" i="0" sz="1700" u="none" cap="none" strike="noStrike">
              <a:latin typeface="Arial"/>
              <a:ea typeface="Arial"/>
              <a:cs typeface="Arial"/>
              <a:sym typeface="Arial"/>
            </a:endParaRPr>
          </a:p>
        </p:txBody>
      </p:sp>
      <p:sp>
        <p:nvSpPr>
          <p:cNvPr id="638" name="Google Shape;638;p96"/>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42" name="Shape 642"/>
        <p:cNvGrpSpPr/>
        <p:nvPr/>
      </p:nvGrpSpPr>
      <p:grpSpPr>
        <a:xfrm>
          <a:off x="0" y="0"/>
          <a:ext cx="0" cy="0"/>
          <a:chOff x="0" y="0"/>
          <a:chExt cx="0" cy="0"/>
        </a:xfrm>
      </p:grpSpPr>
      <p:sp>
        <p:nvSpPr>
          <p:cNvPr id="643" name="Google Shape;643;p97"/>
          <p:cNvSpPr txBox="1"/>
          <p:nvPr/>
        </p:nvSpPr>
        <p:spPr>
          <a:xfrm>
            <a:off x="917640" y="50652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Final output of the reducer </a:t>
            </a:r>
            <a:endParaRPr b="0" i="0" sz="2800" u="none" cap="none" strike="noStrike">
              <a:latin typeface="Arial"/>
              <a:ea typeface="Arial"/>
              <a:cs typeface="Arial"/>
              <a:sym typeface="Arial"/>
            </a:endParaRPr>
          </a:p>
        </p:txBody>
      </p:sp>
      <p:sp>
        <p:nvSpPr>
          <p:cNvPr id="644" name="Google Shape;644;p97"/>
          <p:cNvSpPr txBox="1"/>
          <p:nvPr/>
        </p:nvSpPr>
        <p:spPr>
          <a:xfrm>
            <a:off x="917640" y="1525680"/>
            <a:ext cx="7368840" cy="45702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1" i="0" lang="en-US" sz="2200" u="none" cap="none" strike="noStrike">
                <a:solidFill>
                  <a:srgbClr val="C55A11"/>
                </a:solidFill>
                <a:latin typeface="Arial"/>
                <a:ea typeface="Arial"/>
                <a:cs typeface="Arial"/>
                <a:sym typeface="Arial"/>
              </a:rPr>
              <a:t>mary army </a:t>
            </a:r>
            <a:endParaRPr b="0" i="0" sz="22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200" u="none" cap="none" strike="noStrike">
                <a:solidFill>
                  <a:srgbClr val="C55A11"/>
                </a:solidFill>
                <a:latin typeface="Arial"/>
                <a:ea typeface="Arial"/>
                <a:cs typeface="Arial"/>
                <a:sym typeface="Arial"/>
              </a:rPr>
              <a:t> loop  pool</a:t>
            </a:r>
            <a:endParaRPr b="0" i="0" sz="22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200" u="none" cap="none" strike="noStrike">
                <a:solidFill>
                  <a:srgbClr val="C55A11"/>
                </a:solidFill>
                <a:latin typeface="Arial"/>
                <a:ea typeface="Arial"/>
                <a:cs typeface="Arial"/>
                <a:sym typeface="Arial"/>
              </a:rPr>
              <a:t> </a:t>
            </a:r>
            <a:endParaRPr b="0" i="0" sz="22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200" u="none" cap="none" strike="noStrike">
                <a:solidFill>
                  <a:srgbClr val="4B4B4B"/>
                </a:solidFill>
                <a:latin typeface="Arial"/>
                <a:ea typeface="Arial"/>
                <a:cs typeface="Arial"/>
                <a:sym typeface="Arial"/>
              </a:rPr>
              <a:t>The above output is for the case of a file with just 2 lines of data. </a:t>
            </a:r>
            <a:endParaRPr b="0" i="0" sz="22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200" u="none" cap="none" strike="noStrike">
                <a:solidFill>
                  <a:srgbClr val="4B4B4B"/>
                </a:solidFill>
                <a:latin typeface="Arial"/>
                <a:ea typeface="Arial"/>
                <a:cs typeface="Arial"/>
                <a:sym typeface="Arial"/>
              </a:rPr>
              <a:t> </a:t>
            </a:r>
            <a:endParaRPr b="0" i="0" sz="22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200" u="none" cap="none" strike="noStrike">
                <a:solidFill>
                  <a:srgbClr val="4B4B4B"/>
                </a:solidFill>
                <a:latin typeface="Arial"/>
                <a:ea typeface="Arial"/>
                <a:cs typeface="Arial"/>
                <a:sym typeface="Arial"/>
              </a:rPr>
              <a:t>What if the file is 640MB in size ?</a:t>
            </a:r>
            <a:endParaRPr b="0" i="0" sz="22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200" u="none" cap="none" strike="noStrike">
                <a:solidFill>
                  <a:srgbClr val="4B4B4B"/>
                </a:solidFill>
                <a:latin typeface="Arial"/>
                <a:ea typeface="Arial"/>
                <a:cs typeface="Arial"/>
                <a:sym typeface="Arial"/>
              </a:rPr>
              <a:t> </a:t>
            </a:r>
            <a:endParaRPr b="0" i="0" sz="2200" u="none" cap="none" strike="noStrike">
              <a:latin typeface="Arial"/>
              <a:ea typeface="Arial"/>
              <a:cs typeface="Arial"/>
              <a:sym typeface="Arial"/>
            </a:endParaRPr>
          </a:p>
          <a:p>
            <a:pPr indent="0" lvl="0" marL="0" marR="0" rtl="0" algn="l">
              <a:lnSpc>
                <a:spcPct val="90000"/>
              </a:lnSpc>
              <a:spcBef>
                <a:spcPts val="1414"/>
              </a:spcBef>
              <a:spcAft>
                <a:spcPts val="0"/>
              </a:spcAft>
              <a:buNone/>
            </a:pPr>
            <a:r>
              <a:rPr b="1" i="0" lang="en-US" sz="2200" u="none" cap="none" strike="noStrike">
                <a:solidFill>
                  <a:srgbClr val="4B4B4B"/>
                </a:solidFill>
                <a:latin typeface="Arial"/>
                <a:ea typeface="Arial"/>
                <a:cs typeface="Arial"/>
                <a:sym typeface="Arial"/>
              </a:rPr>
              <a:t>How does map reduce  help in speeding up the job completion ?</a:t>
            </a:r>
            <a:endParaRPr b="0" i="0" sz="2200" u="none" cap="none" strike="noStrike">
              <a:latin typeface="Arial"/>
              <a:ea typeface="Arial"/>
              <a:cs typeface="Arial"/>
              <a:sym typeface="Arial"/>
            </a:endParaRPr>
          </a:p>
        </p:txBody>
      </p:sp>
      <p:sp>
        <p:nvSpPr>
          <p:cNvPr id="645" name="Google Shape;645;p97"/>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646" name="Google Shape;646;p97"/>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0" name="Shape 650"/>
        <p:cNvGrpSpPr/>
        <p:nvPr/>
      </p:nvGrpSpPr>
      <p:grpSpPr>
        <a:xfrm>
          <a:off x="0" y="0"/>
          <a:ext cx="0" cy="0"/>
          <a:chOff x="0" y="0"/>
          <a:chExt cx="0" cy="0"/>
        </a:xfrm>
      </p:grpSpPr>
      <p:sp>
        <p:nvSpPr>
          <p:cNvPr id="651" name="Google Shape;651;p98"/>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652" name="Google Shape;652;p98"/>
          <p:cNvSpPr txBox="1"/>
          <p:nvPr/>
        </p:nvSpPr>
        <p:spPr>
          <a:xfrm>
            <a:off x="395640" y="216360"/>
            <a:ext cx="7368840" cy="8362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200" u="none" cap="none" strike="noStrike">
                <a:solidFill>
                  <a:srgbClr val="E58301"/>
                </a:solidFill>
                <a:latin typeface="Arial"/>
                <a:ea typeface="Arial"/>
                <a:cs typeface="Arial"/>
                <a:sym typeface="Arial"/>
              </a:rPr>
              <a:t>HOW DOES MAP REDUCE</a:t>
            </a:r>
            <a:br>
              <a:rPr b="0" i="0" lang="en-US" sz="1800" u="none" cap="none" strike="noStrike"/>
            </a:br>
            <a:r>
              <a:rPr b="0" i="0" lang="en-US" sz="3200" u="none" cap="none" strike="noStrike">
                <a:solidFill>
                  <a:srgbClr val="E58301"/>
                </a:solidFill>
                <a:latin typeface="Arial"/>
                <a:ea typeface="Arial"/>
                <a:cs typeface="Arial"/>
                <a:sym typeface="Arial"/>
              </a:rPr>
              <a:t>SPEED UP THE PROCESSING ?</a:t>
            </a:r>
            <a:br>
              <a:rPr b="0" i="0" lang="en-US" sz="1800" u="none" cap="none" strike="noStrike"/>
            </a:br>
            <a:endParaRPr b="0" i="0" sz="3200" u="none" cap="none" strike="noStrike">
              <a:latin typeface="Arial"/>
              <a:ea typeface="Arial"/>
              <a:cs typeface="Arial"/>
              <a:sym typeface="Arial"/>
            </a:endParaRPr>
          </a:p>
        </p:txBody>
      </p:sp>
      <p:sp>
        <p:nvSpPr>
          <p:cNvPr id="653" name="Google Shape;653;p98"/>
          <p:cNvSpPr txBox="1"/>
          <p:nvPr/>
        </p:nvSpPr>
        <p:spPr>
          <a:xfrm>
            <a:off x="457200" y="838080"/>
            <a:ext cx="7467480" cy="5635800"/>
          </a:xfrm>
          <a:prstGeom prst="rect">
            <a:avLst/>
          </a:prstGeom>
          <a:noFill/>
          <a:ln>
            <a:noFill/>
          </a:ln>
        </p:spPr>
        <p:txBody>
          <a:bodyPr anchorCtr="0" anchor="t" bIns="45000" lIns="90000" spcFirstLastPara="1" rIns="90000" wrap="square" tIns="45000">
            <a:noAutofit/>
          </a:bodyPr>
          <a:lstStyle/>
          <a:p>
            <a:pPr indent="0" lvl="0" marL="0" marR="0" rtl="0" algn="l">
              <a:lnSpc>
                <a:spcPct val="80000"/>
              </a:lnSpc>
              <a:spcBef>
                <a:spcPts val="0"/>
              </a:spcBef>
              <a:spcAft>
                <a:spcPts val="0"/>
              </a:spcAft>
              <a:buNone/>
            </a:pPr>
            <a:r>
              <a:rPr b="1" i="0" lang="en-US" sz="1700" u="none" cap="none" strike="noStrike">
                <a:solidFill>
                  <a:srgbClr val="0070C0"/>
                </a:solidFill>
                <a:latin typeface="Arial"/>
                <a:ea typeface="Arial"/>
                <a:cs typeface="Arial"/>
                <a:sym typeface="Arial"/>
              </a:rPr>
              <a:t>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70C0"/>
                </a:solidFill>
                <a:latin typeface="Arial"/>
                <a:ea typeface="Arial"/>
                <a:cs typeface="Arial"/>
                <a:sym typeface="Arial"/>
              </a:rPr>
              <a:t>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1" i="0" lang="en-US" sz="1700" u="none" cap="none" strike="noStrike">
                <a:solidFill>
                  <a:srgbClr val="0070C0"/>
                </a:solidFill>
                <a:latin typeface="Arial"/>
                <a:ea typeface="Arial"/>
                <a:cs typeface="Arial"/>
                <a:sym typeface="Arial"/>
              </a:rPr>
              <a:t>What is the input file used in this example is 640MB instead of just containing 2 lines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endParaRPr b="0" i="0" sz="1700" u="none" cap="none" strike="noStrike">
              <a:latin typeface="Arial"/>
              <a:ea typeface="Arial"/>
              <a:cs typeface="Arial"/>
              <a:sym typeface="Arial"/>
            </a:endParaRPr>
          </a:p>
          <a:p>
            <a:pPr indent="-48577" lvl="0" marL="0" marR="0" rtl="0" algn="l">
              <a:lnSpc>
                <a:spcPct val="80000"/>
              </a:lnSpc>
              <a:spcBef>
                <a:spcPts val="1414"/>
              </a:spcBef>
              <a:spcAft>
                <a:spcPts val="0"/>
              </a:spcAft>
              <a:buClr>
                <a:srgbClr val="000000"/>
              </a:buClr>
              <a:buSzPts val="765"/>
              <a:buFont typeface="Noto Sans Symbols"/>
              <a:buChar char="●"/>
            </a:pPr>
            <a:r>
              <a:rPr b="0" i="0" lang="en-US" sz="1700" u="none" cap="none" strike="noStrike">
                <a:solidFill>
                  <a:srgbClr val="4B4B4B"/>
                </a:solidFill>
                <a:latin typeface="Arial"/>
                <a:ea typeface="Arial"/>
                <a:cs typeface="Arial"/>
                <a:sym typeface="Arial"/>
              </a:rPr>
              <a:t>The HADOOP framework would first split the entire file into 10 blocks each of 64MB</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endParaRPr b="0" i="0" sz="1700" u="none" cap="none" strike="noStrike">
              <a:latin typeface="Arial"/>
              <a:ea typeface="Arial"/>
              <a:cs typeface="Arial"/>
              <a:sym typeface="Arial"/>
            </a:endParaRPr>
          </a:p>
          <a:p>
            <a:pPr indent="-48577" lvl="0" marL="0" marR="0" rtl="0" algn="l">
              <a:lnSpc>
                <a:spcPct val="80000"/>
              </a:lnSpc>
              <a:spcBef>
                <a:spcPts val="1414"/>
              </a:spcBef>
              <a:spcAft>
                <a:spcPts val="0"/>
              </a:spcAft>
              <a:buClr>
                <a:srgbClr val="000000"/>
              </a:buClr>
              <a:buSzPts val="765"/>
              <a:buFont typeface="Noto Sans Symbols"/>
              <a:buChar char="●"/>
            </a:pPr>
            <a:r>
              <a:rPr b="0" i="0" lang="en-US" sz="1700" u="none" cap="none" strike="noStrike">
                <a:solidFill>
                  <a:srgbClr val="4B4B4B"/>
                </a:solidFill>
                <a:latin typeface="Arial"/>
                <a:ea typeface="Arial"/>
                <a:cs typeface="Arial"/>
                <a:sym typeface="Arial"/>
              </a:rPr>
              <a:t>Each 64MB block would be treated as a single file</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endParaRPr b="0" i="0" sz="1700" u="none" cap="none" strike="noStrike">
              <a:latin typeface="Arial"/>
              <a:ea typeface="Arial"/>
              <a:cs typeface="Arial"/>
              <a:sym typeface="Arial"/>
            </a:endParaRPr>
          </a:p>
          <a:p>
            <a:pPr indent="-48577" lvl="0" marL="0" marR="0" rtl="0" algn="l">
              <a:lnSpc>
                <a:spcPct val="80000"/>
              </a:lnSpc>
              <a:spcBef>
                <a:spcPts val="1414"/>
              </a:spcBef>
              <a:spcAft>
                <a:spcPts val="0"/>
              </a:spcAft>
              <a:buClr>
                <a:srgbClr val="000000"/>
              </a:buClr>
              <a:buSzPts val="765"/>
              <a:buFont typeface="Noto Sans Symbols"/>
              <a:buChar char="●"/>
            </a:pPr>
            <a:r>
              <a:rPr b="0" i="0" lang="en-US" sz="1700" u="none" cap="none" strike="noStrike">
                <a:solidFill>
                  <a:srgbClr val="4B4B4B"/>
                </a:solidFill>
                <a:latin typeface="Arial"/>
                <a:ea typeface="Arial"/>
                <a:cs typeface="Arial"/>
                <a:sym typeface="Arial"/>
              </a:rPr>
              <a:t>There would be one record-reader and one mapper assigned to each such block</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endParaRPr b="0" i="0" sz="1700" u="none" cap="none" strike="noStrike">
              <a:latin typeface="Arial"/>
              <a:ea typeface="Arial"/>
              <a:cs typeface="Arial"/>
              <a:sym typeface="Arial"/>
            </a:endParaRPr>
          </a:p>
          <a:p>
            <a:pPr indent="-48577" lvl="0" marL="0" marR="0" rtl="0" algn="l">
              <a:lnSpc>
                <a:spcPct val="80000"/>
              </a:lnSpc>
              <a:spcBef>
                <a:spcPts val="1414"/>
              </a:spcBef>
              <a:spcAft>
                <a:spcPts val="0"/>
              </a:spcAft>
              <a:buClr>
                <a:srgbClr val="000000"/>
              </a:buClr>
              <a:buSzPts val="765"/>
              <a:buFont typeface="Noto Sans Symbols"/>
              <a:buChar char="●"/>
            </a:pPr>
            <a:r>
              <a:rPr b="0" i="0" lang="en-US" sz="1700" u="none" cap="none" strike="noStrike">
                <a:solidFill>
                  <a:srgbClr val="4B4B4B"/>
                </a:solidFill>
                <a:latin typeface="Arial"/>
                <a:ea typeface="Arial"/>
                <a:cs typeface="Arial"/>
                <a:sym typeface="Arial"/>
              </a:rPr>
              <a:t>Output of all the mappers would finally reach the reducer (one reducer is used by default) however we can have multiple reducers depending on degree of optimization required</a:t>
            </a:r>
            <a:endParaRPr b="0" i="0" sz="1700" u="none" cap="none" strike="noStrike">
              <a:latin typeface="Arial"/>
              <a:ea typeface="Arial"/>
              <a:cs typeface="Arial"/>
              <a:sym typeface="Arial"/>
            </a:endParaRPr>
          </a:p>
          <a:p>
            <a:pPr indent="-48577" lvl="0" marL="0" marR="0" rtl="0" algn="l">
              <a:lnSpc>
                <a:spcPct val="80000"/>
              </a:lnSpc>
              <a:spcBef>
                <a:spcPts val="1414"/>
              </a:spcBef>
              <a:spcAft>
                <a:spcPts val="0"/>
              </a:spcAft>
              <a:buClr>
                <a:srgbClr val="000000"/>
              </a:buClr>
              <a:buSzPts val="765"/>
              <a:buFont typeface="Noto Sans Symbols"/>
              <a:buChar char="●"/>
            </a:pPr>
            <a:r>
              <a:rPr b="0" i="0" lang="en-US" sz="1700" u="none" cap="none" strike="noStrike">
                <a:solidFill>
                  <a:srgbClr val="4B4B4B"/>
                </a:solidFill>
                <a:latin typeface="Arial"/>
                <a:ea typeface="Arial"/>
                <a:cs typeface="Arial"/>
                <a:sym typeface="Arial"/>
              </a:rPr>
              <a:t>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endParaRPr b="0" i="0" sz="1700" u="none" cap="none" strike="noStrike">
              <a:latin typeface="Arial"/>
              <a:ea typeface="Arial"/>
              <a:cs typeface="Arial"/>
              <a:sym typeface="Arial"/>
            </a:endParaRPr>
          </a:p>
          <a:p>
            <a:pPr indent="0" lvl="0" marL="0" marR="0" rtl="0" algn="l">
              <a:lnSpc>
                <a:spcPct val="80000"/>
              </a:lnSpc>
              <a:spcBef>
                <a:spcPts val="1414"/>
              </a:spcBef>
              <a:spcAft>
                <a:spcPts val="0"/>
              </a:spcAft>
              <a:buNone/>
            </a:pPr>
            <a:r>
              <a:rPr b="0" i="0" lang="en-US" sz="1700" u="none" cap="none" strike="noStrike">
                <a:solidFill>
                  <a:srgbClr val="4B4B4B"/>
                </a:solidFill>
                <a:latin typeface="Arial"/>
                <a:ea typeface="Arial"/>
                <a:cs typeface="Arial"/>
                <a:sym typeface="Arial"/>
              </a:rPr>
              <a:t> </a:t>
            </a:r>
            <a:endParaRPr b="0" i="0" sz="1700" u="none" cap="none" strike="noStrike">
              <a:latin typeface="Arial"/>
              <a:ea typeface="Arial"/>
              <a:cs typeface="Arial"/>
              <a:sym typeface="Arial"/>
            </a:endParaRPr>
          </a:p>
        </p:txBody>
      </p:sp>
      <p:sp>
        <p:nvSpPr>
          <p:cNvPr id="654" name="Google Shape;654;p98"/>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59" name="Shape 659"/>
        <p:cNvGrpSpPr/>
        <p:nvPr/>
      </p:nvGrpSpPr>
      <p:grpSpPr>
        <a:xfrm>
          <a:off x="0" y="0"/>
          <a:ext cx="0" cy="0"/>
          <a:chOff x="0" y="0"/>
          <a:chExt cx="0" cy="0"/>
        </a:xfrm>
      </p:grpSpPr>
      <p:sp>
        <p:nvSpPr>
          <p:cNvPr id="660" name="Google Shape;660;p99"/>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661" name="Google Shape;661;p99"/>
          <p:cNvSpPr txBox="1"/>
          <p:nvPr/>
        </p:nvSpPr>
        <p:spPr>
          <a:xfrm>
            <a:off x="900000" y="188640"/>
            <a:ext cx="7848360" cy="5486040"/>
          </a:xfrm>
          <a:prstGeom prst="rect">
            <a:avLst/>
          </a:prstGeom>
          <a:noFill/>
          <a:ln>
            <a:noFill/>
          </a:ln>
        </p:spPr>
        <p:txBody>
          <a:bodyPr anchorCtr="0" anchor="t" bIns="45000" lIns="90000" spcFirstLastPara="1" rIns="90000" wrap="square" tIns="45000">
            <a:noAutofit/>
          </a:bodyPr>
          <a:lstStyle/>
          <a:p>
            <a:pPr indent="-51435" lvl="0" marL="0" marR="0" rtl="0" algn="l">
              <a:lnSpc>
                <a:spcPct val="100000"/>
              </a:lnSpc>
              <a:spcBef>
                <a:spcPts val="0"/>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 </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Scale </a:t>
            </a:r>
            <a:r>
              <a:rPr b="0" i="1" lang="en-US" sz="1800" u="none" cap="none" strike="noStrike">
                <a:solidFill>
                  <a:srgbClr val="4B4B4B"/>
                </a:solidFill>
                <a:latin typeface="Arial"/>
                <a:ea typeface="Arial"/>
                <a:cs typeface="Arial"/>
                <a:sym typeface="Arial"/>
              </a:rPr>
              <a:t>out</a:t>
            </a:r>
            <a:r>
              <a:rPr b="0" i="0" lang="en-US" sz="1800" u="none" cap="none" strike="noStrike">
                <a:solidFill>
                  <a:srgbClr val="4B4B4B"/>
                </a:solidFill>
                <a:latin typeface="Arial"/>
                <a:ea typeface="Arial"/>
                <a:cs typeface="Arial"/>
                <a:sym typeface="Arial"/>
              </a:rPr>
              <a:t> not scale </a:t>
            </a:r>
            <a:r>
              <a:rPr b="0" i="1" lang="en-US" sz="1800" u="none" cap="none" strike="noStrike">
                <a:solidFill>
                  <a:srgbClr val="4B4B4B"/>
                </a:solidFill>
                <a:latin typeface="Arial"/>
                <a:ea typeface="Arial"/>
                <a:cs typeface="Arial"/>
                <a:sym typeface="Arial"/>
              </a:rPr>
              <a:t>up: </a:t>
            </a:r>
            <a:r>
              <a:rPr b="0" i="0" lang="en-US" sz="1800" u="none" cap="none" strike="noStrike">
                <a:solidFill>
                  <a:srgbClr val="4B4B4B"/>
                </a:solidFill>
                <a:latin typeface="Arial"/>
                <a:ea typeface="Arial"/>
                <a:cs typeface="Arial"/>
                <a:sym typeface="Arial"/>
              </a:rPr>
              <a:t>MR is designed to work with commodity hardware</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1" lang="en-US" sz="1800" u="none" cap="none" strike="noStrike">
                <a:solidFill>
                  <a:srgbClr val="4B4B4B"/>
                </a:solidFill>
                <a:latin typeface="Arial"/>
                <a:ea typeface="Arial"/>
                <a:cs typeface="Arial"/>
                <a:sym typeface="Arial"/>
              </a:rPr>
              <a:t>Move</a:t>
            </a:r>
            <a:r>
              <a:rPr b="0" i="0" lang="en-US" sz="1800" u="none" cap="none" strike="noStrike">
                <a:solidFill>
                  <a:srgbClr val="4B4B4B"/>
                </a:solidFill>
                <a:latin typeface="Arial"/>
                <a:ea typeface="Arial"/>
                <a:cs typeface="Arial"/>
                <a:sym typeface="Arial"/>
              </a:rPr>
              <a:t> code where the data is: cluster have limited bandwidth</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1" lang="en-US" sz="1800" u="none" cap="none" strike="noStrike">
                <a:solidFill>
                  <a:srgbClr val="4B4B4B"/>
                </a:solidFill>
                <a:latin typeface="Arial"/>
                <a:ea typeface="Arial"/>
                <a:cs typeface="Arial"/>
                <a:sym typeface="Arial"/>
              </a:rPr>
              <a:t>Hide</a:t>
            </a:r>
            <a:r>
              <a:rPr b="0" i="0" lang="en-US" sz="1800" u="none" cap="none" strike="noStrike">
                <a:solidFill>
                  <a:srgbClr val="4B4B4B"/>
                </a:solidFill>
                <a:latin typeface="Arial"/>
                <a:ea typeface="Arial"/>
                <a:cs typeface="Arial"/>
                <a:sym typeface="Arial"/>
              </a:rPr>
              <a:t> system-level details from developers: no more race condition, dead locks etc</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Separating the </a:t>
            </a:r>
            <a:r>
              <a:rPr b="0" i="1" lang="en-US" sz="1800" u="none" cap="none" strike="noStrike">
                <a:solidFill>
                  <a:srgbClr val="4B4B4B"/>
                </a:solidFill>
                <a:latin typeface="Arial"/>
                <a:ea typeface="Arial"/>
                <a:cs typeface="Arial"/>
                <a:sym typeface="Arial"/>
              </a:rPr>
              <a:t>what</a:t>
            </a:r>
            <a:r>
              <a:rPr b="0" i="0" lang="en-US" sz="1800" u="none" cap="none" strike="noStrike">
                <a:solidFill>
                  <a:srgbClr val="4B4B4B"/>
                </a:solidFill>
                <a:latin typeface="Arial"/>
                <a:ea typeface="Arial"/>
                <a:cs typeface="Arial"/>
                <a:sym typeface="Arial"/>
              </a:rPr>
              <a:t> from </a:t>
            </a:r>
            <a:r>
              <a:rPr b="0" i="1" lang="en-US" sz="1800" u="none" cap="none" strike="noStrike">
                <a:solidFill>
                  <a:srgbClr val="4B4B4B"/>
                </a:solidFill>
                <a:latin typeface="Arial"/>
                <a:ea typeface="Arial"/>
                <a:cs typeface="Arial"/>
                <a:sym typeface="Arial"/>
              </a:rPr>
              <a:t>how: </a:t>
            </a:r>
            <a:r>
              <a:rPr b="0" i="0" lang="en-US" sz="1800" u="none" cap="none" strike="noStrike">
                <a:solidFill>
                  <a:srgbClr val="4B4B4B"/>
                </a:solidFill>
                <a:latin typeface="Arial"/>
                <a:ea typeface="Arial"/>
                <a:cs typeface="Arial"/>
                <a:sym typeface="Arial"/>
              </a:rPr>
              <a:t>developer specifies the computation, framework handles actual execution</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1" lang="en-US" sz="1800" u="none" cap="none" strike="noStrike">
                <a:solidFill>
                  <a:srgbClr val="4B4B4B"/>
                </a:solidFill>
                <a:latin typeface="Arial"/>
                <a:ea typeface="Arial"/>
                <a:cs typeface="Arial"/>
                <a:sym typeface="Arial"/>
              </a:rPr>
              <a:t>Failures </a:t>
            </a:r>
            <a:r>
              <a:rPr b="0" i="0" lang="en-US" sz="1800" u="none" cap="none" strike="noStrike">
                <a:solidFill>
                  <a:srgbClr val="4B4B4B"/>
                </a:solidFill>
                <a:latin typeface="Arial"/>
                <a:ea typeface="Arial"/>
                <a:cs typeface="Arial"/>
                <a:sym typeface="Arial"/>
              </a:rPr>
              <a:t>are common and handled automatically</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Batch processing: access data sequentially instead of random to avoid locking up</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Linear Scalability: once the MR algorithm is designed, it can work on any size cluster</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1" lang="en-US" sz="1800" u="none" cap="none" strike="noStrike">
                <a:solidFill>
                  <a:srgbClr val="4B4B4B"/>
                </a:solidFill>
                <a:latin typeface="Arial"/>
                <a:ea typeface="Arial"/>
                <a:cs typeface="Arial"/>
                <a:sym typeface="Arial"/>
              </a:rPr>
              <a:t>Divide</a:t>
            </a:r>
            <a:r>
              <a:rPr b="0" i="0" lang="en-US" sz="1800" u="none" cap="none" strike="noStrike">
                <a:solidFill>
                  <a:srgbClr val="4B4B4B"/>
                </a:solidFill>
                <a:latin typeface="Arial"/>
                <a:ea typeface="Arial"/>
                <a:cs typeface="Arial"/>
                <a:sym typeface="Arial"/>
              </a:rPr>
              <a:t> &amp; </a:t>
            </a:r>
            <a:r>
              <a:rPr b="0" i="1" lang="en-US" sz="1800" u="none" cap="none" strike="noStrike">
                <a:solidFill>
                  <a:srgbClr val="4B4B4B"/>
                </a:solidFill>
                <a:latin typeface="Arial"/>
                <a:ea typeface="Arial"/>
                <a:cs typeface="Arial"/>
                <a:sym typeface="Arial"/>
              </a:rPr>
              <a:t>Conquer</a:t>
            </a:r>
            <a:r>
              <a:rPr b="0" i="0" lang="en-US" sz="1800" u="none" cap="none" strike="noStrike">
                <a:solidFill>
                  <a:srgbClr val="4B4B4B"/>
                </a:solidFill>
                <a:latin typeface="Arial"/>
                <a:ea typeface="Arial"/>
                <a:cs typeface="Arial"/>
                <a:sym typeface="Arial"/>
              </a:rPr>
              <a:t>: MR follows Partition and Combine in Map/Reduce phase</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High-level </a:t>
            </a:r>
            <a:r>
              <a:rPr b="0" i="1" lang="en-US" sz="1800" u="none" cap="none" strike="noStrike">
                <a:solidFill>
                  <a:srgbClr val="4B4B4B"/>
                </a:solidFill>
                <a:latin typeface="Arial"/>
                <a:ea typeface="Arial"/>
                <a:cs typeface="Arial"/>
                <a:sym typeface="Arial"/>
              </a:rPr>
              <a:t>system</a:t>
            </a:r>
            <a:r>
              <a:rPr b="0" i="0" lang="en-US" sz="1800" u="none" cap="none" strike="noStrike">
                <a:solidFill>
                  <a:srgbClr val="4B4B4B"/>
                </a:solidFill>
                <a:latin typeface="Arial"/>
                <a:ea typeface="Arial"/>
                <a:cs typeface="Arial"/>
                <a:sym typeface="Arial"/>
              </a:rPr>
              <a:t> </a:t>
            </a:r>
            <a:r>
              <a:rPr b="0" i="1" lang="en-US" sz="1800" u="none" cap="none" strike="noStrike">
                <a:solidFill>
                  <a:srgbClr val="4B4B4B"/>
                </a:solidFill>
                <a:latin typeface="Arial"/>
                <a:ea typeface="Arial"/>
                <a:cs typeface="Arial"/>
                <a:sym typeface="Arial"/>
              </a:rPr>
              <a:t>details</a:t>
            </a:r>
            <a:r>
              <a:rPr b="0" i="0" lang="en-US" sz="1800" u="none" cap="none" strike="noStrike">
                <a:solidFill>
                  <a:srgbClr val="4B4B4B"/>
                </a:solidFill>
                <a:latin typeface="Arial"/>
                <a:ea typeface="Arial"/>
                <a:cs typeface="Arial"/>
                <a:sym typeface="Arial"/>
              </a:rPr>
              <a:t>: monitoring of the status of data and processing</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Everything happens on top-of a </a:t>
            </a:r>
            <a:r>
              <a:rPr b="0" i="1" lang="en-US" sz="1800" u="none" cap="none" strike="noStrike">
                <a:solidFill>
                  <a:srgbClr val="4B4B4B"/>
                </a:solidFill>
                <a:latin typeface="Arial"/>
                <a:ea typeface="Arial"/>
                <a:cs typeface="Arial"/>
                <a:sym typeface="Arial"/>
              </a:rPr>
              <a:t>HDFS</a:t>
            </a:r>
            <a:endParaRPr b="0" i="0" sz="1800" u="none" cap="none" strike="noStrike">
              <a:latin typeface="Arial"/>
              <a:ea typeface="Arial"/>
              <a:cs typeface="Arial"/>
              <a:sym typeface="Arial"/>
            </a:endParaRPr>
          </a:p>
          <a:p>
            <a:pPr indent="-51435" lvl="0" marL="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 </a:t>
            </a:r>
            <a:endParaRPr b="0" i="0" sz="1800" u="none" cap="none" strike="noStrike">
              <a:latin typeface="Arial"/>
              <a:ea typeface="Arial"/>
              <a:cs typeface="Arial"/>
              <a:sym typeface="Arial"/>
            </a:endParaRPr>
          </a:p>
        </p:txBody>
      </p:sp>
      <p:sp>
        <p:nvSpPr>
          <p:cNvPr id="662" name="Google Shape;662;p99"/>
          <p:cNvSpPr txBox="1"/>
          <p:nvPr/>
        </p:nvSpPr>
        <p:spPr>
          <a:xfrm>
            <a:off x="683640" y="44640"/>
            <a:ext cx="7368840" cy="685440"/>
          </a:xfrm>
          <a:prstGeom prst="rect">
            <a:avLst/>
          </a:prstGeom>
          <a:noFill/>
          <a:ln>
            <a:noFill/>
          </a:ln>
        </p:spPr>
        <p:txBody>
          <a:bodyPr anchorCtr="1" anchor="t" bIns="45000" lIns="90000" spcFirstLastPara="1" rIns="90000" wrap="square" tIns="45000">
            <a:noAutofit/>
          </a:bodyPr>
          <a:lstStyle/>
          <a:p>
            <a:pPr indent="0" lvl="0" marL="0" marR="0" rtl="0" algn="ctr">
              <a:lnSpc>
                <a:spcPct val="90000"/>
              </a:lnSpc>
              <a:spcBef>
                <a:spcPts val="0"/>
              </a:spcBef>
              <a:spcAft>
                <a:spcPts val="0"/>
              </a:spcAft>
              <a:buNone/>
            </a:pPr>
            <a:r>
              <a:rPr b="0" i="0" lang="en-US" sz="2800" u="none" cap="none" strike="noStrike">
                <a:solidFill>
                  <a:srgbClr val="FF8000"/>
                </a:solidFill>
                <a:latin typeface="Arial"/>
                <a:ea typeface="Arial"/>
                <a:cs typeface="Arial"/>
                <a:sym typeface="Arial"/>
              </a:rPr>
              <a:t>Why MapReduce?</a:t>
            </a:r>
            <a:endParaRPr b="0" i="0" sz="2800" u="none" cap="none" strike="noStrike">
              <a:latin typeface="Arial"/>
              <a:ea typeface="Arial"/>
              <a:cs typeface="Arial"/>
              <a:sym typeface="Arial"/>
            </a:endParaRPr>
          </a:p>
        </p:txBody>
      </p:sp>
      <p:sp>
        <p:nvSpPr>
          <p:cNvPr id="663" name="Google Shape;663;p99"/>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8" name="Shape 668"/>
        <p:cNvGrpSpPr/>
        <p:nvPr/>
      </p:nvGrpSpPr>
      <p:grpSpPr>
        <a:xfrm>
          <a:off x="0" y="0"/>
          <a:ext cx="0" cy="0"/>
          <a:chOff x="0" y="0"/>
          <a:chExt cx="0" cy="0"/>
        </a:xfrm>
      </p:grpSpPr>
      <p:sp>
        <p:nvSpPr>
          <p:cNvPr id="669" name="Google Shape;669;p100"/>
          <p:cNvSpPr txBox="1"/>
          <p:nvPr/>
        </p:nvSpPr>
        <p:spPr>
          <a:xfrm>
            <a:off x="685800" y="1143000"/>
            <a:ext cx="7848360" cy="5486040"/>
          </a:xfrm>
          <a:prstGeom prst="rect">
            <a:avLst/>
          </a:prstGeom>
          <a:noFill/>
          <a:ln>
            <a:noFill/>
          </a:ln>
        </p:spPr>
        <p:txBody>
          <a:bodyPr anchorCtr="0" anchor="t" bIns="45000" lIns="90000" spcFirstLastPara="1" rIns="90000" wrap="square" tIns="45000">
            <a:noAutofit/>
          </a:bodyPr>
          <a:lstStyle/>
          <a:p>
            <a:pPr indent="-285840" lvl="0" marL="285840" marR="0" rtl="0" algn="l">
              <a:lnSpc>
                <a:spcPct val="100000"/>
              </a:lnSpc>
              <a:spcBef>
                <a:spcPts val="0"/>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 </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Mainly used for searching keywords in massive amount of data</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Google uses it for wordcount, adwords, pagerank, indexing data for Google Search, article clustering for Google News</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Yahoo: “web map” powering Search, spam detection for Mail</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Simple algorithms such as grep, text-indexing, reverse indexing</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Data mining domain</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Facebook uses it for data mining, ad optimization, spam detection</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Financial services use it for analytics</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Astronomy: Gaussian analysis for locating extra-terrestrial objects</a:t>
            </a:r>
            <a:endParaRPr b="0" i="0" sz="1800" u="none" cap="none" strike="noStrike">
              <a:latin typeface="Arial"/>
              <a:ea typeface="Arial"/>
              <a:cs typeface="Arial"/>
              <a:sym typeface="Arial"/>
            </a:endParaRPr>
          </a:p>
          <a:p>
            <a:pPr indent="-285840" lvl="0" marL="285840" marR="0" rtl="0" algn="l">
              <a:lnSpc>
                <a:spcPct val="100000"/>
              </a:lnSpc>
              <a:spcBef>
                <a:spcPts val="1199"/>
              </a:spcBef>
              <a:spcAft>
                <a:spcPts val="0"/>
              </a:spcAft>
              <a:buClr>
                <a:srgbClr val="FF8000"/>
              </a:buClr>
              <a:buSzPts val="810"/>
              <a:buFont typeface="Noto Sans Symbols"/>
              <a:buChar char="❑"/>
            </a:pPr>
            <a:r>
              <a:rPr b="0" i="0" lang="en-US" sz="1800" u="none" cap="none" strike="noStrike">
                <a:solidFill>
                  <a:srgbClr val="4B4B4B"/>
                </a:solidFill>
                <a:latin typeface="Arial"/>
                <a:ea typeface="Arial"/>
                <a:cs typeface="Arial"/>
                <a:sym typeface="Arial"/>
              </a:rPr>
              <a:t>Most batch oriented non-interactive jobs analysis tasks</a:t>
            </a:r>
            <a:endParaRPr b="0" i="0" sz="1800" u="none" cap="none" strike="noStrike">
              <a:latin typeface="Arial"/>
              <a:ea typeface="Arial"/>
              <a:cs typeface="Arial"/>
              <a:sym typeface="Arial"/>
            </a:endParaRPr>
          </a:p>
        </p:txBody>
      </p:sp>
      <p:sp>
        <p:nvSpPr>
          <p:cNvPr id="670" name="Google Shape;670;p100"/>
          <p:cNvSpPr txBox="1"/>
          <p:nvPr/>
        </p:nvSpPr>
        <p:spPr>
          <a:xfrm>
            <a:off x="917640" y="511200"/>
            <a:ext cx="7368840" cy="685440"/>
          </a:xfrm>
          <a:prstGeom prst="rect">
            <a:avLst/>
          </a:prstGeom>
          <a:noFill/>
          <a:ln>
            <a:noFill/>
          </a:ln>
        </p:spPr>
        <p:txBody>
          <a:bodyPr anchorCtr="1" anchor="t" bIns="45000" lIns="90000" spcFirstLastPara="1" rIns="90000" wrap="square" tIns="45000">
            <a:noAutofit/>
          </a:bodyPr>
          <a:lstStyle/>
          <a:p>
            <a:pPr indent="0" lvl="0" marL="0" marR="0" rtl="0" algn="ctr">
              <a:lnSpc>
                <a:spcPct val="90000"/>
              </a:lnSpc>
              <a:spcBef>
                <a:spcPts val="0"/>
              </a:spcBef>
              <a:spcAft>
                <a:spcPts val="0"/>
              </a:spcAft>
              <a:buNone/>
            </a:pPr>
            <a:r>
              <a:rPr b="0" i="0" lang="en-US" sz="2800" u="none" cap="none" strike="noStrike">
                <a:solidFill>
                  <a:srgbClr val="FF8000"/>
                </a:solidFill>
                <a:latin typeface="Arial"/>
                <a:ea typeface="Arial"/>
                <a:cs typeface="Arial"/>
                <a:sym typeface="Arial"/>
              </a:rPr>
              <a:t>Use case of MapReduce?</a:t>
            </a:r>
            <a:endParaRPr b="0" i="0" sz="2800" u="none" cap="none" strike="noStrike">
              <a:latin typeface="Arial"/>
              <a:ea typeface="Arial"/>
              <a:cs typeface="Arial"/>
              <a:sym typeface="Arial"/>
            </a:endParaRPr>
          </a:p>
        </p:txBody>
      </p:sp>
      <p:sp>
        <p:nvSpPr>
          <p:cNvPr id="671" name="Google Shape;671;p100"/>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672" name="Google Shape;672;p100"/>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77" name="Shape 677"/>
        <p:cNvGrpSpPr/>
        <p:nvPr/>
      </p:nvGrpSpPr>
      <p:grpSpPr>
        <a:xfrm>
          <a:off x="0" y="0"/>
          <a:ext cx="0" cy="0"/>
          <a:chOff x="0" y="0"/>
          <a:chExt cx="0" cy="0"/>
        </a:xfrm>
      </p:grpSpPr>
      <p:sp>
        <p:nvSpPr>
          <p:cNvPr id="678" name="Google Shape;678;p101"/>
          <p:cNvSpPr txBox="1"/>
          <p:nvPr/>
        </p:nvSpPr>
        <p:spPr>
          <a:xfrm>
            <a:off x="467640" y="557640"/>
            <a:ext cx="7467480" cy="1143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000" u="none" cap="none" strike="noStrike">
                <a:solidFill>
                  <a:srgbClr val="E58301"/>
                </a:solidFill>
                <a:latin typeface="Arial"/>
                <a:ea typeface="Arial"/>
                <a:cs typeface="Arial"/>
                <a:sym typeface="Arial"/>
              </a:rPr>
              <a:t>Summary</a:t>
            </a:r>
            <a:endParaRPr b="0" i="0" sz="3000" u="none" cap="none" strike="noStrike">
              <a:latin typeface="Arial"/>
              <a:ea typeface="Arial"/>
              <a:cs typeface="Arial"/>
              <a:sym typeface="Arial"/>
            </a:endParaRPr>
          </a:p>
        </p:txBody>
      </p:sp>
      <p:sp>
        <p:nvSpPr>
          <p:cNvPr id="679" name="Google Shape;679;p101"/>
          <p:cNvSpPr/>
          <p:nvPr/>
        </p:nvSpPr>
        <p:spPr>
          <a:xfrm>
            <a:off x="457200" y="958680"/>
            <a:ext cx="7467480" cy="48736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260280" lvl="0" marL="272880" marR="0" rtl="0" algn="l">
              <a:lnSpc>
                <a:spcPct val="100000"/>
              </a:lnSpc>
              <a:spcBef>
                <a:spcPts val="0"/>
              </a:spcBef>
              <a:spcAft>
                <a:spcPts val="0"/>
              </a:spcAft>
              <a:buNone/>
            </a:pPr>
            <a:r>
              <a:t/>
            </a:r>
            <a:endParaRPr b="0" i="0" sz="1800" u="none" cap="none" strike="noStrike">
              <a:latin typeface="Arial"/>
              <a:ea typeface="Arial"/>
              <a:cs typeface="Arial"/>
              <a:sym typeface="Arial"/>
            </a:endParaRPr>
          </a:p>
          <a:p>
            <a:pPr indent="-260280" lvl="0" marL="272880" marR="0" rtl="0" algn="l">
              <a:lnSpc>
                <a:spcPct val="100000"/>
              </a:lnSpc>
              <a:spcBef>
                <a:spcPts val="2027"/>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Flow of map reduce using an example of word count</a:t>
            </a:r>
            <a:endParaRPr b="0" i="0" sz="2400" u="none" cap="none" strike="noStrike">
              <a:latin typeface="Arial"/>
              <a:ea typeface="Arial"/>
              <a:cs typeface="Arial"/>
              <a:sym typeface="Arial"/>
            </a:endParaRPr>
          </a:p>
          <a:p>
            <a:pPr indent="-260280" lvl="0" marL="272880" marR="0" rtl="0" algn="l">
              <a:lnSpc>
                <a:spcPct val="100000"/>
              </a:lnSpc>
              <a:spcBef>
                <a:spcPts val="2027"/>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Anagram problem using map reduce</a:t>
            </a:r>
            <a:endParaRPr b="0" i="0" sz="2400" u="none" cap="none" strike="noStrike">
              <a:latin typeface="Arial"/>
              <a:ea typeface="Arial"/>
              <a:cs typeface="Arial"/>
              <a:sym typeface="Arial"/>
            </a:endParaRPr>
          </a:p>
          <a:p>
            <a:pPr indent="-260280" lvl="0" marL="272880" marR="0" rtl="0" algn="l">
              <a:lnSpc>
                <a:spcPct val="100000"/>
              </a:lnSpc>
              <a:spcBef>
                <a:spcPts val="2027"/>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Why map reduce </a:t>
            </a:r>
            <a:endParaRPr b="0" i="0" sz="2400" u="none" cap="none" strike="noStrike">
              <a:latin typeface="Arial"/>
              <a:ea typeface="Arial"/>
              <a:cs typeface="Arial"/>
              <a:sym typeface="Arial"/>
            </a:endParaRPr>
          </a:p>
          <a:p>
            <a:pPr indent="-260280" lvl="0" marL="272880" marR="0" rtl="0" algn="l">
              <a:lnSpc>
                <a:spcPct val="100000"/>
              </a:lnSpc>
              <a:spcBef>
                <a:spcPts val="2027"/>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Use cases of map reduce </a:t>
            </a:r>
            <a:endParaRPr b="0" i="0" sz="2400" u="none" cap="none" strike="noStrike">
              <a:latin typeface="Arial"/>
              <a:ea typeface="Arial"/>
              <a:cs typeface="Arial"/>
              <a:sym typeface="Arial"/>
            </a:endParaRPr>
          </a:p>
          <a:p>
            <a:pPr indent="-260280" lvl="0" marL="272880" marR="0" rtl="0" algn="l">
              <a:lnSpc>
                <a:spcPct val="100000"/>
              </a:lnSpc>
              <a:spcBef>
                <a:spcPts val="2027"/>
              </a:spcBef>
              <a:spcAft>
                <a:spcPts val="0"/>
              </a:spcAft>
              <a:buNone/>
            </a:pPr>
            <a:r>
              <a:t/>
            </a:r>
            <a:endParaRPr b="0" i="0" sz="2400" u="none" cap="none" strike="noStrike">
              <a:latin typeface="Arial"/>
              <a:ea typeface="Arial"/>
              <a:cs typeface="Arial"/>
              <a:sym typeface="Arial"/>
            </a:endParaRPr>
          </a:p>
          <a:p>
            <a:pPr indent="-260280" lvl="0" marL="272880" marR="0" rtl="0" algn="l">
              <a:lnSpc>
                <a:spcPct val="100000"/>
              </a:lnSpc>
              <a:spcBef>
                <a:spcPts val="2027"/>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260280" lvl="0" marL="272880" marR="0" rtl="0" algn="l">
              <a:lnSpc>
                <a:spcPct val="100000"/>
              </a:lnSpc>
              <a:spcBef>
                <a:spcPts val="2027"/>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p:txBody>
      </p:sp>
      <p:sp>
        <p:nvSpPr>
          <p:cNvPr id="680" name="Google Shape;680;p101"/>
          <p:cNvSpPr/>
          <p:nvPr/>
        </p:nvSpPr>
        <p:spPr>
          <a:xfrm>
            <a:off x="8129520" y="5734080"/>
            <a:ext cx="609840" cy="520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
        <p:nvSpPr>
          <p:cNvPr id="681" name="Google Shape;681;p101"/>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19" name="Shape 319"/>
        <p:cNvGrpSpPr/>
        <p:nvPr/>
      </p:nvGrpSpPr>
      <p:grpSpPr>
        <a:xfrm>
          <a:off x="0" y="0"/>
          <a:ext cx="0" cy="0"/>
          <a:chOff x="0" y="0"/>
          <a:chExt cx="0" cy="0"/>
        </a:xfrm>
      </p:grpSpPr>
      <p:sp>
        <p:nvSpPr>
          <p:cNvPr id="320" name="Google Shape;320;p69"/>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
        <p:nvSpPr>
          <p:cNvPr id="321" name="Google Shape;321;p69"/>
          <p:cNvSpPr txBox="1"/>
          <p:nvPr/>
        </p:nvSpPr>
        <p:spPr>
          <a:xfrm>
            <a:off x="611640" y="188640"/>
            <a:ext cx="7467120" cy="50400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800" u="none" cap="none" strike="noStrike">
                <a:solidFill>
                  <a:srgbClr val="E58301"/>
                </a:solidFill>
                <a:latin typeface="Arial"/>
                <a:ea typeface="Arial"/>
                <a:cs typeface="Arial"/>
                <a:sym typeface="Arial"/>
              </a:rPr>
              <a:t>Problem statement: To count the </a:t>
            </a:r>
            <a:br>
              <a:rPr b="0" i="0" lang="en-US" sz="1800" u="none" cap="none" strike="noStrike"/>
            </a:br>
            <a:r>
              <a:rPr b="0" i="0" lang="en-US" sz="2800" u="none" cap="none" strike="noStrike">
                <a:solidFill>
                  <a:srgbClr val="E58301"/>
                </a:solidFill>
                <a:latin typeface="Arial"/>
                <a:ea typeface="Arial"/>
                <a:cs typeface="Arial"/>
                <a:sym typeface="Arial"/>
              </a:rPr>
              <a:t>frequency of words in a file</a:t>
            </a:r>
            <a:endParaRPr b="0" i="0" sz="2800" u="none" cap="none" strike="noStrike">
              <a:latin typeface="Arial"/>
              <a:ea typeface="Arial"/>
              <a:cs typeface="Arial"/>
              <a:sym typeface="Arial"/>
            </a:endParaRPr>
          </a:p>
        </p:txBody>
      </p:sp>
      <p:sp>
        <p:nvSpPr>
          <p:cNvPr id="322" name="Google Shape;322;p69"/>
          <p:cNvSpPr txBox="1"/>
          <p:nvPr/>
        </p:nvSpPr>
        <p:spPr>
          <a:xfrm>
            <a:off x="611640" y="1026000"/>
            <a:ext cx="7619760" cy="54273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entury Schoolbook"/>
                <a:ea typeface="Century Schoolbook"/>
                <a:cs typeface="Century Schoolbook"/>
                <a:sym typeface="Century Schoolbook"/>
              </a:rPr>
              <a:t>Input file name : </a:t>
            </a:r>
            <a:r>
              <a:rPr b="1" i="0" lang="en-US" sz="1600" u="none" cap="none" strike="noStrike">
                <a:solidFill>
                  <a:srgbClr val="000000"/>
                </a:solidFill>
                <a:latin typeface="Century Schoolbook"/>
                <a:ea typeface="Century Schoolbook"/>
                <a:cs typeface="Century Schoolbook"/>
                <a:sym typeface="Century Schoolbook"/>
              </a:rPr>
              <a:t>secret.txt</a:t>
            </a:r>
            <a:r>
              <a:rPr b="0" i="0" lang="en-US" sz="1600" u="none" cap="none" strike="noStrike">
                <a:solidFill>
                  <a:srgbClr val="000000"/>
                </a:solidFill>
                <a:latin typeface="Century Schoolbook"/>
                <a:ea typeface="Century Schoolbook"/>
                <a:cs typeface="Century Schoolbook"/>
                <a:sym typeface="Century Schoolbook"/>
              </a:rPr>
              <a:t> and has just 2 lines of data. Contents of the file: </a:t>
            </a:r>
            <a:r>
              <a:rPr b="1" i="1" lang="en-US" sz="1600" u="none" cap="none" strike="noStrike">
                <a:solidFill>
                  <a:srgbClr val="3333FF"/>
                </a:solidFill>
                <a:latin typeface="Century Schoolbook"/>
                <a:ea typeface="Century Schoolbook"/>
                <a:cs typeface="Century Schoolbook"/>
                <a:sym typeface="Century Schoolbook"/>
              </a:rPr>
              <a:t>this is not a secret if you read it</a:t>
            </a:r>
            <a:endParaRPr b="0" i="0" sz="16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1" lang="en-US" sz="1600" u="none" cap="none" strike="noStrike">
                <a:solidFill>
                  <a:srgbClr val="0066CC"/>
                </a:solidFill>
                <a:latin typeface="Century Schoolbook"/>
                <a:ea typeface="Century Schoolbook"/>
                <a:cs typeface="Century Schoolbook"/>
                <a:sym typeface="Century Schoolbook"/>
              </a:rPr>
              <a:t>it is a secret if you do not read it</a:t>
            </a:r>
            <a:endParaRPr b="0" i="0" sz="1600" u="none" cap="none" strike="noStrike">
              <a:latin typeface="Arial"/>
              <a:ea typeface="Arial"/>
              <a:cs typeface="Arial"/>
              <a:sym typeface="Arial"/>
            </a:endParaRPr>
          </a:p>
        </p:txBody>
      </p:sp>
      <p:sp>
        <p:nvSpPr>
          <p:cNvPr id="323" name="Google Shape;323;p69"/>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
        <p:nvSpPr>
          <p:cNvPr id="324" name="Google Shape;324;p69"/>
          <p:cNvSpPr txBox="1"/>
          <p:nvPr/>
        </p:nvSpPr>
        <p:spPr>
          <a:xfrm>
            <a:off x="467640" y="2277000"/>
            <a:ext cx="5472720" cy="42627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0066CC"/>
                </a:solidFill>
                <a:latin typeface="Century Schoolbook"/>
                <a:ea typeface="Century Schoolbook"/>
                <a:cs typeface="Century Schoolbook"/>
                <a:sym typeface="Century Schoolbook"/>
              </a:rPr>
              <a:t> </a:t>
            </a:r>
            <a:r>
              <a:rPr b="1" i="0" lang="en-US" sz="1800" u="none" cap="none" strike="noStrike">
                <a:solidFill>
                  <a:srgbClr val="000000"/>
                </a:solidFill>
                <a:latin typeface="Century Schoolbook"/>
                <a:ea typeface="Century Schoolbook"/>
                <a:cs typeface="Century Schoolbook"/>
                <a:sym typeface="Century Schoolbook"/>
              </a:rPr>
              <a:t>THE EXPECTED OUTPUT AS BELOW</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     </a:t>
            </a:r>
            <a:r>
              <a:rPr b="1" i="0" lang="en-US" sz="1800" u="none" cap="none" strike="noStrike">
                <a:solidFill>
                  <a:srgbClr val="000000"/>
                </a:solidFill>
                <a:latin typeface="Century Schoolbook"/>
                <a:ea typeface="Century Schoolbook"/>
                <a:cs typeface="Century Schoolbook"/>
                <a:sym typeface="Century Schoolbook"/>
              </a:rPr>
              <a:t>This         1</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is             2</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not          2</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a              2</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secret     2</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if             2</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you         2</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do           1</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read       2</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it            2</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9" name="Shape 329"/>
        <p:cNvGrpSpPr/>
        <p:nvPr/>
      </p:nvGrpSpPr>
      <p:grpSpPr>
        <a:xfrm>
          <a:off x="0" y="0"/>
          <a:ext cx="0" cy="0"/>
          <a:chOff x="0" y="0"/>
          <a:chExt cx="0" cy="0"/>
        </a:xfrm>
      </p:grpSpPr>
      <p:sp>
        <p:nvSpPr>
          <p:cNvPr id="330" name="Google Shape;330;p70"/>
          <p:cNvSpPr txBox="1"/>
          <p:nvPr/>
        </p:nvSpPr>
        <p:spPr>
          <a:xfrm>
            <a:off x="1043640" y="260640"/>
            <a:ext cx="7467120" cy="11426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400" u="none" cap="none" strike="noStrike">
                <a:solidFill>
                  <a:srgbClr val="E58301"/>
                </a:solidFill>
                <a:latin typeface="Arial"/>
                <a:ea typeface="Arial"/>
                <a:cs typeface="Arial"/>
                <a:sym typeface="Arial"/>
              </a:rPr>
              <a:t>2 stage approach using MAP &amp; REDUCE</a:t>
            </a:r>
            <a:endParaRPr b="0" i="0" sz="2400" u="none" cap="none" strike="noStrike">
              <a:latin typeface="Arial"/>
              <a:ea typeface="Arial"/>
              <a:cs typeface="Arial"/>
              <a:sym typeface="Arial"/>
            </a:endParaRPr>
          </a:p>
        </p:txBody>
      </p:sp>
      <p:sp>
        <p:nvSpPr>
          <p:cNvPr id="331" name="Google Shape;331;p70"/>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
        <p:nvSpPr>
          <p:cNvPr id="332" name="Google Shape;332;p70"/>
          <p:cNvSpPr txBox="1"/>
          <p:nvPr/>
        </p:nvSpPr>
        <p:spPr>
          <a:xfrm>
            <a:off x="720000" y="936000"/>
            <a:ext cx="7467120" cy="5028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r>
              <a:rPr b="1" i="0" lang="en-US" sz="2400" u="none" cap="none" strike="noStrike">
                <a:solidFill>
                  <a:srgbClr val="000000"/>
                </a:solidFill>
                <a:latin typeface="Century Schoolbook"/>
                <a:ea typeface="Century Schoolbook"/>
                <a:cs typeface="Century Schoolbook"/>
                <a:sym typeface="Century Schoolbook"/>
              </a:rPr>
              <a:t>THE MAP STAGE</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r>
              <a:rPr b="1" i="0" lang="en-US" sz="2400" u="none" cap="none" strike="noStrike">
                <a:solidFill>
                  <a:srgbClr val="000000"/>
                </a:solidFill>
                <a:latin typeface="Century Schoolbook"/>
                <a:ea typeface="Century Schoolbook"/>
                <a:cs typeface="Century Schoolbook"/>
                <a:sym typeface="Century Schoolbook"/>
              </a:rPr>
              <a:t>          </a:t>
            </a:r>
            <a:r>
              <a:rPr b="1" i="1" lang="en-US" sz="2400" u="none" cap="none" strike="noStrike">
                <a:solidFill>
                  <a:srgbClr val="000000"/>
                </a:solidFill>
                <a:latin typeface="Century Schoolbook"/>
                <a:ea typeface="Century Schoolbook"/>
                <a:cs typeface="Century Schoolbook"/>
                <a:sym typeface="Century Schoolbook"/>
              </a:rPr>
              <a:t>  this is not a secret if you read it</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(The above is the first line in the input file)</a:t>
            </a:r>
            <a:endParaRPr b="0" i="0" sz="2400" u="none" cap="none" strike="noStrike">
              <a:latin typeface="Arial"/>
              <a:ea typeface="Arial"/>
              <a:cs typeface="Arial"/>
              <a:sym typeface="Arial"/>
            </a:endParaRPr>
          </a:p>
        </p:txBody>
      </p:sp>
      <p:pic>
        <p:nvPicPr>
          <p:cNvPr id="333" name="Google Shape;333;p70"/>
          <p:cNvPicPr preferRelativeResize="0"/>
          <p:nvPr/>
        </p:nvPicPr>
        <p:blipFill rotWithShape="1">
          <a:blip r:embed="rId3">
            <a:alphaModFix/>
          </a:blip>
          <a:srcRect b="0" l="0" r="0" t="0"/>
          <a:stretch/>
        </p:blipFill>
        <p:spPr>
          <a:xfrm>
            <a:off x="3276720" y="3581280"/>
            <a:ext cx="1066320" cy="1066320"/>
          </a:xfrm>
          <a:prstGeom prst="rect">
            <a:avLst/>
          </a:prstGeom>
          <a:noFill/>
          <a:ln>
            <a:noFill/>
          </a:ln>
        </p:spPr>
      </p:pic>
      <p:sp>
        <p:nvSpPr>
          <p:cNvPr id="334" name="Google Shape;334;p70"/>
          <p:cNvSpPr/>
          <p:nvPr/>
        </p:nvSpPr>
        <p:spPr>
          <a:xfrm>
            <a:off x="4680000" y="3600000"/>
            <a:ext cx="3200040" cy="12733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Century Schoolbook"/>
                <a:ea typeface="Century Schoolbook"/>
                <a:cs typeface="Century Schoolbook"/>
                <a:sym typeface="Century Schoolbook"/>
              </a:rPr>
              <a:t>I am RECORD READER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I process one line at a time from the input file  and produce 2 outputs</a:t>
            </a:r>
            <a:endParaRPr b="0" i="0" sz="1800" u="none" cap="none" strike="noStrike">
              <a:latin typeface="Arial"/>
              <a:ea typeface="Arial"/>
              <a:cs typeface="Arial"/>
              <a:sym typeface="Arial"/>
            </a:endParaRPr>
          </a:p>
        </p:txBody>
      </p:sp>
      <p:sp>
        <p:nvSpPr>
          <p:cNvPr id="335" name="Google Shape;335;p70"/>
          <p:cNvSpPr/>
          <p:nvPr/>
        </p:nvSpPr>
        <p:spPr>
          <a:xfrm>
            <a:off x="990720" y="5638680"/>
            <a:ext cx="6629040" cy="3855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 Output 1 (a number)                  Output 2 (entire line)</a:t>
            </a:r>
            <a:endParaRPr b="0" i="0" sz="1800" u="none" cap="none" strike="noStrike">
              <a:latin typeface="Arial"/>
              <a:ea typeface="Arial"/>
              <a:cs typeface="Arial"/>
              <a:sym typeface="Arial"/>
            </a:endParaRPr>
          </a:p>
        </p:txBody>
      </p:sp>
      <p:sp>
        <p:nvSpPr>
          <p:cNvPr id="336" name="Google Shape;336;p70"/>
          <p:cNvSpPr/>
          <p:nvPr/>
        </p:nvSpPr>
        <p:spPr>
          <a:xfrm>
            <a:off x="3600000" y="2592000"/>
            <a:ext cx="432000" cy="989280"/>
          </a:xfrm>
          <a:custGeom>
            <a:rect b="b" l="l" r="r" t="t"/>
            <a:pathLst>
              <a:path extrusionOk="0" h="2750" w="1202">
                <a:moveTo>
                  <a:pt x="300" y="0"/>
                </a:moveTo>
                <a:lnTo>
                  <a:pt x="300" y="2061"/>
                </a:lnTo>
                <a:lnTo>
                  <a:pt x="0" y="2061"/>
                </a:lnTo>
                <a:lnTo>
                  <a:pt x="600" y="2749"/>
                </a:lnTo>
                <a:lnTo>
                  <a:pt x="1201" y="2061"/>
                </a:lnTo>
                <a:lnTo>
                  <a:pt x="900" y="2061"/>
                </a:lnTo>
                <a:lnTo>
                  <a:pt x="900" y="0"/>
                </a:lnTo>
                <a:lnTo>
                  <a:pt x="300" y="0"/>
                </a:lnTo>
              </a:path>
            </a:pathLst>
          </a:custGeom>
          <a:solidFill>
            <a:srgbClr val="CFE7F5"/>
          </a:solidFill>
          <a:ln cap="flat" cmpd="sng" w="9525">
            <a:solidFill>
              <a:srgbClr val="808080"/>
            </a:solidFill>
            <a:prstDash val="solid"/>
            <a:round/>
            <a:headEnd len="sm" w="sm" type="none"/>
            <a:tailEnd len="sm" w="sm" type="none"/>
          </a:ln>
        </p:spPr>
      </p:sp>
      <p:sp>
        <p:nvSpPr>
          <p:cNvPr id="337" name="Google Shape;337;p70"/>
          <p:cNvSpPr/>
          <p:nvPr/>
        </p:nvSpPr>
        <p:spPr>
          <a:xfrm rot="-2237400">
            <a:off x="4319280" y="4680720"/>
            <a:ext cx="402840" cy="867960"/>
          </a:xfrm>
          <a:custGeom>
            <a:rect b="b" l="l" r="r" t="t"/>
            <a:pathLst>
              <a:path extrusionOk="0" h="2413" w="1121">
                <a:moveTo>
                  <a:pt x="277" y="1"/>
                </a:moveTo>
                <a:lnTo>
                  <a:pt x="280" y="1810"/>
                </a:lnTo>
                <a:lnTo>
                  <a:pt x="0" y="1811"/>
                </a:lnTo>
                <a:lnTo>
                  <a:pt x="561" y="2412"/>
                </a:lnTo>
                <a:lnTo>
                  <a:pt x="1120" y="1808"/>
                </a:lnTo>
                <a:lnTo>
                  <a:pt x="840" y="1809"/>
                </a:lnTo>
                <a:lnTo>
                  <a:pt x="837" y="0"/>
                </a:lnTo>
                <a:lnTo>
                  <a:pt x="277" y="1"/>
                </a:lnTo>
              </a:path>
            </a:pathLst>
          </a:custGeom>
          <a:solidFill>
            <a:srgbClr val="CFE7F5"/>
          </a:solidFill>
          <a:ln cap="flat" cmpd="sng" w="9525">
            <a:solidFill>
              <a:srgbClr val="808080"/>
            </a:solidFill>
            <a:prstDash val="solid"/>
            <a:round/>
            <a:headEnd len="sm" w="sm" type="none"/>
            <a:tailEnd len="sm" w="sm" type="none"/>
          </a:ln>
        </p:spPr>
      </p:sp>
      <p:sp>
        <p:nvSpPr>
          <p:cNvPr id="338" name="Google Shape;338;p70"/>
          <p:cNvSpPr/>
          <p:nvPr/>
        </p:nvSpPr>
        <p:spPr>
          <a:xfrm rot="2421600">
            <a:off x="2938320" y="4716360"/>
            <a:ext cx="432000" cy="867960"/>
          </a:xfrm>
          <a:custGeom>
            <a:rect b="b" l="l" r="r" t="t"/>
            <a:pathLst>
              <a:path extrusionOk="0" h="2414" w="1202">
                <a:moveTo>
                  <a:pt x="319" y="1"/>
                </a:moveTo>
                <a:lnTo>
                  <a:pt x="320" y="2093"/>
                </a:lnTo>
                <a:lnTo>
                  <a:pt x="0" y="2093"/>
                </a:lnTo>
                <a:lnTo>
                  <a:pt x="600" y="2413"/>
                </a:lnTo>
                <a:lnTo>
                  <a:pt x="1201" y="2092"/>
                </a:lnTo>
                <a:lnTo>
                  <a:pt x="880" y="2092"/>
                </a:lnTo>
                <a:lnTo>
                  <a:pt x="878" y="0"/>
                </a:lnTo>
                <a:lnTo>
                  <a:pt x="319" y="1"/>
                </a:lnTo>
              </a:path>
            </a:pathLst>
          </a:custGeom>
          <a:solidFill>
            <a:srgbClr val="CFE7F5"/>
          </a:solidFill>
          <a:ln cap="flat" cmpd="sng" w="9525">
            <a:solidFill>
              <a:srgbClr val="808080"/>
            </a:solidFill>
            <a:prstDash val="solid"/>
            <a:round/>
            <a:headEnd len="sm" w="sm" type="none"/>
            <a:tailEnd len="sm" w="sm" type="none"/>
          </a:ln>
        </p:spPr>
      </p:sp>
      <p:sp>
        <p:nvSpPr>
          <p:cNvPr id="339" name="Google Shape;339;p70"/>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4" name="Shape 344"/>
        <p:cNvGrpSpPr/>
        <p:nvPr/>
      </p:nvGrpSpPr>
      <p:grpSpPr>
        <a:xfrm>
          <a:off x="0" y="0"/>
          <a:ext cx="0" cy="0"/>
          <a:chOff x="0" y="0"/>
          <a:chExt cx="0" cy="0"/>
        </a:xfrm>
      </p:grpSpPr>
      <p:sp>
        <p:nvSpPr>
          <p:cNvPr id="345" name="Google Shape;345;p71"/>
          <p:cNvSpPr txBox="1"/>
          <p:nvPr/>
        </p:nvSpPr>
        <p:spPr>
          <a:xfrm>
            <a:off x="755640" y="404640"/>
            <a:ext cx="7467120" cy="5410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Output of the record reader</a:t>
            </a:r>
            <a:endParaRPr b="0" i="0" sz="3000" u="none" cap="none" strike="noStrike">
              <a:latin typeface="Arial"/>
              <a:ea typeface="Arial"/>
              <a:cs typeface="Arial"/>
              <a:sym typeface="Arial"/>
            </a:endParaRPr>
          </a:p>
        </p:txBody>
      </p:sp>
      <p:sp>
        <p:nvSpPr>
          <p:cNvPr id="346" name="Google Shape;346;p71"/>
          <p:cNvSpPr txBox="1"/>
          <p:nvPr/>
        </p:nvSpPr>
        <p:spPr>
          <a:xfrm>
            <a:off x="849240" y="1600200"/>
            <a:ext cx="7467120" cy="48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output 1 (A number)      output 2  (The entire line)</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Output 1 is always called as KEY</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Output 2 is always called as VALUE</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(The same naming conventions would be used     throughout the discussion hereafter)</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KEY : 0  (file offset)</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VALUE : this is not a secret if you read it (first line)</a:t>
            </a:r>
            <a:endParaRPr b="0" i="0" sz="2000" u="none" cap="none" strike="noStrike">
              <a:latin typeface="Arial"/>
              <a:ea typeface="Arial"/>
              <a:cs typeface="Arial"/>
              <a:sym typeface="Arial"/>
            </a:endParaRPr>
          </a:p>
        </p:txBody>
      </p:sp>
      <p:sp>
        <p:nvSpPr>
          <p:cNvPr id="347" name="Google Shape;347;p71"/>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
        <p:nvSpPr>
          <p:cNvPr id="348" name="Google Shape;348;p71"/>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53" name="Shape 353"/>
        <p:cNvGrpSpPr/>
        <p:nvPr/>
      </p:nvGrpSpPr>
      <p:grpSpPr>
        <a:xfrm>
          <a:off x="0" y="0"/>
          <a:ext cx="0" cy="0"/>
          <a:chOff x="0" y="0"/>
          <a:chExt cx="0" cy="0"/>
        </a:xfrm>
      </p:grpSpPr>
      <p:sp>
        <p:nvSpPr>
          <p:cNvPr id="354" name="Google Shape;354;p72"/>
          <p:cNvSpPr txBox="1"/>
          <p:nvPr/>
        </p:nvSpPr>
        <p:spPr>
          <a:xfrm>
            <a:off x="2426400" y="77760"/>
            <a:ext cx="3945960" cy="4946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2400" u="none" cap="none" strike="noStrike">
                <a:solidFill>
                  <a:srgbClr val="E58301"/>
                </a:solidFill>
                <a:latin typeface="Arial"/>
                <a:ea typeface="Arial"/>
                <a:cs typeface="Arial"/>
                <a:sym typeface="Arial"/>
              </a:rPr>
              <a:t>WHAT IS FILE OFFSET ?</a:t>
            </a:r>
            <a:endParaRPr b="0" i="0" sz="2400" u="none" cap="none" strike="noStrike">
              <a:latin typeface="Arial"/>
              <a:ea typeface="Arial"/>
              <a:cs typeface="Arial"/>
              <a:sym typeface="Arial"/>
            </a:endParaRPr>
          </a:p>
        </p:txBody>
      </p:sp>
      <p:sp>
        <p:nvSpPr>
          <p:cNvPr id="355" name="Google Shape;355;p72"/>
          <p:cNvSpPr txBox="1"/>
          <p:nvPr/>
        </p:nvSpPr>
        <p:spPr>
          <a:xfrm>
            <a:off x="720000" y="576000"/>
            <a:ext cx="7537680" cy="505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Consider this file having 2 lines</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Each character in the file occupies one byte of data</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First character of line one starts at location 0</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Number of characters in the first line</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It’s    : 4               space : 1    (total 5)</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a       : 1               space : 1     (total 2)</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new  : 3               space : 1     (total 4)</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file  :  4             new line : 1   (total 5)</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Total of  16 characters or 16 bytes. The next line would begin at location </a:t>
            </a:r>
            <a:r>
              <a:rPr b="1" i="0" lang="en-US" sz="1800" u="none" cap="none" strike="noStrike">
                <a:solidFill>
                  <a:srgbClr val="000000"/>
                </a:solidFill>
                <a:latin typeface="Century Schoolbook"/>
                <a:ea typeface="Century Schoolbook"/>
                <a:cs typeface="Century Schoolbook"/>
                <a:sym typeface="Century Schoolbook"/>
              </a:rPr>
              <a:t>17.</a:t>
            </a:r>
            <a:r>
              <a:rPr b="0" i="0" lang="en-US" sz="1800" u="none" cap="none" strike="noStrike">
                <a:solidFill>
                  <a:srgbClr val="000000"/>
                </a:solidFill>
                <a:latin typeface="Century Schoolbook"/>
                <a:ea typeface="Century Schoolbook"/>
                <a:cs typeface="Century Schoolbook"/>
                <a:sym typeface="Century Schoolbook"/>
              </a:rPr>
              <a:t> File offset for next line is </a:t>
            </a:r>
            <a:r>
              <a:rPr b="1" i="0" lang="en-US" sz="1800" u="none" cap="none" strike="noStrike">
                <a:solidFill>
                  <a:srgbClr val="000000"/>
                </a:solidFill>
                <a:latin typeface="Century Schoolbook"/>
                <a:ea typeface="Century Schoolbook"/>
                <a:cs typeface="Century Schoolbook"/>
                <a:sym typeface="Century Schoolbook"/>
              </a:rPr>
              <a:t>17</a:t>
            </a:r>
            <a:endParaRPr b="0" i="0" sz="18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p:txBody>
      </p:sp>
      <p:sp>
        <p:nvSpPr>
          <p:cNvPr id="356" name="Google Shape;356;p72"/>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
        <p:nvSpPr>
          <p:cNvPr id="357" name="Google Shape;357;p72"/>
          <p:cNvSpPr txBox="1"/>
          <p:nvPr/>
        </p:nvSpPr>
        <p:spPr>
          <a:xfrm>
            <a:off x="3780000" y="545400"/>
            <a:ext cx="5400720" cy="7232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entury Schoolbook"/>
                <a:ea typeface="Century Schoolbook"/>
                <a:cs typeface="Century Schoolbook"/>
                <a:sym typeface="Century Schoolbook"/>
              </a:rPr>
              <a:t>                 </a:t>
            </a:r>
            <a:r>
              <a:rPr b="0" i="0" lang="en-US" sz="1800" u="none" cap="none" strike="noStrike">
                <a:solidFill>
                  <a:srgbClr val="2E75B6"/>
                </a:solidFill>
                <a:latin typeface="Century Schoolbook"/>
                <a:ea typeface="Century Schoolbook"/>
                <a:cs typeface="Century Schoolbook"/>
                <a:sym typeface="Century Schoolbook"/>
              </a:rPr>
              <a:t>It’s a new file</a:t>
            </a:r>
            <a:endParaRPr b="0" i="0" sz="1800" u="none" cap="none" strike="noStrike">
              <a:latin typeface="Arial"/>
              <a:ea typeface="Arial"/>
              <a:cs typeface="Arial"/>
              <a:sym typeface="Arial"/>
            </a:endParaRPr>
          </a:p>
          <a:p>
            <a:pPr indent="0" lvl="0" marL="0" marR="0" rtl="0" algn="l">
              <a:lnSpc>
                <a:spcPct val="100000"/>
              </a:lnSpc>
              <a:spcBef>
                <a:spcPts val="601"/>
              </a:spcBef>
              <a:spcAft>
                <a:spcPts val="0"/>
              </a:spcAft>
              <a:buNone/>
            </a:pPr>
            <a:r>
              <a:rPr b="0" i="0" lang="en-US" sz="1800" u="none" cap="none" strike="noStrike">
                <a:solidFill>
                  <a:srgbClr val="2E75B6"/>
                </a:solidFill>
                <a:latin typeface="Century Schoolbook"/>
                <a:ea typeface="Century Schoolbook"/>
                <a:cs typeface="Century Schoolbook"/>
                <a:sym typeface="Century Schoolbook"/>
              </a:rPr>
              <a:t>                 Which is almost used for nothing !</a:t>
            </a:r>
            <a:endParaRPr b="0" i="0" sz="1800" u="none" cap="none" strike="noStrike">
              <a:latin typeface="Arial"/>
              <a:ea typeface="Arial"/>
              <a:cs typeface="Arial"/>
              <a:sym typeface="Arial"/>
            </a:endParaRPr>
          </a:p>
        </p:txBody>
      </p:sp>
      <p:sp>
        <p:nvSpPr>
          <p:cNvPr id="358" name="Google Shape;358;p72"/>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3" name="Shape 363"/>
        <p:cNvGrpSpPr/>
        <p:nvPr/>
      </p:nvGrpSpPr>
      <p:grpSpPr>
        <a:xfrm>
          <a:off x="0" y="0"/>
          <a:ext cx="0" cy="0"/>
          <a:chOff x="0" y="0"/>
          <a:chExt cx="0" cy="0"/>
        </a:xfrm>
      </p:grpSpPr>
      <p:sp>
        <p:nvSpPr>
          <p:cNvPr id="364" name="Google Shape;364;p73"/>
          <p:cNvSpPr txBox="1"/>
          <p:nvPr/>
        </p:nvSpPr>
        <p:spPr>
          <a:xfrm>
            <a:off x="611640" y="188640"/>
            <a:ext cx="7467120" cy="51732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Record reader’s o/p to mapper</a:t>
            </a:r>
            <a:endParaRPr b="0" i="0" sz="3000" u="none" cap="none" strike="noStrike">
              <a:latin typeface="Arial"/>
              <a:ea typeface="Arial"/>
              <a:cs typeface="Arial"/>
              <a:sym typeface="Arial"/>
            </a:endParaRPr>
          </a:p>
        </p:txBody>
      </p:sp>
      <p:sp>
        <p:nvSpPr>
          <p:cNvPr id="365" name="Google Shape;365;p73"/>
          <p:cNvSpPr txBox="1"/>
          <p:nvPr/>
        </p:nvSpPr>
        <p:spPr>
          <a:xfrm>
            <a:off x="576000" y="792000"/>
            <a:ext cx="7467120" cy="4942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Output of the record reader is fed to the MAPPER</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a:p>
            <a:pPr indent="-106679" lvl="0" marL="0" marR="0" rtl="0" algn="l">
              <a:lnSpc>
                <a:spcPct val="100000"/>
              </a:lnSpc>
              <a:spcBef>
                <a:spcPts val="2015"/>
              </a:spcBef>
              <a:spcAft>
                <a:spcPts val="0"/>
              </a:spcAft>
              <a:buClr>
                <a:srgbClr val="FE8637"/>
              </a:buClr>
              <a:buSzPts val="168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Mapper can process only one key &amp; value at a time</a:t>
            </a:r>
            <a:endParaRPr b="0" i="0" sz="2400" u="none" cap="none" strike="noStrike">
              <a:latin typeface="Arial"/>
              <a:ea typeface="Arial"/>
              <a:cs typeface="Arial"/>
              <a:sym typeface="Arial"/>
            </a:endParaRPr>
          </a:p>
          <a:p>
            <a:pPr indent="-106679" lvl="0" marL="0" marR="0" rtl="0" algn="l">
              <a:lnSpc>
                <a:spcPct val="100000"/>
              </a:lnSpc>
              <a:spcBef>
                <a:spcPts val="2015"/>
              </a:spcBef>
              <a:spcAft>
                <a:spcPts val="0"/>
              </a:spcAft>
              <a:buClr>
                <a:srgbClr val="FE8637"/>
              </a:buClr>
              <a:buSzPts val="1680"/>
              <a:buFont typeface="Noto Sans Symbols"/>
              <a:buChar char="🞆"/>
            </a:pPr>
            <a:r>
              <a:rPr b="0" i="0" lang="en-US" sz="2400" u="none" cap="none" strike="noStrike">
                <a:solidFill>
                  <a:srgbClr val="000000"/>
                </a:solidFill>
                <a:latin typeface="Century Schoolbook"/>
                <a:ea typeface="Century Schoolbook"/>
                <a:cs typeface="Century Schoolbook"/>
                <a:sym typeface="Century Schoolbook"/>
              </a:rPr>
              <a:t>Produce output in key, value pairs based on what     its programmed to perform</a:t>
            </a:r>
            <a:endParaRPr b="0" i="0" sz="24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p:txBody>
      </p:sp>
      <p:sp>
        <p:nvSpPr>
          <p:cNvPr id="366" name="Google Shape;366;p73"/>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pic>
        <p:nvPicPr>
          <p:cNvPr id="367" name="Google Shape;367;p73"/>
          <p:cNvPicPr preferRelativeResize="0"/>
          <p:nvPr/>
        </p:nvPicPr>
        <p:blipFill rotWithShape="1">
          <a:blip r:embed="rId3">
            <a:alphaModFix/>
          </a:blip>
          <a:srcRect b="0" l="0" r="0" t="0"/>
          <a:stretch/>
        </p:blipFill>
        <p:spPr>
          <a:xfrm>
            <a:off x="3124080" y="3069000"/>
            <a:ext cx="1523520" cy="1142640"/>
          </a:xfrm>
          <a:prstGeom prst="rect">
            <a:avLst/>
          </a:prstGeom>
          <a:noFill/>
          <a:ln>
            <a:noFill/>
          </a:ln>
        </p:spPr>
      </p:pic>
      <p:sp>
        <p:nvSpPr>
          <p:cNvPr id="368" name="Google Shape;368;p73"/>
          <p:cNvSpPr/>
          <p:nvPr/>
        </p:nvSpPr>
        <p:spPr>
          <a:xfrm>
            <a:off x="4766760" y="2853000"/>
            <a:ext cx="3276360" cy="15692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I’m the MAPPER</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I can be PROGRAMMED !</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Century Schoolbook"/>
                <a:ea typeface="Century Schoolbook"/>
                <a:cs typeface="Century Schoolbook"/>
                <a:sym typeface="Century Schoolbook"/>
              </a:rPr>
              <a:t>I accept only one key value pairs as input and produce key-value-pairs as output</a:t>
            </a:r>
            <a:endParaRPr b="0" i="0" sz="1800" u="none" cap="none" strike="noStrike">
              <a:latin typeface="Arial"/>
              <a:ea typeface="Arial"/>
              <a:cs typeface="Arial"/>
              <a:sym typeface="Arial"/>
            </a:endParaRPr>
          </a:p>
        </p:txBody>
      </p:sp>
      <p:sp>
        <p:nvSpPr>
          <p:cNvPr id="369" name="Google Shape;369;p73"/>
          <p:cNvSpPr/>
          <p:nvPr/>
        </p:nvSpPr>
        <p:spPr>
          <a:xfrm>
            <a:off x="814320" y="1519560"/>
            <a:ext cx="7314840" cy="380160"/>
          </a:xfrm>
          <a:custGeom>
            <a:rect b="b" l="l" r="r" t="t"/>
            <a:pathLst>
              <a:path extrusionOk="0" h="21600" w="21600">
                <a:moveTo>
                  <a:pt x="0" y="0"/>
                </a:moveTo>
                <a:lnTo>
                  <a:pt x="21600" y="0"/>
                </a:lnTo>
                <a:lnTo>
                  <a:pt x="21600" y="21600"/>
                </a:lnTo>
                <a:lnTo>
                  <a:pt x="0" y="21600"/>
                </a:lnTo>
                <a:lnTo>
                  <a:pt x="0" y="0"/>
                </a:lnTo>
                <a:close/>
              </a:path>
            </a:pathLst>
          </a:custGeom>
          <a:noFill/>
          <a:ln cap="flat" cmpd="sng" w="9525">
            <a:solidFill>
              <a:srgbClr val="000000"/>
            </a:solidFill>
            <a:prstDash val="dashDot"/>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1" lang="en-US" sz="1800" u="none" cap="none" strike="noStrike">
                <a:solidFill>
                  <a:srgbClr val="000000"/>
                </a:solidFill>
                <a:latin typeface="Century Schoolbook"/>
                <a:ea typeface="Century Schoolbook"/>
                <a:cs typeface="Century Schoolbook"/>
                <a:sym typeface="Century Schoolbook"/>
              </a:rPr>
              <a:t> </a:t>
            </a:r>
            <a:r>
              <a:rPr b="1" i="1" lang="en-US" sz="1800" u="none" cap="none" strike="noStrike">
                <a:solidFill>
                  <a:srgbClr val="00B050"/>
                </a:solidFill>
                <a:latin typeface="Century Schoolbook"/>
                <a:ea typeface="Century Schoolbook"/>
                <a:cs typeface="Century Schoolbook"/>
                <a:sym typeface="Century Schoolbook"/>
              </a:rPr>
              <a:t>0  </a:t>
            </a:r>
            <a:r>
              <a:rPr b="1" i="1" lang="en-US" sz="1800" u="none" cap="none" strike="noStrike">
                <a:solidFill>
                  <a:srgbClr val="000000"/>
                </a:solidFill>
                <a:latin typeface="Century Schoolbook"/>
                <a:ea typeface="Century Schoolbook"/>
                <a:cs typeface="Century Schoolbook"/>
                <a:sym typeface="Century Schoolbook"/>
              </a:rPr>
              <a:t>(KEY</a:t>
            </a:r>
            <a:r>
              <a:rPr b="1" i="1" lang="en-US" sz="1800" u="none" cap="none" strike="noStrike">
                <a:solidFill>
                  <a:srgbClr val="00B0F0"/>
                </a:solidFill>
                <a:latin typeface="Century Schoolbook"/>
                <a:ea typeface="Century Schoolbook"/>
                <a:cs typeface="Century Schoolbook"/>
                <a:sym typeface="Century Schoolbook"/>
              </a:rPr>
              <a:t>)          </a:t>
            </a:r>
            <a:r>
              <a:rPr b="1" i="1" lang="en-US" sz="2000" u="none" cap="none" strike="noStrike">
                <a:solidFill>
                  <a:srgbClr val="00B0F0"/>
                </a:solidFill>
                <a:latin typeface="Century Schoolbook"/>
                <a:ea typeface="Century Schoolbook"/>
                <a:cs typeface="Century Schoolbook"/>
                <a:sym typeface="Century Schoolbook"/>
              </a:rPr>
              <a:t>this is not a secret if you read it </a:t>
            </a:r>
            <a:r>
              <a:rPr b="1" i="1" lang="en-US" sz="1800" u="none" cap="none" strike="noStrike">
                <a:solidFill>
                  <a:srgbClr val="000000"/>
                </a:solidFill>
                <a:latin typeface="Century Schoolbook"/>
                <a:ea typeface="Century Schoolbook"/>
                <a:cs typeface="Century Schoolbook"/>
                <a:sym typeface="Century Schoolbook"/>
              </a:rPr>
              <a:t>(VALUE)</a:t>
            </a:r>
            <a:endParaRPr b="0" i="0" sz="1800" u="none" cap="none" strike="noStrike">
              <a:latin typeface="Arial"/>
              <a:ea typeface="Arial"/>
              <a:cs typeface="Arial"/>
              <a:sym typeface="Arial"/>
            </a:endParaRPr>
          </a:p>
        </p:txBody>
      </p:sp>
      <p:sp>
        <p:nvSpPr>
          <p:cNvPr id="370" name="Google Shape;370;p73"/>
          <p:cNvSpPr/>
          <p:nvPr/>
        </p:nvSpPr>
        <p:spPr>
          <a:xfrm>
            <a:off x="3683160" y="2061000"/>
            <a:ext cx="432000" cy="989280"/>
          </a:xfrm>
          <a:custGeom>
            <a:rect b="b" l="l" r="r" t="t"/>
            <a:pathLst>
              <a:path extrusionOk="0" h="2750" w="1202">
                <a:moveTo>
                  <a:pt x="300" y="0"/>
                </a:moveTo>
                <a:lnTo>
                  <a:pt x="300" y="2061"/>
                </a:lnTo>
                <a:lnTo>
                  <a:pt x="0" y="2061"/>
                </a:lnTo>
                <a:lnTo>
                  <a:pt x="600" y="2749"/>
                </a:lnTo>
                <a:lnTo>
                  <a:pt x="1201" y="2061"/>
                </a:lnTo>
                <a:lnTo>
                  <a:pt x="900" y="2061"/>
                </a:lnTo>
                <a:lnTo>
                  <a:pt x="900" y="0"/>
                </a:lnTo>
                <a:lnTo>
                  <a:pt x="300" y="0"/>
                </a:lnTo>
              </a:path>
            </a:pathLst>
          </a:custGeom>
          <a:solidFill>
            <a:srgbClr val="CFE7F5"/>
          </a:solidFill>
          <a:ln cap="flat" cmpd="sng" w="9525">
            <a:solidFill>
              <a:srgbClr val="808080"/>
            </a:solidFill>
            <a:prstDash val="solid"/>
            <a:round/>
            <a:headEnd len="sm" w="sm" type="none"/>
            <a:tailEnd len="sm" w="sm" type="none"/>
          </a:ln>
        </p:spPr>
      </p:sp>
      <p:sp>
        <p:nvSpPr>
          <p:cNvPr id="371" name="Google Shape;371;p73"/>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76" name="Shape 376"/>
        <p:cNvGrpSpPr/>
        <p:nvPr/>
      </p:nvGrpSpPr>
      <p:grpSpPr>
        <a:xfrm>
          <a:off x="0" y="0"/>
          <a:ext cx="0" cy="0"/>
          <a:chOff x="0" y="0"/>
          <a:chExt cx="0" cy="0"/>
        </a:xfrm>
      </p:grpSpPr>
      <p:sp>
        <p:nvSpPr>
          <p:cNvPr id="377" name="Google Shape;377;p74"/>
          <p:cNvSpPr txBox="1"/>
          <p:nvPr/>
        </p:nvSpPr>
        <p:spPr>
          <a:xfrm>
            <a:off x="777240" y="274680"/>
            <a:ext cx="7467120" cy="11426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None/>
            </a:pPr>
            <a:r>
              <a:rPr b="0" i="0" lang="en-US" sz="3000" u="none" cap="none" strike="noStrike">
                <a:solidFill>
                  <a:srgbClr val="E58301"/>
                </a:solidFill>
                <a:latin typeface="Arial"/>
                <a:ea typeface="Arial"/>
                <a:cs typeface="Arial"/>
                <a:sym typeface="Arial"/>
              </a:rPr>
              <a:t>Programming the mapper</a:t>
            </a:r>
            <a:endParaRPr b="0" i="0" sz="3000" u="none" cap="none" strike="noStrike">
              <a:latin typeface="Arial"/>
              <a:ea typeface="Arial"/>
              <a:cs typeface="Arial"/>
              <a:sym typeface="Arial"/>
            </a:endParaRPr>
          </a:p>
        </p:txBody>
      </p:sp>
      <p:sp>
        <p:nvSpPr>
          <p:cNvPr id="378" name="Google Shape;378;p74"/>
          <p:cNvSpPr txBox="1"/>
          <p:nvPr/>
        </p:nvSpPr>
        <p:spPr>
          <a:xfrm>
            <a:off x="849240" y="980640"/>
            <a:ext cx="7467120" cy="5256000"/>
          </a:xfrm>
          <a:prstGeom prst="rect">
            <a:avLst/>
          </a:prstGeom>
          <a:noFill/>
          <a:ln>
            <a:noFill/>
          </a:ln>
        </p:spPr>
        <p:txBody>
          <a:bodyPr anchorCtr="0" anchor="t" bIns="45000" lIns="90000" spcFirstLastPara="1" rIns="90000" wrap="square" tIns="45000">
            <a:noAutofit/>
          </a:bodyPr>
          <a:lstStyle/>
          <a:p>
            <a:pPr indent="-88900" lvl="0" marL="0" marR="0" rtl="0" algn="l">
              <a:lnSpc>
                <a:spcPct val="100000"/>
              </a:lnSpc>
              <a:spcBef>
                <a:spcPts val="0"/>
              </a:spcBef>
              <a:spcAft>
                <a:spcPts val="0"/>
              </a:spcAft>
              <a:buClr>
                <a:srgbClr val="FE8637"/>
              </a:buClr>
              <a:buSzPts val="14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Mapper can be programmed based on the problem statement</a:t>
            </a:r>
            <a:endParaRPr b="0" i="0" sz="2000" u="none" cap="none" strike="noStrike">
              <a:latin typeface="Arial"/>
              <a:ea typeface="Arial"/>
              <a:cs typeface="Arial"/>
              <a:sym typeface="Arial"/>
            </a:endParaRPr>
          </a:p>
          <a:p>
            <a:pPr indent="-88900" lvl="0" marL="0" marR="0" rtl="0" algn="l">
              <a:lnSpc>
                <a:spcPct val="100000"/>
              </a:lnSpc>
              <a:spcBef>
                <a:spcPts val="2015"/>
              </a:spcBef>
              <a:spcAft>
                <a:spcPts val="0"/>
              </a:spcAft>
              <a:buClr>
                <a:srgbClr val="FE8637"/>
              </a:buClr>
              <a:buSzPts val="14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The input is a key value pair (file offset, one line from file)</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000" u="none" cap="none" strike="noStrike">
                <a:solidFill>
                  <a:srgbClr val="000000"/>
                </a:solidFill>
                <a:latin typeface="Century Schoolbook"/>
                <a:ea typeface="Century Schoolbook"/>
                <a:cs typeface="Century Schoolbook"/>
                <a:sym typeface="Century Schoolbook"/>
              </a:rPr>
              <a:t>         </a:t>
            </a:r>
            <a:r>
              <a:rPr b="1" i="0" lang="en-US" sz="2000" u="none" cap="none" strike="noStrike">
                <a:solidFill>
                  <a:srgbClr val="00B050"/>
                </a:solidFill>
                <a:latin typeface="Century Schoolbook"/>
                <a:ea typeface="Century Schoolbook"/>
                <a:cs typeface="Century Schoolbook"/>
                <a:sym typeface="Century Schoolbook"/>
              </a:rPr>
              <a:t>0</a:t>
            </a:r>
            <a:r>
              <a:rPr b="1" i="0" lang="en-US" sz="2000" u="none" cap="none" strike="noStrike">
                <a:solidFill>
                  <a:srgbClr val="000000"/>
                </a:solidFill>
                <a:latin typeface="Century Schoolbook"/>
                <a:ea typeface="Century Schoolbook"/>
                <a:cs typeface="Century Schoolbook"/>
                <a:sym typeface="Century Schoolbook"/>
              </a:rPr>
              <a:t>,</a:t>
            </a:r>
            <a:r>
              <a:rPr b="1" i="0" lang="en-US" sz="2000" u="none" cap="none" strike="noStrike">
                <a:solidFill>
                  <a:srgbClr val="00B0F0"/>
                </a:solidFill>
                <a:latin typeface="Century Schoolbook"/>
                <a:ea typeface="Century Schoolbook"/>
                <a:cs typeface="Century Schoolbook"/>
                <a:sym typeface="Century Schoolbook"/>
              </a:rPr>
              <a:t>this is not a secret if you read it</a:t>
            </a:r>
            <a:endParaRPr b="0" i="0" sz="2000" u="none" cap="none" strike="noStrike">
              <a:latin typeface="Arial"/>
              <a:ea typeface="Arial"/>
              <a:cs typeface="Arial"/>
              <a:sym typeface="Arial"/>
            </a:endParaRPr>
          </a:p>
          <a:p>
            <a:pPr indent="-88900" lvl="0" marL="0" marR="0" rtl="0" algn="l">
              <a:lnSpc>
                <a:spcPct val="100000"/>
              </a:lnSpc>
              <a:spcBef>
                <a:spcPts val="2015"/>
              </a:spcBef>
              <a:spcAft>
                <a:spcPts val="0"/>
              </a:spcAft>
              <a:buClr>
                <a:srgbClr val="FE8637"/>
              </a:buClr>
              <a:buSzPts val="14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In the word count problem we shall program the mapper to do the following</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Step1 : </a:t>
            </a:r>
            <a:r>
              <a:rPr b="0" i="0" lang="en-US" sz="2000" u="none" cap="none" strike="noStrike">
                <a:solidFill>
                  <a:srgbClr val="000000"/>
                </a:solidFill>
                <a:latin typeface="Century Schoolbook"/>
                <a:ea typeface="Century Schoolbook"/>
                <a:cs typeface="Century Schoolbook"/>
                <a:sym typeface="Century Schoolbook"/>
              </a:rPr>
              <a:t>Ignore the key (file offset)</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Step 2: </a:t>
            </a:r>
            <a:r>
              <a:rPr b="0" i="0" lang="en-US" sz="2000" u="none" cap="none" strike="noStrike">
                <a:solidFill>
                  <a:srgbClr val="000000"/>
                </a:solidFill>
                <a:latin typeface="Century Schoolbook"/>
                <a:ea typeface="Century Schoolbook"/>
                <a:cs typeface="Century Schoolbook"/>
                <a:sym typeface="Century Schoolbook"/>
              </a:rPr>
              <a:t>Extract each word from the line</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1" i="0" lang="en-US" sz="2000" u="none" cap="none" strike="noStrike">
                <a:solidFill>
                  <a:srgbClr val="000000"/>
                </a:solidFill>
                <a:latin typeface="Century Schoolbook"/>
                <a:ea typeface="Century Schoolbook"/>
                <a:cs typeface="Century Schoolbook"/>
                <a:sym typeface="Century Schoolbook"/>
              </a:rPr>
              <a:t>   Step 3: </a:t>
            </a:r>
            <a:r>
              <a:rPr b="0" i="0" lang="en-US" sz="2000" u="none" cap="none" strike="noStrike">
                <a:solidFill>
                  <a:srgbClr val="000000"/>
                </a:solidFill>
                <a:latin typeface="Century Schoolbook"/>
                <a:ea typeface="Century Schoolbook"/>
                <a:cs typeface="Century Schoolbook"/>
                <a:sym typeface="Century Schoolbook"/>
              </a:rPr>
              <a:t>Produce the output in key value pairs where key is each word of the line and value as 1 (integer/a number)</a:t>
            </a:r>
            <a:endParaRPr b="0" i="0" sz="2000" u="none" cap="none" strike="noStrike">
              <a:latin typeface="Arial"/>
              <a:ea typeface="Arial"/>
              <a:cs typeface="Arial"/>
              <a:sym typeface="Arial"/>
            </a:endParaRPr>
          </a:p>
          <a:p>
            <a:pPr indent="0" lvl="0" marL="0" marR="0" rtl="0" algn="l">
              <a:lnSpc>
                <a:spcPct val="100000"/>
              </a:lnSpc>
              <a:spcBef>
                <a:spcPts val="2015"/>
              </a:spcBef>
              <a:spcAft>
                <a:spcPts val="0"/>
              </a:spcAft>
              <a:buNone/>
            </a:pP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p:txBody>
      </p:sp>
      <p:sp>
        <p:nvSpPr>
          <p:cNvPr id="379" name="Google Shape;379;p74"/>
          <p:cNvSpPr txBox="1"/>
          <p:nvPr/>
        </p:nvSpPr>
        <p:spPr>
          <a:xfrm>
            <a:off x="8129160" y="5734080"/>
            <a:ext cx="609120" cy="5209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Century Schoolbook"/>
                <a:ea typeface="Century Schoolbook"/>
                <a:cs typeface="Century Schoolbook"/>
                <a:sym typeface="Century Schoolbook"/>
              </a:rPr>
              <a:t>‹#›</a:t>
            </a:fld>
            <a:endParaRPr b="0" i="0" sz="1800" u="none" cap="none" strike="noStrike">
              <a:latin typeface="Arial"/>
              <a:ea typeface="Arial"/>
              <a:cs typeface="Arial"/>
              <a:sym typeface="Arial"/>
            </a:endParaRPr>
          </a:p>
        </p:txBody>
      </p:sp>
      <p:sp>
        <p:nvSpPr>
          <p:cNvPr id="380" name="Google Shape;380;p74"/>
          <p:cNvSpPr/>
          <p:nvPr/>
        </p:nvSpPr>
        <p:spPr>
          <a:xfrm>
            <a:off x="899640" y="1340640"/>
            <a:ext cx="7416720" cy="72000"/>
          </a:xfrm>
          <a:custGeom>
            <a:rect b="b" l="l" r="r" t="t"/>
            <a:pathLst>
              <a:path extrusionOk="0" h="21600" w="21600">
                <a:moveTo>
                  <a:pt x="0" y="0"/>
                </a:moveTo>
                <a:lnTo>
                  <a:pt x="21600" y="0"/>
                </a:lnTo>
                <a:lnTo>
                  <a:pt x="21600" y="21600"/>
                </a:lnTo>
                <a:lnTo>
                  <a:pt x="0" y="21600"/>
                </a:lnTo>
                <a:close/>
              </a:path>
            </a:pathLst>
          </a:custGeom>
          <a:solidFill>
            <a:srgbClr val="FFFFFF"/>
          </a:solidFill>
          <a:ln cap="flat" cmpd="sng" w="25550">
            <a:solidFill>
              <a:srgbClr val="FFFFFF"/>
            </a:solidFill>
            <a:prstDash val="solid"/>
            <a:miter lim="8000"/>
            <a:headEnd len="sm" w="sm" type="none"/>
            <a:tailEnd len="sm" w="sm" type="none"/>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