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64" r:id="rId3"/>
    <p:sldId id="268" r:id="rId4"/>
    <p:sldId id="267" r:id="rId5"/>
    <p:sldId id="265" r:id="rId6"/>
    <p:sldId id="266" r:id="rId7"/>
    <p:sldId id="272" r:id="rId8"/>
    <p:sldId id="269" r:id="rId9"/>
    <p:sldId id="270" r:id="rId10"/>
    <p:sldId id="271" r:id="rId11"/>
    <p:sldId id="274" r:id="rId12"/>
    <p:sldId id="273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F4B1-8977-4B13-A093-46F87D65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44553-2011-486A-BF46-67FDD8220ECD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7E95C-55C8-40C8-B1FB-893E92FC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5B8F-AC3E-4AD0-9EED-DAB9DA85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D2AEA-F259-47AB-8095-0A0457D2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96939-4B2C-4AB6-9A0B-2A38A128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44553-2011-486A-BF46-67FDD8220ECD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8611-F30A-48C7-BBD5-9F43C902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6C48D-16E9-4122-B4E6-2AA5C415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D2AEA-F259-47AB-8095-0A0457D2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1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67FD5-0A42-4EC2-BBA2-B7DD98AC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44553-2011-486A-BF46-67FDD8220ECD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F004D-E1B0-4A0D-B951-9E350F0F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A7BB-E49C-4C6B-BB17-A3C3BF3D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D2AEA-F259-47AB-8095-0A0457D2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0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47EC-EB54-4C53-8D20-66497513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3544553-2011-486A-BF46-67FDD8220ECD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C424-0B39-4EEA-9A5D-48E70D70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A9887-697F-42AF-A2CF-80EF6BB4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9AD2AEA-F259-47AB-8095-0A0457D2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4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BD686-7A43-41E0-9291-2863A155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44553-2011-486A-BF46-67FDD8220ECD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5E00C-E670-435D-8BEE-DE8EC373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AA03-344D-4651-8405-DFE16954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D2AEA-F259-47AB-8095-0A0457D2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4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E3A9BA-C0EF-4776-BA39-17604351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44553-2011-486A-BF46-67FDD8220ECD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0EAF81-22FE-4C05-8882-37019103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9EEACD-8754-42B4-9D90-9B9F4510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D2AEA-F259-47AB-8095-0A0457D2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8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14DCB9-5057-4C80-9F96-4C5C3AB1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44553-2011-486A-BF46-67FDD8220ECD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4D25092-9C2A-4D0D-B03E-EEA93ECF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23F02C-745C-4ADB-A22E-1F4AB902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D2AEA-F259-47AB-8095-0A0457D2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90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1BE43C-A458-425E-B0E9-B824E1AD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44553-2011-486A-BF46-67FDD8220ECD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6E8B7AB-4E46-433F-A4AB-0063D30C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AAFAB6-3A65-4726-BA07-8703D423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D2AEA-F259-47AB-8095-0A0457D2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3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1ECFC23-866A-4473-898A-71966DF6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44553-2011-486A-BF46-67FDD8220ECD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70DBE83-22DA-4438-9721-BEB62729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2FF0D9-377A-496F-8795-A22CCF84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D2AEA-F259-47AB-8095-0A0457D2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9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C435222-B611-418C-BB25-8184EF32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44553-2011-486A-BF46-67FDD8220ECD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179E3B-EE56-4DA0-A5E0-BAA37952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0075D7-5EDC-41A3-A41B-65E6FADD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D2AEA-F259-47AB-8095-0A0457D2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54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2C64C1-3C1C-41B0-B3DB-7AC892D7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44553-2011-486A-BF46-67FDD8220ECD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BB9689-3A5C-4413-8AB6-3F7C17C4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E27A8D-33FB-43C8-BBDE-3734CCE9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D2AEA-F259-47AB-8095-0A0457D2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1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464AD38-7000-48C4-BE08-171ABF772DB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F337E25-BBB9-4316-A140-01730E8661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4063-3BA6-42DF-85D1-00FC9E0EE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cs typeface="+mn-cs"/>
              </a:defRPr>
            </a:lvl1pPr>
          </a:lstStyle>
          <a:p>
            <a:fld id="{93544553-2011-486A-BF46-67FDD8220ECD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D46C-7A93-4121-89DE-0F06081ED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8288B-6DC7-4B4A-B63E-A3D698CF1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595959"/>
                </a:solidFill>
                <a:latin typeface="Candara" panose="020E0502030303020204" pitchFamily="34" charset="0"/>
              </a:defRPr>
            </a:lvl1pPr>
          </a:lstStyle>
          <a:p>
            <a:fld id="{99AD2AEA-F259-47AB-8095-0A0457D23D3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59CDF7-1B1A-44E8-8CCB-53C036548E8E}"/>
              </a:ext>
            </a:extLst>
          </p:cNvPr>
          <p:cNvSpPr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4E5FD-218E-4C9D-BE55-8CDBE54D666E}"/>
              </a:ext>
            </a:extLst>
          </p:cNvPr>
          <p:cNvSpPr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3" name="Picture 10" descr="E:\Brand &amp; all that\Greatlearning Logo\Greatlearning Logo.jpg">
            <a:extLst>
              <a:ext uri="{FF2B5EF4-FFF2-40B4-BE49-F238E27FC236}">
                <a16:creationId xmlns:a16="http://schemas.microsoft.com/office/drawing/2014/main" id="{6D761B74-02DA-44AB-B318-AE93723A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3" t="19598" r="17929" b="71117"/>
          <a:stretch>
            <a:fillRect/>
          </a:stretch>
        </p:blipFill>
        <p:spPr bwMode="auto">
          <a:xfrm>
            <a:off x="8197851" y="317500"/>
            <a:ext cx="359833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1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ackerbits.com/data/history-of-data-min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4171539_Open_Source_Data_Mining_Programs_A_Case_Study_on_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transformationpro.com/data-mining-exampl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trategy.com/us/resources/introductory-guides/data-mining-explaine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9643-640A-4342-AF19-0741486D3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Data Mining</a:t>
            </a:r>
          </a:p>
        </p:txBody>
      </p:sp>
    </p:spTree>
    <p:extLst>
      <p:ext uri="{BB962C8B-B14F-4D97-AF65-F5344CB8AC3E}">
        <p14:creationId xmlns:p14="http://schemas.microsoft.com/office/powerpoint/2010/main" val="1661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9091-2243-42B9-9CC2-3D254C5F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970BE-A815-486B-A2E0-E0B9DDB3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62225"/>
            <a:ext cx="2638425" cy="173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B026C4-0AB4-4A5D-91EB-AE4B41A29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99" y="1729408"/>
            <a:ext cx="6701798" cy="33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2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C6B9-64B9-44E9-884A-FBD74ED2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A773E-327C-4BEF-AF9F-C2D45873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95" y="2663514"/>
            <a:ext cx="4276890" cy="2491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7FDCF4-36D7-40D7-BB8F-93B72DACB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2152027"/>
            <a:ext cx="57340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BD62-28F5-467D-BCCA-822D0CA5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143000"/>
          </a:xfrm>
        </p:spPr>
        <p:txBody>
          <a:bodyPr/>
          <a:lstStyle/>
          <a:p>
            <a:r>
              <a:rPr lang="en-IN" dirty="0"/>
              <a:t>Unsupervised Vs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5234-313A-4A86-AA90-55EAE21F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009322" cy="4983161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Unsupervised Learning</a:t>
            </a:r>
          </a:p>
          <a:p>
            <a:pPr lvl="1"/>
            <a:r>
              <a:rPr lang="en-IN" dirty="0"/>
              <a:t>No Labels provided</a:t>
            </a:r>
          </a:p>
          <a:p>
            <a:pPr lvl="1"/>
            <a:r>
              <a:rPr lang="en-IN" dirty="0"/>
              <a:t>Uses Feature Extraction</a:t>
            </a:r>
          </a:p>
          <a:p>
            <a:pPr lvl="2"/>
            <a:r>
              <a:rPr lang="en-IN" dirty="0" err="1"/>
              <a:t>Color</a:t>
            </a:r>
            <a:endParaRPr lang="en-IN" dirty="0"/>
          </a:p>
          <a:p>
            <a:pPr lvl="2"/>
            <a:r>
              <a:rPr lang="en-IN" dirty="0"/>
              <a:t>Shape</a:t>
            </a:r>
          </a:p>
          <a:p>
            <a:pPr lvl="2"/>
            <a:r>
              <a:rPr lang="en-IN" dirty="0"/>
              <a:t>Size</a:t>
            </a:r>
          </a:p>
          <a:p>
            <a:pPr lvl="2"/>
            <a:r>
              <a:rPr lang="en-IN" dirty="0"/>
              <a:t>Similarities/Dissimilarities</a:t>
            </a:r>
          </a:p>
          <a:p>
            <a:pPr lvl="1"/>
            <a:r>
              <a:rPr lang="en-IN" dirty="0"/>
              <a:t>Creates Groups/Clusters</a:t>
            </a:r>
          </a:p>
          <a:p>
            <a:pPr lvl="1"/>
            <a:r>
              <a:rPr lang="en-IN" dirty="0"/>
              <a:t>Requires wide variety of training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84E98D-9248-4AA8-9105-9F33A8EC3DF4}"/>
              </a:ext>
            </a:extLst>
          </p:cNvPr>
          <p:cNvSpPr txBox="1">
            <a:spLocks/>
          </p:cNvSpPr>
          <p:nvPr/>
        </p:nvSpPr>
        <p:spPr bwMode="auto">
          <a:xfrm>
            <a:off x="6069496" y="1600201"/>
            <a:ext cx="5009322" cy="4983161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accent1"/>
                </a:solidFill>
              </a:rPr>
              <a:t>Supervised Learning</a:t>
            </a:r>
          </a:p>
          <a:p>
            <a:pPr lvl="1"/>
            <a:r>
              <a:rPr lang="en-IN" dirty="0"/>
              <a:t>Labels provided</a:t>
            </a:r>
          </a:p>
          <a:p>
            <a:pPr lvl="1"/>
            <a:r>
              <a:rPr lang="en-IN" dirty="0"/>
              <a:t>Tries to match new data with pre-defined groups based on features</a:t>
            </a:r>
          </a:p>
          <a:p>
            <a:pPr lvl="1"/>
            <a:r>
              <a:rPr lang="en-IN" dirty="0"/>
              <a:t>Two Main types of Supervised Learning</a:t>
            </a:r>
          </a:p>
          <a:p>
            <a:pPr lvl="2"/>
            <a:r>
              <a:rPr lang="en-IN" dirty="0"/>
              <a:t>Classification</a:t>
            </a:r>
          </a:p>
          <a:p>
            <a:pPr lvl="2"/>
            <a:r>
              <a:rPr lang="en-IN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7568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E1AA-EC2B-4660-85FC-9254F929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and 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2F616-D63C-4850-A71D-9B6FF559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6" y="1854960"/>
            <a:ext cx="6574951" cy="345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2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8148-B636-4FCE-9EDE-5A77C76E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7935E-D4BA-4534-B501-67ADD1C9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63" y="1743903"/>
            <a:ext cx="92297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2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49E4-403D-4F9F-BD8D-E569A40A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K-Fold 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19429-E43D-4206-8C05-3B0123B0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9884672" cy="533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1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1ED3-9DDF-4726-9E6F-C6F87E01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 Sampling + Over 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AD9C6-DDBA-405F-9AA9-83F545B78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69" y="1749287"/>
            <a:ext cx="11141470" cy="32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35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9D3B-73DD-4B8C-9C95-C6212422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066386"/>
            <a:ext cx="10972800" cy="798788"/>
          </a:xfrm>
        </p:spPr>
        <p:txBody>
          <a:bodyPr/>
          <a:lstStyle/>
          <a:p>
            <a:r>
              <a:rPr lang="en-IN" dirty="0"/>
              <a:t>Under/Over Fitting in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AC449-F5AA-4256-A932-3CCD7AC4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067339"/>
            <a:ext cx="107156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2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364D-A1F5-4502-A481-B0C1568B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3177"/>
            <a:ext cx="10972800" cy="931310"/>
          </a:xfrm>
        </p:spPr>
        <p:txBody>
          <a:bodyPr/>
          <a:lstStyle/>
          <a:p>
            <a:r>
              <a:rPr lang="en-IN" dirty="0"/>
              <a:t>Under/Over Fitting in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7A063-3FB7-4E94-A19A-0C89B04CD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13" y="1938336"/>
            <a:ext cx="10434330" cy="370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5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60486-7E44-4FE5-8516-89592EB8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06" y="1446028"/>
            <a:ext cx="9443258" cy="1828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2AB19B1-FAD3-47D5-8BB7-4FE7B3C1512E}"/>
              </a:ext>
            </a:extLst>
          </p:cNvPr>
          <p:cNvGrpSpPr/>
          <p:nvPr/>
        </p:nvGrpSpPr>
        <p:grpSpPr>
          <a:xfrm>
            <a:off x="841719" y="3583173"/>
            <a:ext cx="10051568" cy="1384663"/>
            <a:chOff x="841719" y="3583173"/>
            <a:chExt cx="10051568" cy="13846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3D54508-2999-40CD-B836-10B1436D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719" y="3583173"/>
              <a:ext cx="8554072" cy="112162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880F59-4394-48D2-B384-C6590764116B}"/>
                </a:ext>
              </a:extLst>
            </p:cNvPr>
            <p:cNvSpPr txBox="1"/>
            <p:nvPr/>
          </p:nvSpPr>
          <p:spPr>
            <a:xfrm>
              <a:off x="5115339" y="4598504"/>
              <a:ext cx="5777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>
                  <a:hlinkClick r:id="rId4"/>
                </a:rPr>
                <a:t>History of Data Mining by Ray Li</a:t>
              </a:r>
              <a:endParaRPr lang="en-IN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1167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BC2C-20F2-4878-9A19-FBD37060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Does Data Mining Fit?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9DB0F-A902-4FA7-822B-DADDDF28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4" y="1612830"/>
            <a:ext cx="11561636" cy="4615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D58A43-D10E-4EF4-97CD-0759DD0EE870}"/>
              </a:ext>
            </a:extLst>
          </p:cNvPr>
          <p:cNvSpPr txBox="1"/>
          <p:nvPr/>
        </p:nvSpPr>
        <p:spPr>
          <a:xfrm>
            <a:off x="3684104" y="6414052"/>
            <a:ext cx="80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/>
              <a:t>Source: Open Source Data Mining Programs: </a:t>
            </a:r>
            <a:r>
              <a:rPr lang="en-IN" sz="1200" i="1" dirty="0">
                <a:hlinkClick r:id="rId3"/>
              </a:rPr>
              <a:t>A Case Study in R by </a:t>
            </a:r>
            <a:r>
              <a:rPr lang="en-IN" sz="1200" i="1" dirty="0" err="1">
                <a:hlinkClick r:id="rId3"/>
              </a:rPr>
              <a:t>Fatih</a:t>
            </a:r>
            <a:r>
              <a:rPr lang="en-IN" sz="1200" i="1" dirty="0">
                <a:hlinkClick r:id="rId3"/>
              </a:rPr>
              <a:t> </a:t>
            </a:r>
            <a:r>
              <a:rPr lang="en-IN" sz="1200" i="1" dirty="0" err="1">
                <a:hlinkClick r:id="rId3"/>
              </a:rPr>
              <a:t>Kayaalp</a:t>
            </a:r>
            <a:r>
              <a:rPr lang="en-IN" sz="1200" i="1" dirty="0">
                <a:hlinkClick r:id="rId3"/>
              </a:rPr>
              <a:t> and </a:t>
            </a:r>
            <a:r>
              <a:rPr lang="en-IN" sz="1200" i="1" dirty="0" err="1">
                <a:hlinkClick r:id="rId3"/>
              </a:rPr>
              <a:t>Muhammet</a:t>
            </a:r>
            <a:r>
              <a:rPr lang="en-IN" sz="1200" i="1" dirty="0">
                <a:hlinkClick r:id="rId3"/>
              </a:rPr>
              <a:t>  Sinan </a:t>
            </a:r>
            <a:r>
              <a:rPr lang="en-IN" sz="1200" i="1" dirty="0" err="1">
                <a:hlinkClick r:id="rId3"/>
              </a:rPr>
              <a:t>Basarlan</a:t>
            </a:r>
            <a:endParaRPr lang="en-IN" sz="1200" i="1" dirty="0"/>
          </a:p>
        </p:txBody>
      </p:sp>
    </p:spTree>
    <p:extLst>
      <p:ext uri="{BB962C8B-B14F-4D97-AF65-F5344CB8AC3E}">
        <p14:creationId xmlns:p14="http://schemas.microsoft.com/office/powerpoint/2010/main" val="284946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059D-CD6A-4084-B434-802017C2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Data Mining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9384-7656-42FA-81C6-42D70E3A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Telecom: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Predict customer churn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Retail: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Segment customers based on Recency, Frequency and Monetary (RFM) purchases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Credit Cards: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Potential customers for new credit card offerings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E-Commerce: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Cross-sell and Up-sell promotions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Supermarkets: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Loyalty programs, Stocking shelves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Human Resources: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Employee retention and ranking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Educational Institutions: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Factors influencing student success/failure rate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Customer Relationship Management: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Customer acquisition and retention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Crime Agencies and Fraud Detection: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Identify fraud detection patterns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4FF8F-C8B2-4A1D-A45A-DC10312718B9}"/>
              </a:ext>
            </a:extLst>
          </p:cNvPr>
          <p:cNvSpPr txBox="1"/>
          <p:nvPr/>
        </p:nvSpPr>
        <p:spPr>
          <a:xfrm>
            <a:off x="3922643" y="6387548"/>
            <a:ext cx="785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i="1" dirty="0"/>
              <a:t>Source: </a:t>
            </a:r>
            <a:r>
              <a:rPr lang="en-IN" sz="1200" i="1" dirty="0">
                <a:hlinkClick r:id="rId2"/>
              </a:rPr>
              <a:t>https://digitaltransformationpro.com/data-mining-examples/</a:t>
            </a:r>
            <a:r>
              <a:rPr lang="en-IN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452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7415-9ECC-405E-84C2-94099F77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3557"/>
          </a:xfrm>
        </p:spPr>
        <p:txBody>
          <a:bodyPr/>
          <a:lstStyle/>
          <a:p>
            <a:br>
              <a:rPr lang="en-IN" b="1" dirty="0"/>
            </a:br>
            <a:r>
              <a:rPr lang="en-IN" b="1" dirty="0"/>
              <a:t>Data Mining Techniques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6F2C8-6975-49F9-9E2E-12E467AB8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58" y="1633537"/>
            <a:ext cx="10551484" cy="4690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8A2B7-5C4D-40E7-BEFB-1BBB2474FAE4}"/>
              </a:ext>
            </a:extLst>
          </p:cNvPr>
          <p:cNvSpPr txBox="1"/>
          <p:nvPr/>
        </p:nvSpPr>
        <p:spPr>
          <a:xfrm>
            <a:off x="4943061" y="6452557"/>
            <a:ext cx="7023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/>
              <a:t>Source: Using Data Mining Techniques to Road Safety Improvement in Spanish Roads – Published on Research Gate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54155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EE4FD8-3168-4D32-B1E3-67E69465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5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586B98-FFA1-45B6-89E7-19E40B95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" y="0"/>
            <a:ext cx="11975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7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2B49-E70B-41B4-BCA0-DE17EA8C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of Data Mining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F6D01-60F3-49CE-BEDF-F40377A1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61" y="1852612"/>
            <a:ext cx="5553904" cy="4315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13FDFE-1ECD-44A4-A28D-800D9AA57ECC}"/>
              </a:ext>
            </a:extLst>
          </p:cNvPr>
          <p:cNvSpPr txBox="1"/>
          <p:nvPr/>
        </p:nvSpPr>
        <p:spPr>
          <a:xfrm>
            <a:off x="6718852" y="6293111"/>
            <a:ext cx="507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/>
              <a:t>Source: </a:t>
            </a:r>
            <a:r>
              <a:rPr lang="en-IN" sz="1200" i="1" dirty="0">
                <a:hlinkClick r:id="rId3"/>
              </a:rPr>
              <a:t>Data Mining Explained by </a:t>
            </a:r>
            <a:r>
              <a:rPr lang="en-IN" sz="1200" i="1" dirty="0" err="1">
                <a:hlinkClick r:id="rId3"/>
              </a:rPr>
              <a:t>Microstrategy</a:t>
            </a:r>
            <a:endParaRPr lang="en-IN" sz="1200" i="1" dirty="0"/>
          </a:p>
        </p:txBody>
      </p:sp>
    </p:spTree>
    <p:extLst>
      <p:ext uri="{BB962C8B-B14F-4D97-AF65-F5344CB8AC3E}">
        <p14:creationId xmlns:p14="http://schemas.microsoft.com/office/powerpoint/2010/main" val="219550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E4E4-5B02-441E-A925-9AD3AA0A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 Mining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7D731-FDA3-456F-93A9-E6F71EC2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35" y="1417638"/>
            <a:ext cx="8233507" cy="4850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B2AE05-CFCC-4E41-B03A-C14212E0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967" y="6268278"/>
            <a:ext cx="5078408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09779"/>
      </p:ext>
    </p:extLst>
  </p:cSld>
  <p:clrMapOvr>
    <a:masterClrMapping/>
  </p:clrMapOvr>
</p:sld>
</file>

<file path=ppt/theme/theme1.xml><?xml version="1.0" encoding="utf-8"?>
<a:theme xmlns:a="http://schemas.openxmlformats.org/drawingml/2006/main" name="Great_Lak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at_Lakes_Theme" id="{8D30CE37-375D-4F4B-958D-AB034D35618B}" vid="{E2935BB0-39C0-477A-8BA0-AA9C0A2684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249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Candara</vt:lpstr>
      <vt:lpstr>Corbel</vt:lpstr>
      <vt:lpstr>Great_Lakes_Theme</vt:lpstr>
      <vt:lpstr>Introduction to Data Mining</vt:lpstr>
      <vt:lpstr>PowerPoint Presentation</vt:lpstr>
      <vt:lpstr>Where Does Data Mining Fit?</vt:lpstr>
      <vt:lpstr>Where is Data Mining Used?</vt:lpstr>
      <vt:lpstr> Data Mining Techniques</vt:lpstr>
      <vt:lpstr>PowerPoint Presentation</vt:lpstr>
      <vt:lpstr>PowerPoint Presentation</vt:lpstr>
      <vt:lpstr>Challenges of Data Mining</vt:lpstr>
      <vt:lpstr>Types of Data Mining</vt:lpstr>
      <vt:lpstr>Unsupervised Learning</vt:lpstr>
      <vt:lpstr>Supervised Learning</vt:lpstr>
      <vt:lpstr>Unsupervised Vs Supervised Learning</vt:lpstr>
      <vt:lpstr>Training and Test Data</vt:lpstr>
      <vt:lpstr>Cross Validation</vt:lpstr>
      <vt:lpstr>K-Fold Cross Validation</vt:lpstr>
      <vt:lpstr>Under Sampling + Over Sampling</vt:lpstr>
      <vt:lpstr>Under/Over Fitting in Regression</vt:lpstr>
      <vt:lpstr>Under/Over Fitting in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mohan</dc:creator>
  <cp:lastModifiedBy>Praveen Kumar</cp:lastModifiedBy>
  <cp:revision>17</cp:revision>
  <dcterms:created xsi:type="dcterms:W3CDTF">2019-01-01T13:00:03Z</dcterms:created>
  <dcterms:modified xsi:type="dcterms:W3CDTF">2020-01-09T07:15:13Z</dcterms:modified>
</cp:coreProperties>
</file>