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8" r:id="rId4"/>
    <p:sldId id="258" r:id="rId5"/>
    <p:sldId id="260" r:id="rId6"/>
    <p:sldId id="266" r:id="rId7"/>
    <p:sldId id="262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AD8"/>
    <a:srgbClr val="949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6208"/>
  </p:normalViewPr>
  <p:slideViewPr>
    <p:cSldViewPr snapToGrid="0" snapToObjects="1">
      <p:cViewPr varScale="1">
        <p:scale>
          <a:sx n="64" d="100"/>
          <a:sy n="64" d="100"/>
        </p:scale>
        <p:origin x="38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000000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3/29/2022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sv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9.xml"/><Relationship Id="rId25" Type="http://schemas.openxmlformats.org/officeDocument/2006/relationships/image" Target="../media/image17.sv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5.svg"/><Relationship Id="rId10" Type="http://schemas.openxmlformats.org/officeDocument/2006/relationships/tags" Target="../tags/tag10.xml"/><Relationship Id="rId19" Type="http://schemas.openxmlformats.org/officeDocument/2006/relationships/image" Target="../media/image11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Computer Science</a:t>
            </a:r>
          </a:p>
        </p:txBody>
      </p:sp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>
          <a:xfrm>
            <a:off x="-1" y="1468721"/>
            <a:ext cx="11459817" cy="2340000"/>
          </a:xfrm>
        </p:spPr>
        <p:txBody>
          <a:bodyPr/>
          <a:lstStyle/>
          <a:p>
            <a:r>
              <a:rPr lang="en-GB" sz="3600" dirty="0"/>
              <a:t>Woman, </a:t>
            </a:r>
            <a:r>
              <a:rPr lang="en-GB" sz="3600" strike="sngStrike" dirty="0"/>
              <a:t>make me a sandwich</a:t>
            </a:r>
            <a:r>
              <a:rPr lang="en-GB" sz="3600" dirty="0"/>
              <a:t> let me make you a sandwich. Automatic Neutralisation of Sexist Language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2D7A0-5C71-B940-AEF2-6A43E506C485}"/>
              </a:ext>
            </a:extLst>
          </p:cNvPr>
          <p:cNvSpPr txBox="1"/>
          <p:nvPr/>
        </p:nvSpPr>
        <p:spPr>
          <a:xfrm>
            <a:off x="453280" y="3924816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LK" sz="3200" dirty="0"/>
              <a:t>COMP0087 </a:t>
            </a:r>
            <a:r>
              <a:rPr lang="en-LK" sz="2800" dirty="0"/>
              <a:t>Submission</a:t>
            </a:r>
            <a:r>
              <a:rPr lang="en-LK" sz="3200" dirty="0"/>
              <a:t>: Group 10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833B105-6363-9A4B-A318-25D30B5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12" y="3412628"/>
            <a:ext cx="3135070" cy="219392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27EE-2ADE-9E4F-8018-A2F5707C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71399"/>
            <a:ext cx="8999900" cy="1368000"/>
          </a:xfrm>
        </p:spPr>
        <p:txBody>
          <a:bodyPr/>
          <a:lstStyle/>
          <a:p>
            <a:r>
              <a:rPr lang="en-LK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FEE1-571E-8047-A7E1-4D713C6FB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LK" dirty="0"/>
              <a:t>Table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C19AF-9526-6A46-9431-62864EED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0" y="1592767"/>
            <a:ext cx="5289661" cy="3629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94E47-4E9E-8F4F-986C-D044B390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65264" y="1558208"/>
            <a:ext cx="5765041" cy="4677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C4401-6A67-4D83-94F4-5E98659415D0}"/>
              </a:ext>
            </a:extLst>
          </p:cNvPr>
          <p:cNvSpPr txBox="1"/>
          <p:nvPr/>
        </p:nvSpPr>
        <p:spPr>
          <a:xfrm>
            <a:off x="452470" y="2392749"/>
            <a:ext cx="510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i="0" dirty="0">
                <a:effectLst/>
              </a:rPr>
              <a:t>Table 1) BLEU Score and True Hits for each of the models. The results are presented as the mean of three test sets ± two standard deviations.</a:t>
            </a:r>
            <a:endParaRPr lang="en-IN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6F223-98ED-4AAE-94DD-4B9B1D51CFA1}"/>
              </a:ext>
            </a:extLst>
          </p:cNvPr>
          <p:cNvSpPr txBox="1"/>
          <p:nvPr/>
        </p:nvSpPr>
        <p:spPr>
          <a:xfrm>
            <a:off x="452469" y="3612259"/>
            <a:ext cx="510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i="0" dirty="0">
                <a:effectLst/>
              </a:rPr>
              <a:t>Table 2)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Results of automatic evaluation of the models. The results are presented as the mean of three test sets ± two standard deviations.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14035-CA03-4B28-9A51-67ED0D5428E5}"/>
              </a:ext>
            </a:extLst>
          </p:cNvPr>
          <p:cNvSpPr txBox="1"/>
          <p:nvPr/>
        </p:nvSpPr>
        <p:spPr>
          <a:xfrm>
            <a:off x="452468" y="5288353"/>
            <a:ext cx="510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i="0" dirty="0">
                <a:effectLst/>
              </a:rPr>
              <a:t>Table 3)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Results of human evaluation. The results are presented as the mean of the results of human evaluation ± two standard deviations.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0475E-D6CE-421E-AF39-3EA4A32B9ACD}"/>
              </a:ext>
            </a:extLst>
          </p:cNvPr>
          <p:cNvSpPr txBox="1"/>
          <p:nvPr/>
        </p:nvSpPr>
        <p:spPr>
          <a:xfrm>
            <a:off x="6087184" y="6235365"/>
            <a:ext cx="5104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i="0" dirty="0">
                <a:effectLst/>
              </a:rPr>
              <a:t>Table 4)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Examples of </a:t>
            </a:r>
            <a:r>
              <a:rPr lang="en-US" sz="900" b="0" i="0" dirty="0" err="1">
                <a:effectLst/>
                <a:latin typeface="Arial" panose="020B0604020202020204" pitchFamily="34" charset="0"/>
              </a:rPr>
              <a:t>neutralised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 sentences for each of the three models for qualitative evaluation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8113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0A98-B772-F740-BC50-28107779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25679"/>
            <a:ext cx="10186080" cy="664641"/>
          </a:xfrm>
        </p:spPr>
        <p:txBody>
          <a:bodyPr/>
          <a:lstStyle/>
          <a:p>
            <a:r>
              <a:rPr lang="en-LK" dirty="0"/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99FFE-DEE6-DD44-B960-BBEA3D3C2DC5}"/>
              </a:ext>
            </a:extLst>
          </p:cNvPr>
          <p:cNvSpPr txBox="1">
            <a:spLocks/>
          </p:cNvSpPr>
          <p:nvPr/>
        </p:nvSpPr>
        <p:spPr bwMode="auto">
          <a:xfrm>
            <a:off x="685799" y="1643838"/>
            <a:ext cx="10672011" cy="191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5425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b="0" dirty="0">
                <a:latin typeface="+mn-lt"/>
                <a:ea typeface="+mn-ea"/>
                <a:cs typeface="+mn-cs"/>
              </a:rPr>
              <a:t>The performance of the baseline model on the task of sexism neutralisation was improved by </a:t>
            </a:r>
            <a:r>
              <a:rPr lang="en-US" sz="2400" b="0" dirty="0">
                <a:latin typeface="+mn-lt"/>
                <a:ea typeface="+mn-ea"/>
                <a:cs typeface="+mn-cs"/>
              </a:rPr>
              <a:t>fine tuning the model with the "Call Me Sexist" dataset</a:t>
            </a:r>
            <a:r>
              <a:rPr lang="en-GB" sz="2400" b="0" dirty="0">
                <a:latin typeface="+mn-lt"/>
                <a:ea typeface="+mn-ea"/>
                <a:cs typeface="+mn-cs"/>
              </a:rPr>
              <a:t> </a:t>
            </a:r>
          </a:p>
          <a:p>
            <a:pPr marL="225425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b="0" dirty="0">
                <a:latin typeface="+mn-lt"/>
                <a:ea typeface="+mn-ea"/>
                <a:cs typeface="+mn-cs"/>
              </a:rPr>
              <a:t>An automated data augmentation pipeline </a:t>
            </a:r>
            <a:r>
              <a:rPr lang="en-US" sz="2400" b="0" dirty="0">
                <a:latin typeface="+mn-lt"/>
                <a:ea typeface="+mn-ea"/>
                <a:cs typeface="+mn-cs"/>
              </a:rPr>
              <a:t>did not result in an improved model performance</a:t>
            </a:r>
            <a:endParaRPr lang="en-GB" sz="2400" b="0" dirty="0">
              <a:latin typeface="+mn-lt"/>
              <a:ea typeface="+mn-ea"/>
              <a:cs typeface="+mn-cs"/>
            </a:endParaRPr>
          </a:p>
          <a:p>
            <a:pPr marL="225425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+mn-ea"/>
                <a:cs typeface="+mn-cs"/>
              </a:rPr>
              <a:t>A mixture of automatic and human evaluation was needed to conclusively decide which model performed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L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953BF-4AF4-3348-B94E-F1694489911C}"/>
              </a:ext>
            </a:extLst>
          </p:cNvPr>
          <p:cNvSpPr txBox="1"/>
          <p:nvPr/>
        </p:nvSpPr>
        <p:spPr>
          <a:xfrm>
            <a:off x="685799" y="4153424"/>
            <a:ext cx="112378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GB" sz="2400" b="1" dirty="0">
                <a:latin typeface="+mn-lt"/>
              </a:rPr>
              <a:t>Future work:</a:t>
            </a:r>
          </a:p>
          <a:p>
            <a:pPr algn="l"/>
            <a:endParaRPr lang="en-GB" sz="700" b="1" u="sng" dirty="0"/>
          </a:p>
          <a:p>
            <a:pPr marL="225425" indent="-225425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Additional automatic evaluations metrics and finding the o</a:t>
            </a:r>
            <a:r>
              <a:rPr lang="en-US" sz="2400" dirty="0" err="1">
                <a:latin typeface="+mn-lt"/>
              </a:rPr>
              <a:t>ptimal</a:t>
            </a:r>
            <a:r>
              <a:rPr lang="en-US" sz="2400" dirty="0">
                <a:latin typeface="+mn-lt"/>
              </a:rPr>
              <a:t> metrics combination</a:t>
            </a:r>
            <a:endParaRPr lang="en-US" sz="500" b="1" dirty="0"/>
          </a:p>
          <a:p>
            <a:pPr marL="225425" indent="-225425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Additional sexism data</a:t>
            </a:r>
            <a:endParaRPr lang="en-GB" sz="500" b="1" dirty="0"/>
          </a:p>
          <a:p>
            <a:pPr marL="225425" indent="-225425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Augmented data pipeline improvement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38718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60000" y="631767"/>
            <a:ext cx="8999900" cy="1368000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710997-C536-0F42-9308-07CB0DB2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01" y="1215941"/>
            <a:ext cx="3737074" cy="185886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B630016-CC8E-DA46-9C40-B81AB686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4781773"/>
            <a:ext cx="5501057" cy="144446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D82B323-75FE-B547-99E6-8E198B894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7"/>
          <a:stretch/>
        </p:blipFill>
        <p:spPr>
          <a:xfrm>
            <a:off x="439512" y="3196454"/>
            <a:ext cx="5166157" cy="8665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E193A8-3C9B-44C5-87FD-AA5D1971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12" y="4866543"/>
            <a:ext cx="4172938" cy="16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ABC3C1-523A-4934-9986-CB1E99B083CA}"/>
              </a:ext>
            </a:extLst>
          </p:cNvPr>
          <p:cNvSpPr txBox="1"/>
          <p:nvPr/>
        </p:nvSpPr>
        <p:spPr>
          <a:xfrm>
            <a:off x="651796" y="1634414"/>
            <a:ext cx="5040040" cy="13234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 Data gathered by Her Game Too surveyed 371 female football fans and </a:t>
            </a:r>
            <a:r>
              <a:rPr lang="en-GB" sz="1600" b="1" dirty="0">
                <a:solidFill>
                  <a:schemeClr val="tx1"/>
                </a:solidFill>
              </a:rPr>
              <a:t>91.9% </a:t>
            </a:r>
            <a:r>
              <a:rPr lang="en-GB" sz="1600" dirty="0">
                <a:solidFill>
                  <a:schemeClr val="tx1"/>
                </a:solidFill>
              </a:rPr>
              <a:t>said they had </a:t>
            </a:r>
            <a:r>
              <a:rPr lang="en-GB" sz="1600" b="1" dirty="0">
                <a:solidFill>
                  <a:schemeClr val="tx1"/>
                </a:solidFill>
              </a:rPr>
              <a:t>seen online abuse being directed at other women</a:t>
            </a:r>
            <a:r>
              <a:rPr lang="en-GB" sz="1600" dirty="0">
                <a:solidFill>
                  <a:schemeClr val="tx1"/>
                </a:solidFill>
              </a:rPr>
              <a:t>, while </a:t>
            </a:r>
            <a:r>
              <a:rPr lang="en-GB" sz="1600" b="1" dirty="0">
                <a:solidFill>
                  <a:schemeClr val="tx1"/>
                </a:solidFill>
              </a:rPr>
              <a:t>63.1% said they had been abused online themselves</a:t>
            </a:r>
            <a:r>
              <a:rPr lang="en-GB" sz="1600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121AD-207C-48F3-A213-A6E7EFAB7714}"/>
              </a:ext>
            </a:extLst>
          </p:cNvPr>
          <p:cNvSpPr txBox="1"/>
          <p:nvPr/>
        </p:nvSpPr>
        <p:spPr>
          <a:xfrm>
            <a:off x="6248427" y="3471402"/>
            <a:ext cx="4108356" cy="8309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ysClr val="windowText" lastClr="000000"/>
                </a:solidFill>
              </a:rPr>
              <a:t>“Approximately 1 in 10 Americans have experienced online harassment specifically because of their gender” (*Duggan, 2017)</a:t>
            </a:r>
            <a:endParaRPr lang="en-LK" sz="16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F170C608-B873-4484-91E5-CAA41A29B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09" y="4010011"/>
            <a:ext cx="5185927" cy="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817-D833-6A42-A16E-D921C12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Our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45709-6C1B-2347-9248-77AEC8E771F2}"/>
              </a:ext>
            </a:extLst>
          </p:cNvPr>
          <p:cNvGrpSpPr/>
          <p:nvPr/>
        </p:nvGrpSpPr>
        <p:grpSpPr>
          <a:xfrm>
            <a:off x="749536" y="1853208"/>
            <a:ext cx="10221463" cy="4525083"/>
            <a:chOff x="1977008" y="934541"/>
            <a:chExt cx="10106321" cy="5048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4AB1A-E66B-734C-95CF-6D7B929BFDC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988421" y="950442"/>
              <a:ext cx="2543097" cy="660856"/>
              <a:chOff x="1904900" y="1016000"/>
              <a:chExt cx="2517396" cy="647700"/>
            </a:xfrm>
            <a:solidFill>
              <a:srgbClr val="73FDD6"/>
            </a:solidFill>
          </p:grpSpPr>
          <p:sp>
            <p:nvSpPr>
              <p:cNvPr id="28" name="Freeform: Shape 50">
                <a:extLst>
                  <a:ext uri="{FF2B5EF4-FFF2-40B4-BE49-F238E27FC236}">
                    <a16:creationId xmlns:a16="http://schemas.microsoft.com/office/drawing/2014/main" id="{82F3CAEB-875F-7E44-883F-4FC35DDA469D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904900" y="1016000"/>
                <a:ext cx="2517396" cy="6477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44104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44104" y="0"/>
                    </a:lnTo>
                    <a:lnTo>
                      <a:pt x="1828800" y="457200"/>
                    </a:lnTo>
                    <a:lnTo>
                      <a:pt x="1744104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76D6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3C8A8E-240A-004C-8E03-942FA3C977F0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968400" y="1060979"/>
                <a:ext cx="2337310" cy="557742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0" algn="ctr">
                  <a:buClr>
                    <a:srgbClr val="002960"/>
                  </a:buClr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Formulate the research question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C75C57-32F5-E64C-AC8F-6322487F94D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4511596" y="952355"/>
              <a:ext cx="2543097" cy="660856"/>
              <a:chOff x="4306452" y="1016000"/>
              <a:chExt cx="2517396" cy="647700"/>
            </a:xfrm>
            <a:solidFill>
              <a:srgbClr val="FF5050"/>
            </a:solidFill>
          </p:grpSpPr>
          <p:sp>
            <p:nvSpPr>
              <p:cNvPr id="26" name="Freeform: Shape 53">
                <a:extLst>
                  <a:ext uri="{FF2B5EF4-FFF2-40B4-BE49-F238E27FC236}">
                    <a16:creationId xmlns:a16="http://schemas.microsoft.com/office/drawing/2014/main" id="{3CFCC983-2028-6C41-B172-88858237DFA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4306452" y="1016000"/>
                <a:ext cx="2517396" cy="6477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44104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44104" y="0"/>
                    </a:lnTo>
                    <a:lnTo>
                      <a:pt x="1828800" y="457200"/>
                    </a:lnTo>
                    <a:lnTo>
                      <a:pt x="1744104" y="914400"/>
                    </a:lnTo>
                    <a:lnTo>
                      <a:pt x="0" y="914400"/>
                    </a:lnTo>
                    <a:lnTo>
                      <a:pt x="84696" y="457200"/>
                    </a:lnTo>
                    <a:close/>
                  </a:path>
                </a:pathLst>
              </a:custGeom>
              <a:solidFill>
                <a:srgbClr val="8EFA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DA52F8-A2DE-2449-957B-3B9B25F94A04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473838" y="1060979"/>
                <a:ext cx="2233424" cy="557742"/>
              </a:xfrm>
              <a:prstGeom prst="rect">
                <a:avLst/>
              </a:prstGeom>
              <a:solidFill>
                <a:srgbClr val="8EFA00"/>
              </a:solidFill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marL="0" marR="0" lvl="0" indent="0" algn="ctr" defTabSz="895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960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Data pre-processing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DC2341-0353-0E44-A01F-CF3FB903A7B2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017057" y="943448"/>
              <a:ext cx="2543097" cy="660856"/>
              <a:chOff x="6708004" y="1016001"/>
              <a:chExt cx="2517396" cy="647700"/>
            </a:xfrm>
            <a:solidFill>
              <a:srgbClr val="FF5050"/>
            </a:solidFill>
          </p:grpSpPr>
          <p:sp>
            <p:nvSpPr>
              <p:cNvPr id="24" name="Freeform: Shape 56">
                <a:extLst>
                  <a:ext uri="{FF2B5EF4-FFF2-40B4-BE49-F238E27FC236}">
                    <a16:creationId xmlns:a16="http://schemas.microsoft.com/office/drawing/2014/main" id="{C774B3F9-B4E0-AF4C-857F-34FB794A056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708004" y="1016001"/>
                <a:ext cx="2517396" cy="6477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5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5 w 1828800"/>
                  <a:gd name="connsiteY1" fmla="*/ 0 h 914400"/>
                  <a:gd name="connsiteX2" fmla="*/ 1828800 w 1828800"/>
                  <a:gd name="connsiteY2" fmla="*/ 457200 h 914400"/>
                  <a:gd name="connsiteX3" fmla="*/ 1711585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5 w 1828800"/>
                  <a:gd name="connsiteY1" fmla="*/ 0 h 914400"/>
                  <a:gd name="connsiteX2" fmla="*/ 1828800 w 1828800"/>
                  <a:gd name="connsiteY2" fmla="*/ 457200 h 914400"/>
                  <a:gd name="connsiteX3" fmla="*/ 1711585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11585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44104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44104" y="0"/>
                    </a:lnTo>
                    <a:lnTo>
                      <a:pt x="1828800" y="457200"/>
                    </a:lnTo>
                    <a:lnTo>
                      <a:pt x="1744104" y="914400"/>
                    </a:lnTo>
                    <a:lnTo>
                      <a:pt x="0" y="914400"/>
                    </a:lnTo>
                    <a:lnTo>
                      <a:pt x="84696" y="457200"/>
                    </a:lnTo>
                    <a:close/>
                  </a:path>
                </a:pathLst>
              </a:custGeom>
              <a:solidFill>
                <a:srgbClr val="FFDB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3FC783-A6E4-D145-851A-5EE3ECE8EE3F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875390" y="1060979"/>
                <a:ext cx="2233424" cy="557742"/>
              </a:xfrm>
              <a:prstGeom prst="rect">
                <a:avLst/>
              </a:prstGeom>
              <a:solidFill>
                <a:srgbClr val="FFDB00"/>
              </a:solidFill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marL="0" marR="0" lvl="0" indent="0" algn="ctr" defTabSz="895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960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Model building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6B4934-D628-E149-8DA6-2877D4444EB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9540232" y="934541"/>
              <a:ext cx="2543097" cy="660856"/>
              <a:chOff x="9109554" y="1016000"/>
              <a:chExt cx="2517396" cy="647700"/>
            </a:xfrm>
            <a:solidFill>
              <a:srgbClr val="FF9300"/>
            </a:solidFill>
          </p:grpSpPr>
          <p:sp>
            <p:nvSpPr>
              <p:cNvPr id="22" name="Freeform: Shape 59">
                <a:extLst>
                  <a:ext uri="{FF2B5EF4-FFF2-40B4-BE49-F238E27FC236}">
                    <a16:creationId xmlns:a16="http://schemas.microsoft.com/office/drawing/2014/main" id="{20165F32-3A50-094B-AED9-220551B7F1B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109554" y="1016000"/>
                <a:ext cx="2517396" cy="6477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117214 w 1828800"/>
                  <a:gd name="connsiteY5" fmla="*/ 457200 h 914400"/>
                  <a:gd name="connsiteX0" fmla="*/ 0 w 1828800"/>
                  <a:gd name="connsiteY0" fmla="*/ 0 h 914400"/>
                  <a:gd name="connsiteX1" fmla="*/ 1711586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11586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  <a:gd name="connsiteX0" fmla="*/ 0 w 1828800"/>
                  <a:gd name="connsiteY0" fmla="*/ 0 h 914400"/>
                  <a:gd name="connsiteX1" fmla="*/ 1744104 w 1828800"/>
                  <a:gd name="connsiteY1" fmla="*/ 0 h 914400"/>
                  <a:gd name="connsiteX2" fmla="*/ 1828800 w 1828800"/>
                  <a:gd name="connsiteY2" fmla="*/ 457200 h 914400"/>
                  <a:gd name="connsiteX3" fmla="*/ 1744104 w 1828800"/>
                  <a:gd name="connsiteY3" fmla="*/ 914400 h 914400"/>
                  <a:gd name="connsiteX4" fmla="*/ 0 w 1828800"/>
                  <a:gd name="connsiteY4" fmla="*/ 914400 h 914400"/>
                  <a:gd name="connsiteX5" fmla="*/ 84696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744104" y="0"/>
                    </a:lnTo>
                    <a:lnTo>
                      <a:pt x="1828800" y="457200"/>
                    </a:lnTo>
                    <a:lnTo>
                      <a:pt x="1744104" y="914400"/>
                    </a:lnTo>
                    <a:lnTo>
                      <a:pt x="0" y="914400"/>
                    </a:lnTo>
                    <a:lnTo>
                      <a:pt x="84696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F0C1F6-CED1-A945-ADE5-15DD86007C68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76940" y="1060979"/>
                <a:ext cx="2233424" cy="557742"/>
              </a:xfrm>
              <a:prstGeom prst="rect">
                <a:avLst/>
              </a:prstGeom>
              <a:grp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marL="0" marR="0" lvl="0" indent="0" algn="ctr" defTabSz="895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960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 Results &amp; Insights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9A54DC9-7222-9B4F-9A69-5155A7262701}"/>
                </a:ext>
              </a:extLst>
            </p:cNvPr>
            <p:cNvSpPr/>
            <p:nvPr/>
          </p:nvSpPr>
          <p:spPr>
            <a:xfrm>
              <a:off x="7041480" y="1692658"/>
              <a:ext cx="2400897" cy="41838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L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14A2C0-9636-4040-AE3B-5A14D14812E0}"/>
                </a:ext>
              </a:extLst>
            </p:cNvPr>
            <p:cNvSpPr/>
            <p:nvPr/>
          </p:nvSpPr>
          <p:spPr>
            <a:xfrm>
              <a:off x="4553205" y="1692657"/>
              <a:ext cx="2367321" cy="41838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L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A8C7CF-B959-4548-A385-7E74B0EDF6D8}"/>
                </a:ext>
              </a:extLst>
            </p:cNvPr>
            <p:cNvSpPr/>
            <p:nvPr/>
          </p:nvSpPr>
          <p:spPr>
            <a:xfrm>
              <a:off x="1977008" y="1672140"/>
              <a:ext cx="2425320" cy="42043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L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D3FE296-6EB5-794E-B713-9784060DC51D}"/>
                </a:ext>
              </a:extLst>
            </p:cNvPr>
            <p:cNvSpPr/>
            <p:nvPr/>
          </p:nvSpPr>
          <p:spPr>
            <a:xfrm>
              <a:off x="9576593" y="1692657"/>
              <a:ext cx="2400897" cy="41838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L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511E2-360A-5345-A015-50101C3BC708}"/>
                </a:ext>
              </a:extLst>
            </p:cNvPr>
            <p:cNvSpPr txBox="1"/>
            <p:nvPr/>
          </p:nvSpPr>
          <p:spPr>
            <a:xfrm>
              <a:off x="4576353" y="3874778"/>
              <a:ext cx="2321025" cy="1352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Observe the datasets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Pre-process the data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Manual cleaning and </a:t>
              </a:r>
              <a:r>
                <a:rPr lang="en-US" sz="1400" dirty="0" err="1"/>
                <a:t>neutralisation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FA83A-A3FD-254F-8C30-D35F0379A426}"/>
                </a:ext>
              </a:extLst>
            </p:cNvPr>
            <p:cNvSpPr txBox="1"/>
            <p:nvPr/>
          </p:nvSpPr>
          <p:spPr>
            <a:xfrm>
              <a:off x="7093273" y="3874778"/>
              <a:ext cx="2289208" cy="2108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Run inference against the baseline model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Fine tune the pretrained model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Fine tune new model with augmented data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C028A6-CE50-0542-8946-82D1AD7FCDB8}"/>
                </a:ext>
              </a:extLst>
            </p:cNvPr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2052569" y="1937268"/>
              <a:ext cx="2274198" cy="4807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r>
                <a:rPr lang="en-US" sz="1400" b="1" dirty="0"/>
                <a:t>Formulate the problem and research the domain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B46EE3-47BD-8E45-A2AF-79AE3EE52D06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7147986" y="1936538"/>
              <a:ext cx="2212625" cy="4807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lvl="1" indent="0" algn="ctr">
                <a:spcBef>
                  <a:spcPct val="50000"/>
                </a:spcBef>
                <a:buSzPct val="100000"/>
                <a:buNone/>
                <a:defRPr/>
              </a:pPr>
              <a:r>
                <a:rPr lang="en-US" sz="1400" b="1" dirty="0"/>
                <a:t>Build models to answer the research question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D62BFE-37AA-634B-B76E-798D363DBC6A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9576593" y="1936537"/>
              <a:ext cx="2370836" cy="24037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r>
                <a:rPr lang="en-US" sz="1400" b="1" dirty="0"/>
                <a:t>Collate the results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C2A7C6-5EEB-4745-994E-0E180D44384D}"/>
                </a:ext>
              </a:extLst>
            </p:cNvPr>
            <p:cNvSpPr txBox="1"/>
            <p:nvPr/>
          </p:nvSpPr>
          <p:spPr>
            <a:xfrm>
              <a:off x="1977008" y="3899339"/>
              <a:ext cx="2338346" cy="1064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Formulate the research question : </a:t>
              </a:r>
              <a:r>
                <a:rPr lang="en-US" sz="1400" dirty="0" err="1"/>
                <a:t>Neutralising</a:t>
              </a:r>
              <a:r>
                <a:rPr lang="en-US" sz="1400" dirty="0"/>
                <a:t> sexist language using NLP</a:t>
              </a:r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D73BDC-D2AE-374E-A38B-E1946D534694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4609652" y="1936537"/>
              <a:ext cx="2274198" cy="4807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r>
                <a:rPr lang="en-US" sz="1400" b="1" dirty="0"/>
                <a:t>Observe and pre-process the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42777C-91BF-884D-ABDB-C8ABB1BE7F52}"/>
                </a:ext>
              </a:extLst>
            </p:cNvPr>
            <p:cNvSpPr txBox="1"/>
            <p:nvPr/>
          </p:nvSpPr>
          <p:spPr>
            <a:xfrm>
              <a:off x="9588323" y="3878006"/>
              <a:ext cx="2300233" cy="1593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/>
                <a:t>Collate the results from the models</a:t>
              </a:r>
            </a:p>
            <a:p>
              <a:pPr marL="285750" indent="-285750">
                <a:spcBef>
                  <a:spcPct val="60000"/>
                </a:spcBef>
                <a:buFont typeface="Arial" panose="020B0604020202020204" pitchFamily="34" charset="0"/>
                <a:buChar char="•"/>
              </a:pPr>
              <a:r>
                <a:rPr lang="en-US" sz="1400" dirty="0" err="1"/>
                <a:t>Analyse</a:t>
              </a:r>
              <a:r>
                <a:rPr lang="en-US" sz="1400" dirty="0"/>
                <a:t> the obtained results</a:t>
              </a:r>
            </a:p>
            <a:p>
              <a:pPr>
                <a:spcBef>
                  <a:spcPct val="60000"/>
                </a:spcBef>
              </a:pPr>
              <a:r>
                <a:rPr lang="en-US" sz="1400" dirty="0"/>
                <a:t> </a:t>
              </a:r>
            </a:p>
          </p:txBody>
        </p:sp>
      </p:grpSp>
      <p:pic>
        <p:nvPicPr>
          <p:cNvPr id="30" name="Graphic 29" descr="Brainstorm outline">
            <a:extLst>
              <a:ext uri="{FF2B5EF4-FFF2-40B4-BE49-F238E27FC236}">
                <a16:creationId xmlns:a16="http://schemas.microsoft.com/office/drawing/2014/main" id="{383935EE-2734-644B-AD42-8BAF264013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92227" y="3354349"/>
            <a:ext cx="924818" cy="92481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32FCDCC-234D-A04D-B96D-0E0398E88F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12402" y="3349158"/>
            <a:ext cx="924818" cy="924818"/>
          </a:xfrm>
          <a:prstGeom prst="rect">
            <a:avLst/>
          </a:prstGeom>
        </p:spPr>
      </p:pic>
      <p:pic>
        <p:nvPicPr>
          <p:cNvPr id="32" name="Graphic 31" descr="Atom outline">
            <a:extLst>
              <a:ext uri="{FF2B5EF4-FFF2-40B4-BE49-F238E27FC236}">
                <a16:creationId xmlns:a16="http://schemas.microsoft.com/office/drawing/2014/main" id="{7196D28B-3771-4744-BE41-B39CD3D4BD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30131" y="3357012"/>
            <a:ext cx="924818" cy="924818"/>
          </a:xfrm>
          <a:prstGeom prst="rect">
            <a:avLst/>
          </a:prstGeom>
        </p:spPr>
      </p:pic>
      <p:pic>
        <p:nvPicPr>
          <p:cNvPr id="33" name="Graphic 32" descr="Research outline">
            <a:extLst>
              <a:ext uri="{FF2B5EF4-FFF2-40B4-BE49-F238E27FC236}">
                <a16:creationId xmlns:a16="http://schemas.microsoft.com/office/drawing/2014/main" id="{AD4125B7-8C52-4D46-BAE4-392E8F7056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22554" y="3380133"/>
            <a:ext cx="924818" cy="9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>
          <a:xfrm>
            <a:off x="360000" y="649585"/>
            <a:ext cx="8999900" cy="1368000"/>
          </a:xfrm>
        </p:spPr>
        <p:txBody>
          <a:bodyPr/>
          <a:lstStyle/>
          <a:p>
            <a:r>
              <a:rPr lang="en-GB" dirty="0"/>
              <a:t>Datasets</a:t>
            </a:r>
          </a:p>
        </p:txBody>
      </p:sp>
      <p:sp>
        <p:nvSpPr>
          <p:cNvPr id="9" name="Text Placeholder 11" descr="Text">
            <a:extLst>
              <a:ext uri="{FF2B5EF4-FFF2-40B4-BE49-F238E27FC236}">
                <a16:creationId xmlns:a16="http://schemas.microsoft.com/office/drawing/2014/main" id="{1A5036DB-C16D-D04E-B1CF-36E6C08C5245}"/>
              </a:ext>
            </a:extLst>
          </p:cNvPr>
          <p:cNvSpPr txBox="1">
            <a:spLocks/>
          </p:cNvSpPr>
          <p:nvPr/>
        </p:nvSpPr>
        <p:spPr bwMode="auto">
          <a:xfrm>
            <a:off x="430772" y="1405986"/>
            <a:ext cx="11321716" cy="50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Call me sexist </a:t>
            </a:r>
            <a:endParaRPr lang="en-GB" b="1" baseline="30000" dirty="0"/>
          </a:p>
          <a:p>
            <a:r>
              <a:rPr lang="en-GB" sz="1800" dirty="0"/>
              <a:t>The  </a:t>
            </a:r>
            <a:r>
              <a:rPr lang="da-DK" sz="1800" dirty="0"/>
              <a:t>Samory et al., 2021</a:t>
            </a:r>
            <a:r>
              <a:rPr lang="da-DK" sz="1800" baseline="30000" dirty="0"/>
              <a:t>[1]</a:t>
            </a:r>
            <a:r>
              <a:rPr lang="en-GB" sz="1800" dirty="0"/>
              <a:t> created this dataset which consists of sexist tweets and neutralized sentence pairs. It is a combination of multiple datasets:</a:t>
            </a:r>
          </a:p>
          <a:p>
            <a:pPr lvl="3"/>
            <a:r>
              <a:rPr lang="en-GB" dirty="0"/>
              <a:t>	1) Hostile sexists and Non-sexist tweets</a:t>
            </a:r>
          </a:p>
          <a:p>
            <a:pPr lvl="3"/>
            <a:r>
              <a:rPr lang="en-GB" dirty="0"/>
              <a:t>	2) tweets with  benevolent sexism</a:t>
            </a:r>
          </a:p>
          <a:p>
            <a:pPr lvl="3"/>
            <a:r>
              <a:rPr lang="en-GB" dirty="0"/>
              <a:t>	3) “Call me sexist” tweets</a:t>
            </a:r>
          </a:p>
          <a:p>
            <a:r>
              <a:rPr lang="en-GB" sz="1800" dirty="0"/>
              <a:t>The gold version of the sexist tweets were generated by Amazon Mechanical Turk Workforce. Upon inspection of the dataset, it was found that many tweets were incorrectly or badly neutralized </a:t>
            </a:r>
            <a:r>
              <a:rPr lang="en-IN" sz="1800" dirty="0"/>
              <a:t>containing </a:t>
            </a:r>
            <a:r>
              <a:rPr lang="en-US" sz="1800" dirty="0">
                <a:latin typeface="Arial" panose="020B0604020202020204" pitchFamily="34" charset="0"/>
              </a:rPr>
              <a:t>biases such as ageism or racism.</a:t>
            </a:r>
            <a:endParaRPr lang="en-GB" sz="1800" dirty="0"/>
          </a:p>
          <a:p>
            <a:r>
              <a:rPr lang="en-GB" sz="1800" dirty="0"/>
              <a:t>Therefore, the dataset was manually neutralised again by the team, </a:t>
            </a:r>
            <a:r>
              <a:rPr lang="en-IN" sz="1800" dirty="0"/>
              <a:t>resulting in a new corpus with </a:t>
            </a:r>
            <a:r>
              <a:rPr lang="en-US" sz="1800" dirty="0"/>
              <a:t>2,405 sexist and gold pairs. The remaining </a:t>
            </a:r>
            <a:r>
              <a:rPr lang="en-IN" sz="1800" dirty="0"/>
              <a:t>un-neutralised </a:t>
            </a:r>
            <a:r>
              <a:rPr lang="en-US" sz="1800" dirty="0"/>
              <a:t>1,302 sexist tweets with no gold examples were used in the data augmentation pipeline.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Workplace Sexism Dataset</a:t>
            </a:r>
            <a:r>
              <a:rPr lang="en-GB" b="1" baseline="30000" dirty="0"/>
              <a:t> </a:t>
            </a:r>
          </a:p>
          <a:p>
            <a:r>
              <a:rPr lang="en-GB" sz="1800" dirty="0"/>
              <a:t>Grosz and Conde-Cespedes</a:t>
            </a:r>
            <a:r>
              <a:rPr lang="en-GB" sz="1800" baseline="30000" dirty="0"/>
              <a:t>[2]</a:t>
            </a:r>
            <a:r>
              <a:rPr lang="en-GB" sz="1800" dirty="0"/>
              <a:t>, 2020 collated this dataset which contains </a:t>
            </a:r>
            <a:r>
              <a:rPr lang="en-US" sz="1800" dirty="0"/>
              <a:t>sexist statements from workplace conversations. All 626 sentences were also utilized in the data augmentation </a:t>
            </a:r>
            <a:r>
              <a:rPr lang="en-IN" sz="1800" dirty="0"/>
              <a:t>pipeline.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7F744-43D0-4E66-84C4-5F782C0EDBF7}"/>
              </a:ext>
            </a:extLst>
          </p:cNvPr>
          <p:cNvSpPr txBox="1"/>
          <p:nvPr/>
        </p:nvSpPr>
        <p:spPr>
          <a:xfrm>
            <a:off x="433136" y="6401582"/>
            <a:ext cx="1271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i="0" dirty="0">
                <a:effectLst/>
                <a:latin typeface="Arial" panose="020B0604020202020204" pitchFamily="34" charset="0"/>
              </a:rPr>
              <a:t>[1] Mattia </a:t>
            </a:r>
            <a:r>
              <a:rPr lang="en-IN" sz="1000" b="0" i="0" dirty="0" err="1">
                <a:effectLst/>
                <a:latin typeface="Arial" panose="020B0604020202020204" pitchFamily="34" charset="0"/>
              </a:rPr>
              <a:t>Samory</a:t>
            </a:r>
            <a:r>
              <a:rPr lang="en-IN" sz="1000" b="0" i="0" dirty="0">
                <a:effectLst/>
                <a:latin typeface="Arial" panose="020B0604020202020204" pitchFamily="34" charset="0"/>
              </a:rPr>
              <a:t>, Indira Sen, Julian </a:t>
            </a:r>
            <a:r>
              <a:rPr lang="en-IN" sz="1000" b="0" i="0" dirty="0" err="1">
                <a:effectLst/>
                <a:latin typeface="Arial" panose="020B0604020202020204" pitchFamily="34" charset="0"/>
              </a:rPr>
              <a:t>Kohne</a:t>
            </a:r>
            <a:r>
              <a:rPr lang="en-IN" sz="1000" b="0" i="0" dirty="0">
                <a:effectLst/>
                <a:latin typeface="Arial" panose="020B0604020202020204" pitchFamily="34" charset="0"/>
              </a:rPr>
              <a:t>, Fabian </a:t>
            </a:r>
            <a:r>
              <a:rPr lang="en-IN" sz="1000" b="0" i="0" dirty="0" err="1">
                <a:effectLst/>
                <a:latin typeface="Arial" panose="020B0604020202020204" pitchFamily="34" charset="0"/>
              </a:rPr>
              <a:t>Flöck,and</a:t>
            </a:r>
            <a:r>
              <a:rPr lang="en-IN" sz="1000" b="0" i="0" dirty="0">
                <a:effectLst/>
                <a:latin typeface="Arial" panose="020B0604020202020204" pitchFamily="34" charset="0"/>
              </a:rPr>
              <a:t> Claudia Wagner. 2021. "call me sexist, but...": Revisiting sexism detection using </a:t>
            </a:r>
            <a:r>
              <a:rPr lang="en-IN" sz="1000" b="0" i="0" dirty="0" err="1">
                <a:effectLst/>
                <a:latin typeface="Arial" panose="020B0604020202020204" pitchFamily="34" charset="0"/>
              </a:rPr>
              <a:t>psychologicalscales</a:t>
            </a:r>
            <a:r>
              <a:rPr lang="en-IN" sz="1000" b="0" i="0" dirty="0">
                <a:effectLst/>
                <a:latin typeface="Arial" panose="020B0604020202020204" pitchFamily="34" charset="0"/>
              </a:rPr>
              <a:t> and adversarial samples. In ICWSM.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[2] Dylan Grosz and Patricia Conde-Cespedes. 2020. Auto-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matic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detection of sexist statements commonly used at the workplace. In Pacific-Asia Conference on Knowledge Discovery and Data Mining.</a:t>
            </a:r>
            <a:endParaRPr lang="en-LK" sz="1000" dirty="0"/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6AC-D598-7540-9E3B-48365F26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679548"/>
            <a:ext cx="8999900" cy="1368000"/>
          </a:xfrm>
        </p:spPr>
        <p:txBody>
          <a:bodyPr/>
          <a:lstStyle/>
          <a:p>
            <a:r>
              <a:rPr lang="en-IN" dirty="0"/>
              <a:t>Methods: M</a:t>
            </a:r>
            <a:r>
              <a:rPr lang="en-LK" dirty="0"/>
              <a:t>odel </a:t>
            </a:r>
            <a:r>
              <a:rPr lang="en-IN" dirty="0"/>
              <a:t>A</a:t>
            </a:r>
            <a:r>
              <a:rPr lang="en-LK" dirty="0"/>
              <a:t>rchitechture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64C63D-A947-F340-BD76-454C32D4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2" y="1735089"/>
            <a:ext cx="9174237" cy="2834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E07C01-4CC9-40E6-A512-96CCBA714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8780" y="4819655"/>
            <a:ext cx="3528606" cy="597768"/>
          </a:xfrm>
        </p:spPr>
        <p:txBody>
          <a:bodyPr/>
          <a:lstStyle/>
          <a:p>
            <a:r>
              <a:rPr lang="en-LK" dirty="0"/>
              <a:t>Tagger probabilities</a:t>
            </a:r>
            <a:r>
              <a:rPr lang="en-IN" dirty="0"/>
              <a:t>:</a:t>
            </a:r>
            <a:endParaRPr lang="en-LK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AE2AE3B-0EFD-4A2F-BA04-A1BD8648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34" y="5947554"/>
            <a:ext cx="29464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7FFF84-EBE9-4CCB-A14B-2D6734825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00" y="5435473"/>
            <a:ext cx="3898900" cy="6223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A62DC0-C0D2-4EDD-B573-9B4E4AEFB4BB}"/>
              </a:ext>
            </a:extLst>
          </p:cNvPr>
          <p:cNvSpPr txBox="1">
            <a:spLocks/>
          </p:cNvSpPr>
          <p:nvPr/>
        </p:nvSpPr>
        <p:spPr bwMode="auto">
          <a:xfrm>
            <a:off x="1654909" y="6057773"/>
            <a:ext cx="1143145" cy="59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Where,</a:t>
            </a:r>
            <a:endParaRPr lang="en-LK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42C4E8-1715-483C-A30C-D7F24DF59625}"/>
              </a:ext>
            </a:extLst>
          </p:cNvPr>
          <p:cNvSpPr txBox="1">
            <a:spLocks/>
          </p:cNvSpPr>
          <p:nvPr/>
        </p:nvSpPr>
        <p:spPr bwMode="auto">
          <a:xfrm>
            <a:off x="6763661" y="4846006"/>
            <a:ext cx="2707599" cy="59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LK" dirty="0"/>
              <a:t>Joint embeddings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LK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CCD7A2-2104-4F68-9E4A-89748427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060" y="5407244"/>
            <a:ext cx="2616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38BE-C7E5-8847-A462-9464F0D5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Method</a:t>
            </a:r>
            <a:r>
              <a:rPr lang="en-IN" dirty="0"/>
              <a:t>s: Loss Function</a:t>
            </a:r>
            <a:endParaRPr lang="en-L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30D0-44FA-A246-ABAD-B378388B26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206" y="1863359"/>
            <a:ext cx="11051405" cy="3600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aim is to learn the differences between biased and gold text.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LK" dirty="0"/>
          </a:p>
        </p:txBody>
      </p:sp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EFFF2BFA-24A7-9A4B-840F-5AF3A501E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" b="10066"/>
          <a:stretch/>
        </p:blipFill>
        <p:spPr>
          <a:xfrm>
            <a:off x="2586537" y="1863359"/>
            <a:ext cx="5410200" cy="29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F01E-6974-7643-B3B2-DB0D8B91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629683"/>
            <a:ext cx="8999900" cy="1368000"/>
          </a:xfrm>
        </p:spPr>
        <p:txBody>
          <a:bodyPr/>
          <a:lstStyle/>
          <a:p>
            <a:r>
              <a:rPr lang="en-LK" dirty="0"/>
              <a:t>Hypotheses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EEE4A-AF8B-F14E-B8D1-2FD7F8417A7C}"/>
              </a:ext>
            </a:extLst>
          </p:cNvPr>
          <p:cNvGrpSpPr/>
          <p:nvPr/>
        </p:nvGrpSpPr>
        <p:grpSpPr>
          <a:xfrm>
            <a:off x="359999" y="1450343"/>
            <a:ext cx="9140295" cy="4940114"/>
            <a:chOff x="1876049" y="1703308"/>
            <a:chExt cx="9140295" cy="494011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5023B2-2094-7145-B099-A2081E3B18E7}"/>
                </a:ext>
              </a:extLst>
            </p:cNvPr>
            <p:cNvSpPr/>
            <p:nvPr/>
          </p:nvSpPr>
          <p:spPr>
            <a:xfrm>
              <a:off x="2198550" y="1709986"/>
              <a:ext cx="8817794" cy="10540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LK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Flowchart: Off-page Connector 99">
              <a:extLst>
                <a:ext uri="{FF2B5EF4-FFF2-40B4-BE49-F238E27FC236}">
                  <a16:creationId xmlns:a16="http://schemas.microsoft.com/office/drawing/2014/main" id="{E9F62B3E-A114-9847-82DC-88B788D6FA6F}"/>
                </a:ext>
              </a:extLst>
            </p:cNvPr>
            <p:cNvSpPr/>
            <p:nvPr/>
          </p:nvSpPr>
          <p:spPr>
            <a:xfrm flipH="1">
              <a:off x="1876049" y="1703308"/>
              <a:ext cx="645001" cy="804576"/>
            </a:xfrm>
            <a:prstGeom prst="flowChartOffpageConnector">
              <a:avLst/>
            </a:prstGeom>
            <a:solidFill>
              <a:srgbClr val="3FC5C4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77ED29-072C-2B4E-BDB6-F0062662DC56}"/>
                </a:ext>
              </a:extLst>
            </p:cNvPr>
            <p:cNvSpPr/>
            <p:nvPr/>
          </p:nvSpPr>
          <p:spPr>
            <a:xfrm>
              <a:off x="2198551" y="2933370"/>
              <a:ext cx="8817793" cy="10540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>
                  <a:latin typeface="Helvetica Neue" panose="02000503000000020004" pitchFamily="2" charset="0"/>
                </a:rPr>
                <a:t>      </a:t>
              </a:r>
              <a:endParaRPr lang="en-LK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Flowchart: Off-page Connector 103">
              <a:extLst>
                <a:ext uri="{FF2B5EF4-FFF2-40B4-BE49-F238E27FC236}">
                  <a16:creationId xmlns:a16="http://schemas.microsoft.com/office/drawing/2014/main" id="{793CD59F-7D15-0643-9442-035872EA357A}"/>
                </a:ext>
              </a:extLst>
            </p:cNvPr>
            <p:cNvSpPr/>
            <p:nvPr/>
          </p:nvSpPr>
          <p:spPr>
            <a:xfrm flipH="1">
              <a:off x="1876049" y="2933369"/>
              <a:ext cx="645001" cy="804576"/>
            </a:xfrm>
            <a:prstGeom prst="flowChartOffpageConnector">
              <a:avLst/>
            </a:prstGeom>
            <a:solidFill>
              <a:srgbClr val="92D050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DFED2E-0D56-A74D-AA83-BA056D3DBE10}"/>
                </a:ext>
              </a:extLst>
            </p:cNvPr>
            <p:cNvSpPr txBox="1"/>
            <p:nvPr/>
          </p:nvSpPr>
          <p:spPr>
            <a:xfrm>
              <a:off x="2521047" y="1706758"/>
              <a:ext cx="684887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3FC5C4"/>
                  </a:solidFill>
                  <a:effectLst/>
                  <a:uLnTx/>
                  <a:uFillTx/>
                  <a:ea typeface="+mn-ea"/>
                  <a:cs typeface="+mn-cs"/>
                </a:rPr>
                <a:t>BASELINE MODEL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4706B5-E4E9-AE42-A776-4BDA6B022B58}"/>
                </a:ext>
              </a:extLst>
            </p:cNvPr>
            <p:cNvGrpSpPr/>
            <p:nvPr/>
          </p:nvGrpSpPr>
          <p:grpSpPr>
            <a:xfrm>
              <a:off x="1897425" y="4180593"/>
              <a:ext cx="9118917" cy="1054043"/>
              <a:chOff x="1896213" y="3932767"/>
              <a:chExt cx="8601882" cy="948597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BEE2710-607B-9245-B66C-6FE68777E08E}"/>
                  </a:ext>
                </a:extLst>
              </p:cNvPr>
              <p:cNvSpPr/>
              <p:nvPr/>
            </p:nvSpPr>
            <p:spPr>
              <a:xfrm>
                <a:off x="2180264" y="3932767"/>
                <a:ext cx="8317831" cy="9485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US" sz="1400" b="1" cap="all" dirty="0">
                    <a:solidFill>
                      <a:srgbClr val="FFC000"/>
                    </a:solidFill>
                    <a:latin typeface="Roboto"/>
                  </a:rPr>
                  <a:t>X.  </a:t>
                </a:r>
                <a:r>
                  <a:rPr lang="en-US" sz="1400" dirty="0">
                    <a:latin typeface="Helvetica Neue" panose="02000503000000020004" pitchFamily="2" charset="0"/>
                  </a:rPr>
                  <a:t> </a:t>
                </a:r>
                <a:endParaRPr lang="en-US" sz="1400" b="1" cap="all" dirty="0">
                  <a:solidFill>
                    <a:srgbClr val="FFC000"/>
                  </a:solidFill>
                  <a:latin typeface="Roboto"/>
                </a:endParaRPr>
              </a:p>
            </p:txBody>
          </p:sp>
          <p:sp>
            <p:nvSpPr>
              <p:cNvPr id="25" name="Flowchart: Off-page Connector 107">
                <a:extLst>
                  <a:ext uri="{FF2B5EF4-FFF2-40B4-BE49-F238E27FC236}">
                    <a16:creationId xmlns:a16="http://schemas.microsoft.com/office/drawing/2014/main" id="{714D22A2-714F-CA43-8D73-E90D7958D850}"/>
                  </a:ext>
                </a:extLst>
              </p:cNvPr>
              <p:cNvSpPr/>
              <p:nvPr/>
            </p:nvSpPr>
            <p:spPr>
              <a:xfrm flipH="1">
                <a:off x="1896213" y="3932767"/>
                <a:ext cx="608430" cy="724088"/>
              </a:xfrm>
              <a:prstGeom prst="flowChartOffpageConnector">
                <a:avLst/>
              </a:prstGeom>
              <a:solidFill>
                <a:srgbClr val="FFC000"/>
              </a:solidFill>
              <a:ln w="381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1C378B-E3B7-5E49-B36D-77175B4BA062}"/>
                  </a:ext>
                </a:extLst>
              </p:cNvPr>
              <p:cNvSpPr txBox="1"/>
              <p:nvPr/>
            </p:nvSpPr>
            <p:spPr>
              <a:xfrm>
                <a:off x="2504642" y="3965128"/>
                <a:ext cx="6460546" cy="27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cap="all" dirty="0">
                    <a:solidFill>
                      <a:srgbClr val="FFC000"/>
                    </a:solidFill>
                  </a:rPr>
                  <a:t>BUILDING A DATA AUGMENTATION PIPELINE</a:t>
                </a:r>
                <a:endParaRPr lang="en-LK" sz="1600" b="1" cap="all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845B0B-6AA8-E646-B858-4E9647DE8AA1}"/>
                </a:ext>
              </a:extLst>
            </p:cNvPr>
            <p:cNvGrpSpPr/>
            <p:nvPr/>
          </p:nvGrpSpPr>
          <p:grpSpPr>
            <a:xfrm>
              <a:off x="2160306" y="5431164"/>
              <a:ext cx="8856035" cy="1054043"/>
              <a:chOff x="1991789" y="4905829"/>
              <a:chExt cx="8353905" cy="948597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764B1D3-078E-3A4D-9ACE-294653C4943B}"/>
                  </a:ext>
                </a:extLst>
              </p:cNvPr>
              <p:cNvSpPr/>
              <p:nvPr/>
            </p:nvSpPr>
            <p:spPr>
              <a:xfrm>
                <a:off x="1991789" y="4905829"/>
                <a:ext cx="8353905" cy="9485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endParaRPr lang="en-US" sz="1400" b="1" cap="all" dirty="0">
                  <a:solidFill>
                    <a:srgbClr val="FFC000"/>
                  </a:solidFill>
                  <a:latin typeface="Roboto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3AA555-38DE-7D4A-95FC-DBC846690891}"/>
                  </a:ext>
                </a:extLst>
              </p:cNvPr>
              <p:cNvSpPr txBox="1"/>
              <p:nvPr/>
            </p:nvSpPr>
            <p:spPr>
              <a:xfrm>
                <a:off x="2352242" y="4983712"/>
                <a:ext cx="6460546" cy="27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400" b="1" cap="all" dirty="0">
                    <a:solidFill>
                      <a:srgbClr val="ED7D31"/>
                    </a:solidFill>
                  </a:rPr>
                  <a:t>EVALUATING NEUTRALISED SENTENCES</a:t>
                </a:r>
              </a:p>
            </p:txBody>
          </p:sp>
        </p:grpSp>
        <p:sp>
          <p:nvSpPr>
            <p:cNvPr id="16" name="Flowchart: Off-page Connector 111">
              <a:extLst>
                <a:ext uri="{FF2B5EF4-FFF2-40B4-BE49-F238E27FC236}">
                  <a16:creationId xmlns:a16="http://schemas.microsoft.com/office/drawing/2014/main" id="{7E3EF1AE-2189-4A42-BA47-0795EA4AE7ED}"/>
                </a:ext>
              </a:extLst>
            </p:cNvPr>
            <p:cNvSpPr/>
            <p:nvPr/>
          </p:nvSpPr>
          <p:spPr>
            <a:xfrm flipH="1">
              <a:off x="1897425" y="5430174"/>
              <a:ext cx="645001" cy="804576"/>
            </a:xfrm>
            <a:prstGeom prst="flowChartOffpageConnector">
              <a:avLst/>
            </a:prstGeom>
            <a:solidFill>
              <a:srgbClr val="ED7D31"/>
            </a:solidFill>
            <a:ln w="381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5F9B74-5BD8-7046-8261-2D7E41AB9E78}"/>
                </a:ext>
              </a:extLst>
            </p:cNvPr>
            <p:cNvSpPr txBox="1"/>
            <p:nvPr/>
          </p:nvSpPr>
          <p:spPr>
            <a:xfrm>
              <a:off x="2521047" y="2966551"/>
              <a:ext cx="684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LK" sz="1400" b="1" cap="all" dirty="0">
                  <a:solidFill>
                    <a:srgbClr val="92D050"/>
                  </a:solidFill>
                </a:rPr>
                <a:t>FINETUNING THE BASELINE MODEL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6202A-9D85-C54F-9796-4D9AD20FFFE0}"/>
                </a:ext>
              </a:extLst>
            </p:cNvPr>
            <p:cNvSpPr txBox="1"/>
            <p:nvPr/>
          </p:nvSpPr>
          <p:spPr>
            <a:xfrm>
              <a:off x="2653026" y="5890418"/>
              <a:ext cx="8131085" cy="753004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squar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LK" dirty="0"/>
                <a:t>Neutralised sentences can be automatically evaluated without human intervention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4CA301-AF59-DA4E-B638-FC1E20F055B4}"/>
                </a:ext>
              </a:extLst>
            </p:cNvPr>
            <p:cNvSpPr txBox="1"/>
            <p:nvPr/>
          </p:nvSpPr>
          <p:spPr>
            <a:xfrm>
              <a:off x="2653029" y="2026114"/>
              <a:ext cx="8363311" cy="706718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LK" dirty="0"/>
                <a:t>The baseline model created by Pryzant et al., 2020</a:t>
              </a:r>
              <a:r>
                <a:rPr lang="en-IN" dirty="0"/>
                <a:t> </a:t>
              </a:r>
              <a:r>
                <a:rPr lang="en-LK" dirty="0"/>
                <a:t> can neutralise sexist language as it has been trained on data with demographic bias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B0D790-980B-D24B-A1D7-909EFEE527E3}"/>
                </a:ext>
              </a:extLst>
            </p:cNvPr>
            <p:cNvSpPr txBox="1"/>
            <p:nvPr/>
          </p:nvSpPr>
          <p:spPr>
            <a:xfrm>
              <a:off x="2653026" y="3319987"/>
              <a:ext cx="8363311" cy="706718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/>
                <a:t>The baseline model can be improved by fine tuning on a dataset of sexist examples with their respective </a:t>
              </a:r>
              <a:r>
                <a:rPr lang="en-US" dirty="0" err="1"/>
                <a:t>neutralisations</a:t>
              </a:r>
              <a:r>
                <a:rPr lang="en-US" dirty="0"/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9A7CC5-72C4-9E49-BCF0-889E80A66381}"/>
                </a:ext>
              </a:extLst>
            </p:cNvPr>
            <p:cNvSpPr txBox="1"/>
            <p:nvPr/>
          </p:nvSpPr>
          <p:spPr>
            <a:xfrm>
              <a:off x="2653026" y="4519104"/>
              <a:ext cx="8363311" cy="706718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/>
                <a:t>An automatic data augmentation pipeline can be built to create additional training data to improve the finetuned model.</a:t>
              </a:r>
              <a:endParaRPr lang="en-LK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AA37E8-C84B-6B44-93AD-274CCA7D8358}"/>
              </a:ext>
            </a:extLst>
          </p:cNvPr>
          <p:cNvSpPr txBox="1"/>
          <p:nvPr/>
        </p:nvSpPr>
        <p:spPr>
          <a:xfrm>
            <a:off x="359999" y="6451600"/>
            <a:ext cx="11425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Reid </a:t>
            </a:r>
            <a:r>
              <a:rPr lang="en-GB" sz="1000" dirty="0" err="1"/>
              <a:t>Pryzant</a:t>
            </a:r>
            <a:r>
              <a:rPr lang="en-GB" sz="1000" dirty="0"/>
              <a:t>, Richard Diehl Martinez, Nathan </a:t>
            </a:r>
            <a:r>
              <a:rPr lang="en-GB" sz="1000" dirty="0" err="1"/>
              <a:t>Dass</a:t>
            </a:r>
            <a:r>
              <a:rPr lang="en-GB" sz="1000" dirty="0"/>
              <a:t>, </a:t>
            </a:r>
            <a:r>
              <a:rPr lang="en-GB" sz="1000" dirty="0" err="1"/>
              <a:t>Sadao</a:t>
            </a:r>
            <a:r>
              <a:rPr lang="en-GB" sz="1000" dirty="0"/>
              <a:t> </a:t>
            </a:r>
            <a:r>
              <a:rPr lang="en-GB" sz="1000" dirty="0" err="1"/>
              <a:t>Kurohashi</a:t>
            </a:r>
            <a:r>
              <a:rPr lang="en-GB" sz="1000" dirty="0"/>
              <a:t>, Dan </a:t>
            </a:r>
            <a:r>
              <a:rPr lang="en-GB" sz="1000" dirty="0" err="1"/>
              <a:t>Jurafsky</a:t>
            </a:r>
            <a:r>
              <a:rPr lang="en-GB" sz="1000" dirty="0"/>
              <a:t>, and </a:t>
            </a:r>
            <a:r>
              <a:rPr lang="en-GB" sz="1000" dirty="0" err="1"/>
              <a:t>Diyi</a:t>
            </a:r>
            <a:r>
              <a:rPr lang="en-GB" sz="1000" dirty="0"/>
              <a:t> Yang. 2020. Automatically neutralizing subjective bias in text. In AAAI</a:t>
            </a:r>
            <a:endParaRPr lang="en-LK" sz="1000" dirty="0"/>
          </a:p>
        </p:txBody>
      </p:sp>
    </p:spTree>
    <p:extLst>
      <p:ext uri="{BB962C8B-B14F-4D97-AF65-F5344CB8AC3E}">
        <p14:creationId xmlns:p14="http://schemas.microsoft.com/office/powerpoint/2010/main" val="7968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EA57-77F5-D545-9E86-1259DDD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3072"/>
            <a:ext cx="8999900" cy="1368000"/>
          </a:xfrm>
        </p:spPr>
        <p:txBody>
          <a:bodyPr/>
          <a:lstStyle/>
          <a:p>
            <a:r>
              <a:rPr lang="en-LK" dirty="0"/>
              <a:t>Procedure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D5BEE-B33B-0042-9607-F99F80B0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"/>
          <a:stretch/>
        </p:blipFill>
        <p:spPr>
          <a:xfrm>
            <a:off x="1726131" y="1582729"/>
            <a:ext cx="8739737" cy="4520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4B596B-F46D-D14D-B9F8-C2584709191C}"/>
              </a:ext>
            </a:extLst>
          </p:cNvPr>
          <p:cNvSpPr txBox="1"/>
          <p:nvPr/>
        </p:nvSpPr>
        <p:spPr>
          <a:xfrm>
            <a:off x="7892716" y="5322770"/>
            <a:ext cx="2573152" cy="780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244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E17E-E229-EE44-B5FB-009CBB55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B53A-373A-B344-8811-E83A5EF8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835774"/>
            <a:ext cx="10864592" cy="4368730"/>
          </a:xfrm>
        </p:spPr>
        <p:txBody>
          <a:bodyPr/>
          <a:lstStyle/>
          <a:p>
            <a:r>
              <a:rPr lang="en-GB" dirty="0"/>
              <a:t>Following </a:t>
            </a:r>
            <a:r>
              <a:rPr lang="en-GB" dirty="0" err="1"/>
              <a:t>Pryzant</a:t>
            </a:r>
            <a:r>
              <a:rPr lang="en-GB" dirty="0"/>
              <a:t> et al., 2020,</a:t>
            </a:r>
            <a:r>
              <a:rPr lang="en-GB" baseline="30000" dirty="0"/>
              <a:t>[1]</a:t>
            </a:r>
            <a:r>
              <a:rPr lang="en-GB" dirty="0"/>
              <a:t> the BLEU score and True Hits were used for quantitative evaluation. On top of that we used two novel evaluation methods:</a:t>
            </a:r>
          </a:p>
          <a:p>
            <a:pPr lvl="3"/>
            <a:r>
              <a:rPr lang="en-GB" dirty="0"/>
              <a:t>	</a:t>
            </a:r>
            <a:r>
              <a:rPr lang="en-GB" sz="2400" dirty="0"/>
              <a:t>1) Sexism classification using SVM</a:t>
            </a:r>
          </a:p>
          <a:p>
            <a:pPr marL="0" lvl="4" indent="0">
              <a:buNone/>
            </a:pPr>
            <a:r>
              <a:rPr lang="en-GB" dirty="0"/>
              <a:t>	</a:t>
            </a:r>
            <a:r>
              <a:rPr lang="en-GB" sz="2400" dirty="0"/>
              <a:t>2) Cosine similarity between embeddings of gold and predicted 		     sentences using sentence transformers</a:t>
            </a:r>
          </a:p>
          <a:p>
            <a:pPr marL="0" lvl="4" indent="0">
              <a:buNone/>
            </a:pPr>
            <a:endParaRPr lang="en-GB" dirty="0"/>
          </a:p>
          <a:p>
            <a:r>
              <a:rPr lang="en-GB" dirty="0"/>
              <a:t>For qualitative assessment, we conducted human evaluation with the following criteria:</a:t>
            </a:r>
          </a:p>
          <a:p>
            <a:pPr marL="0" indent="0">
              <a:buNone/>
            </a:pPr>
            <a:br>
              <a:rPr lang="en-GB" dirty="0"/>
            </a:br>
            <a:endParaRPr lang="en-LK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9C76F0-5A21-EB4F-AE33-5A3F59DD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70" y="4672313"/>
            <a:ext cx="8205991" cy="1495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DB84F-CA9B-45AE-B3C2-FA11CDFBC344}"/>
              </a:ext>
            </a:extLst>
          </p:cNvPr>
          <p:cNvSpPr txBox="1"/>
          <p:nvPr/>
        </p:nvSpPr>
        <p:spPr>
          <a:xfrm>
            <a:off x="359999" y="6451600"/>
            <a:ext cx="11425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[1] Reid </a:t>
            </a:r>
            <a:r>
              <a:rPr lang="en-GB" sz="1000" dirty="0" err="1"/>
              <a:t>Pryzant</a:t>
            </a:r>
            <a:r>
              <a:rPr lang="en-GB" sz="1000" dirty="0"/>
              <a:t>, Richard Diehl Martinez, Nathan </a:t>
            </a:r>
            <a:r>
              <a:rPr lang="en-GB" sz="1000" dirty="0" err="1"/>
              <a:t>Dass</a:t>
            </a:r>
            <a:r>
              <a:rPr lang="en-GB" sz="1000" dirty="0"/>
              <a:t>, </a:t>
            </a:r>
            <a:r>
              <a:rPr lang="en-GB" sz="1000" dirty="0" err="1"/>
              <a:t>Sadao</a:t>
            </a:r>
            <a:r>
              <a:rPr lang="en-GB" sz="1000" dirty="0"/>
              <a:t> </a:t>
            </a:r>
            <a:r>
              <a:rPr lang="en-GB" sz="1000" dirty="0" err="1"/>
              <a:t>Kurohashi</a:t>
            </a:r>
            <a:r>
              <a:rPr lang="en-GB" sz="1000" dirty="0"/>
              <a:t>, Dan </a:t>
            </a:r>
            <a:r>
              <a:rPr lang="en-GB" sz="1000" dirty="0" err="1"/>
              <a:t>Jurafsky</a:t>
            </a:r>
            <a:r>
              <a:rPr lang="en-GB" sz="1000" dirty="0"/>
              <a:t>, and </a:t>
            </a:r>
            <a:r>
              <a:rPr lang="en-GB" sz="1000" dirty="0" err="1"/>
              <a:t>Diyi</a:t>
            </a:r>
            <a:r>
              <a:rPr lang="en-GB" sz="1000" dirty="0"/>
              <a:t> Yang. 2020. Automatically neutralizing subjective bias in text. In AAAI</a:t>
            </a:r>
            <a:endParaRPr lang="en-LK" sz="1000" dirty="0"/>
          </a:p>
        </p:txBody>
      </p:sp>
    </p:spTree>
    <p:extLst>
      <p:ext uri="{BB962C8B-B14F-4D97-AF65-F5344CB8AC3E}">
        <p14:creationId xmlns:p14="http://schemas.microsoft.com/office/powerpoint/2010/main" val="269646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860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Roboto</vt:lpstr>
      <vt:lpstr>UCL_Black_Slide_Theme</vt:lpstr>
      <vt:lpstr>Woman, make me a sandwich let me make you a sandwich. Automatic Neutralisation of Sexist Language</vt:lpstr>
      <vt:lpstr>Problem statement</vt:lpstr>
      <vt:lpstr>Our approach</vt:lpstr>
      <vt:lpstr>Datasets</vt:lpstr>
      <vt:lpstr>Methods: Model Architechture</vt:lpstr>
      <vt:lpstr>Methods: Loss Function</vt:lpstr>
      <vt:lpstr>Hypotheses</vt:lpstr>
      <vt:lpstr>Procedure flowchart</vt:lpstr>
      <vt:lpstr>Evaluation metrics</vt:lpstr>
      <vt:lpstr>Results</vt:lpstr>
      <vt:lpstr>Conclusion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sulakshana.chakraborty.21@ucl.ac.uk</dc:creator>
  <cp:lastModifiedBy>Chakraborty, Sulakshana</cp:lastModifiedBy>
  <cp:revision>53</cp:revision>
  <dcterms:created xsi:type="dcterms:W3CDTF">2020-09-10T09:35:54Z</dcterms:created>
  <dcterms:modified xsi:type="dcterms:W3CDTF">2022-03-29T12:26:44Z</dcterms:modified>
</cp:coreProperties>
</file>