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79" r:id="rId2"/>
    <p:sldMasterId id="2147483685" r:id="rId3"/>
    <p:sldMasterId id="2147483691" r:id="rId4"/>
    <p:sldMasterId id="2147483697" r:id="rId5"/>
    <p:sldMasterId id="2147483703" r:id="rId6"/>
    <p:sldMasterId id="2147483709" r:id="rId7"/>
  </p:sldMasterIdLst>
  <p:notesMasterIdLst>
    <p:notesMasterId r:id="rId39"/>
  </p:notesMasterIdLst>
  <p:sldIdLst>
    <p:sldId id="256" r:id="rId8"/>
    <p:sldId id="287" r:id="rId9"/>
    <p:sldId id="257" r:id="rId10"/>
    <p:sldId id="282" r:id="rId11"/>
    <p:sldId id="283" r:id="rId12"/>
    <p:sldId id="284" r:id="rId13"/>
    <p:sldId id="285" r:id="rId14"/>
    <p:sldId id="286" r:id="rId15"/>
    <p:sldId id="258" r:id="rId16"/>
    <p:sldId id="259" r:id="rId17"/>
    <p:sldId id="260" r:id="rId18"/>
    <p:sldId id="261" r:id="rId19"/>
    <p:sldId id="262" r:id="rId20"/>
    <p:sldId id="263" r:id="rId21"/>
    <p:sldId id="268" r:id="rId22"/>
    <p:sldId id="269" r:id="rId23"/>
    <p:sldId id="270" r:id="rId24"/>
    <p:sldId id="271" r:id="rId25"/>
    <p:sldId id="272" r:id="rId26"/>
    <p:sldId id="273" r:id="rId27"/>
    <p:sldId id="274" r:id="rId28"/>
    <p:sldId id="264" r:id="rId29"/>
    <p:sldId id="266" r:id="rId30"/>
    <p:sldId id="281" r:id="rId31"/>
    <p:sldId id="265" r:id="rId32"/>
    <p:sldId id="280" r:id="rId33"/>
    <p:sldId id="267" r:id="rId34"/>
    <p:sldId id="277" r:id="rId35"/>
    <p:sldId id="278" r:id="rId36"/>
    <p:sldId id="279"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71" autoAdjust="0"/>
  </p:normalViewPr>
  <p:slideViewPr>
    <p:cSldViewPr snapToGrid="0" snapToObjects="1">
      <p:cViewPr varScale="1">
        <p:scale>
          <a:sx n="86" d="100"/>
          <a:sy n="86" d="100"/>
        </p:scale>
        <p:origin x="1800"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E8D3C-2C95-4747-86DC-A82FB1C678FD}" type="datetimeFigureOut">
              <a:rPr lang="nl-BE" smtClean="0"/>
              <a:t>14/02/2016</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57FB0-2937-4BD5-BB0B-BDA777F0AAA7}" type="slidenum">
              <a:rPr lang="nl-BE" smtClean="0"/>
              <a:t>‹nr.›</a:t>
            </a:fld>
            <a:endParaRPr lang="nl-BE"/>
          </a:p>
        </p:txBody>
      </p:sp>
    </p:spTree>
    <p:extLst>
      <p:ext uri="{BB962C8B-B14F-4D97-AF65-F5344CB8AC3E}">
        <p14:creationId xmlns:p14="http://schemas.microsoft.com/office/powerpoint/2010/main" val="193432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Het project moet een javascript project zijn. Het moet</a:t>
            </a:r>
            <a:r>
              <a:rPr lang="nl-BE" baseline="0" dirty="0" smtClean="0"/>
              <a:t> gebruik maken van </a:t>
            </a:r>
            <a:r>
              <a:rPr lang="nl-BE" baseline="0" dirty="0" err="1" smtClean="0"/>
              <a:t>jQuery</a:t>
            </a:r>
            <a:r>
              <a:rPr lang="nl-BE" baseline="0" dirty="0" smtClean="0"/>
              <a:t> en bij voorkeur ook van </a:t>
            </a:r>
            <a:r>
              <a:rPr lang="nl-BE" baseline="0" dirty="0" err="1" smtClean="0"/>
              <a:t>ajax</a:t>
            </a:r>
            <a:r>
              <a:rPr lang="nl-BE" baseline="0" dirty="0" smtClean="0"/>
              <a:t> &amp; JSON data.</a:t>
            </a:r>
          </a:p>
          <a:p>
            <a:r>
              <a:rPr lang="nl-BE" baseline="0" dirty="0" smtClean="0"/>
              <a:t>Mogelijke projecten zijn uitbreidingen op het project van MI1, of een totaal nieuw project zoals een spelletje.</a:t>
            </a:r>
          </a:p>
          <a:p>
            <a:endParaRPr lang="nl-BE" baseline="0" dirty="0" smtClean="0"/>
          </a:p>
          <a:p>
            <a:r>
              <a:rPr lang="nl-BE" baseline="0" dirty="0" smtClean="0"/>
              <a:t>Projecten moeten eerst voorgesteld en goedgekeurd worden voor je er aan start.</a:t>
            </a:r>
          </a:p>
          <a:p>
            <a:endParaRPr lang="nl-BE" baseline="0" dirty="0" smtClean="0"/>
          </a:p>
          <a:p>
            <a:r>
              <a:rPr lang="nl-BE" baseline="0" dirty="0" smtClean="0"/>
              <a:t>Voorbeelden van spelletjes die niet goedgekeurd gaan worden :</a:t>
            </a:r>
          </a:p>
          <a:p>
            <a:pPr marL="171450" indent="-171450">
              <a:buFontTx/>
              <a:buChar char="-"/>
            </a:pPr>
            <a:r>
              <a:rPr lang="nl-BE" baseline="0" dirty="0" err="1" smtClean="0"/>
              <a:t>snake</a:t>
            </a:r>
            <a:r>
              <a:rPr lang="nl-BE" baseline="0" dirty="0" smtClean="0"/>
              <a:t>/worm/</a:t>
            </a:r>
            <a:r>
              <a:rPr lang="nl-BE" baseline="0" dirty="0" err="1" smtClean="0"/>
              <a:t>pong</a:t>
            </a:r>
            <a:r>
              <a:rPr lang="nl-BE" baseline="0" dirty="0" smtClean="0"/>
              <a:t> </a:t>
            </a:r>
            <a:r>
              <a:rPr lang="nl-BE" baseline="0" dirty="0" err="1" smtClean="0"/>
              <a:t>verianten</a:t>
            </a:r>
            <a:r>
              <a:rPr lang="nl-BE" baseline="0" dirty="0" smtClean="0"/>
              <a:t> die gebruik maken van het canvas object</a:t>
            </a:r>
          </a:p>
          <a:p>
            <a:pPr marL="171450" indent="-171450">
              <a:buFontTx/>
              <a:buChar char="-"/>
            </a:pPr>
            <a:r>
              <a:rPr lang="nl-BE" baseline="0" dirty="0" smtClean="0"/>
              <a:t>Spelletjes die je maakt op basis van </a:t>
            </a:r>
            <a:r>
              <a:rPr lang="nl-BE" baseline="0" dirty="0" err="1" smtClean="0"/>
              <a:t>tutorials</a:t>
            </a:r>
            <a:endParaRPr lang="nl-BE" baseline="0" dirty="0" smtClean="0"/>
          </a:p>
          <a:p>
            <a:pPr marL="171450" indent="-171450">
              <a:buFontTx/>
              <a:buChar char="-"/>
            </a:pPr>
            <a:endParaRPr lang="nl-BE" baseline="0" dirty="0" smtClean="0"/>
          </a:p>
          <a:p>
            <a:pPr marL="0" indent="0">
              <a:buFontTx/>
              <a:buNone/>
            </a:pPr>
            <a:r>
              <a:rPr lang="nl-BE" baseline="0" dirty="0" smtClean="0"/>
              <a:t>Je moet je code op het einde ook indienen op </a:t>
            </a:r>
            <a:r>
              <a:rPr lang="nl-BE" baseline="0" dirty="0" err="1" smtClean="0"/>
              <a:t>Turnitin</a:t>
            </a:r>
            <a:r>
              <a:rPr lang="nl-BE" baseline="0" dirty="0" smtClean="0"/>
              <a:t> om plagiaat na te gaan. Spelletjes die </a:t>
            </a:r>
            <a:r>
              <a:rPr lang="nl-BE" baseline="0" dirty="0" err="1" smtClean="0"/>
              <a:t>tutorials</a:t>
            </a:r>
            <a:r>
              <a:rPr lang="nl-BE" baseline="0" dirty="0" smtClean="0"/>
              <a:t> volgen worden op deze manier heel makkelijk gevonden. Doe dit niet om een aantal heel belangrijke redenen :</a:t>
            </a:r>
          </a:p>
          <a:p>
            <a:pPr marL="171450" indent="-171450">
              <a:buFontTx/>
              <a:buChar char="-"/>
            </a:pPr>
            <a:r>
              <a:rPr lang="nl-BE" baseline="0" dirty="0" smtClean="0"/>
              <a:t>Door een spelletje op basis van een tutorial te maken, bewijs je enkel dat je </a:t>
            </a:r>
            <a:r>
              <a:rPr lang="nl-BE" baseline="0" dirty="0" err="1" smtClean="0"/>
              <a:t>tutorials</a:t>
            </a:r>
            <a:r>
              <a:rPr lang="nl-BE" baseline="0" dirty="0" smtClean="0"/>
              <a:t> kan volgen, niets meer</a:t>
            </a:r>
          </a:p>
          <a:p>
            <a:pPr marL="171450" indent="-171450">
              <a:buFontTx/>
              <a:buChar char="-"/>
            </a:pPr>
            <a:r>
              <a:rPr lang="nl-BE" baseline="0" dirty="0" smtClean="0"/>
              <a:t>Je leert onvoldoende bij door deze aanpak</a:t>
            </a:r>
          </a:p>
          <a:p>
            <a:pPr marL="171450" indent="-171450">
              <a:buFontTx/>
              <a:buChar char="-"/>
            </a:pPr>
            <a:r>
              <a:rPr lang="nl-BE" baseline="0" dirty="0" smtClean="0"/>
              <a:t>Liever een minder uitgebreid spelletje dat je zelf hebt geschreven, dan een groot stuk code dat je van elders neemt. Je leert ENORM veel meer door je eigen fouten dan door die van een ander.</a:t>
            </a:r>
          </a:p>
          <a:p>
            <a:pPr marL="171450" indent="-171450">
              <a:buFontTx/>
              <a:buChar char="-"/>
            </a:pPr>
            <a:r>
              <a:rPr lang="nl-BE" baseline="0" dirty="0" smtClean="0"/>
              <a:t>Betrapt worden op plagiaat heeft heel slechte gevolgen voor je studieresultaten</a:t>
            </a:r>
          </a:p>
          <a:p>
            <a:pPr marL="171450" indent="-171450">
              <a:buFontTx/>
              <a:buChar char="-"/>
            </a:pPr>
            <a:endParaRPr lang="nl-BE" dirty="0"/>
          </a:p>
        </p:txBody>
      </p:sp>
      <p:sp>
        <p:nvSpPr>
          <p:cNvPr id="4" name="Tijdelijke aanduiding voor dianummer 3"/>
          <p:cNvSpPr>
            <a:spLocks noGrp="1"/>
          </p:cNvSpPr>
          <p:nvPr>
            <p:ph type="sldNum" sz="quarter" idx="10"/>
          </p:nvPr>
        </p:nvSpPr>
        <p:spPr/>
        <p:txBody>
          <a:bodyPr/>
          <a:lstStyle/>
          <a:p>
            <a:fld id="{C4057FB0-2937-4BD5-BB0B-BDA777F0AAA7}" type="slidenum">
              <a:rPr lang="nl-BE" smtClean="0"/>
              <a:t>2</a:t>
            </a:fld>
            <a:endParaRPr lang="nl-BE"/>
          </a:p>
        </p:txBody>
      </p:sp>
    </p:spTree>
    <p:extLst>
      <p:ext uri="{BB962C8B-B14F-4D97-AF65-F5344CB8AC3E}">
        <p14:creationId xmlns:p14="http://schemas.microsoft.com/office/powerpoint/2010/main" val="268594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Zie JS best </a:t>
            </a:r>
            <a:r>
              <a:rPr lang="nl-BE" dirty="0" err="1" smtClean="0"/>
              <a:t>practices</a:t>
            </a:r>
            <a:r>
              <a:rPr lang="nl-BE" dirty="0" smtClean="0"/>
              <a:t> op http://www.w3schools.com/js/js_best_practices.asp voor meer detail over</a:t>
            </a:r>
            <a:r>
              <a:rPr lang="nl-BE" baseline="0" dirty="0" smtClean="0"/>
              <a:t> de reden waarom {} beter is dan new Object()</a:t>
            </a:r>
            <a:endParaRPr lang="nl-BE" dirty="0"/>
          </a:p>
        </p:txBody>
      </p:sp>
      <p:sp>
        <p:nvSpPr>
          <p:cNvPr id="4" name="Tijdelijke aanduiding voor dianummer 3"/>
          <p:cNvSpPr>
            <a:spLocks noGrp="1"/>
          </p:cNvSpPr>
          <p:nvPr>
            <p:ph type="sldNum" sz="quarter" idx="10"/>
          </p:nvPr>
        </p:nvSpPr>
        <p:spPr/>
        <p:txBody>
          <a:bodyPr/>
          <a:lstStyle/>
          <a:p>
            <a:fld id="{C4057FB0-2937-4BD5-BB0B-BDA777F0AAA7}" type="slidenum">
              <a:rPr lang="nl-BE" smtClean="0"/>
              <a:t>22</a:t>
            </a:fld>
            <a:endParaRPr lang="nl-BE"/>
          </a:p>
        </p:txBody>
      </p:sp>
    </p:spTree>
    <p:extLst>
      <p:ext uri="{BB962C8B-B14F-4D97-AF65-F5344CB8AC3E}">
        <p14:creationId xmlns:p14="http://schemas.microsoft.com/office/powerpoint/2010/main" val="1432909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43644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74319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3828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82564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093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0413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84261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3796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521713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27855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31539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4153259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26392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360508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215852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84647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5521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948372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110181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035135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99159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4667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8DB32FF-34E7-9545-86A2-0DF334BA82C1}"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38730785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98838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45092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069568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7587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98991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14/02/2016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520568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57036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293858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8DB32FF-34E7-9545-86A2-0DF334BA82C1}"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9360" y="6343522"/>
            <a:ext cx="527440" cy="365125"/>
          </a:xfrm>
        </p:spPr>
        <p:txBody>
          <a:bodyPr/>
          <a:lstStyle/>
          <a:p>
            <a:fld id="{42D70897-D982-EA43-8318-894E8D36E196}" type="slidenum">
              <a:rPr lang="en-US" smtClean="0"/>
              <a:t>‹nr.›</a:t>
            </a:fld>
            <a:endParaRPr lang="en-US"/>
          </a:p>
        </p:txBody>
      </p:sp>
    </p:spTree>
    <p:extLst>
      <p:ext uri="{BB962C8B-B14F-4D97-AF65-F5344CB8AC3E}">
        <p14:creationId xmlns:p14="http://schemas.microsoft.com/office/powerpoint/2010/main" val="338486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fld id="{58DB32FF-34E7-9545-86A2-0DF334BA82C1}" type="datetimeFigureOut">
              <a:rPr lang="en-US" smtClean="0"/>
              <a:t>2/14/2016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D70897-D982-EA43-8318-894E8D36E196}" type="slidenum">
              <a:rPr lang="en-US" smtClean="0"/>
              <a:t>‹nr.›</a:t>
            </a:fld>
            <a:endParaRPr lang="en-US"/>
          </a:p>
        </p:txBody>
      </p:sp>
    </p:spTree>
    <p:extLst>
      <p:ext uri="{BB962C8B-B14F-4D97-AF65-F5344CB8AC3E}">
        <p14:creationId xmlns:p14="http://schemas.microsoft.com/office/powerpoint/2010/main" val="28715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20385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14/02/2016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8746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14/02/2016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311755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58DB32FF-34E7-9545-86A2-0DF334BA82C1}" type="datetimeFigureOut">
              <a:rPr lang="en-US" smtClean="0"/>
              <a:t>2/14/2016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endParaRPr lang="en-US"/>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42D70897-D982-EA43-8318-894E8D36E196}" type="slidenum">
              <a:rPr lang="en-US" smtClean="0"/>
              <a:t>‹nr.›</a:t>
            </a:fld>
            <a:endParaRPr lang="en-US"/>
          </a:p>
        </p:txBody>
      </p:sp>
    </p:spTree>
    <p:extLst>
      <p:ext uri="{BB962C8B-B14F-4D97-AF65-F5344CB8AC3E}">
        <p14:creationId xmlns:p14="http://schemas.microsoft.com/office/powerpoint/2010/main" val="1046939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1017870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42824236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8466428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9973554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88389049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14/02/2016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75492279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js/js_best_practices.asp" TargetMode="External"/><Relationship Id="rId2" Type="http://schemas.openxmlformats.org/officeDocument/2006/relationships/hyperlink" Target="http://www.w3schools.com/js/js_conventions.asp" TargetMode="External"/><Relationship Id="rId1" Type="http://schemas.openxmlformats.org/officeDocument/2006/relationships/slideLayout" Target="../slideLayouts/slideLayout2.xml"/><Relationship Id="rId5" Type="http://schemas.openxmlformats.org/officeDocument/2006/relationships/hyperlink" Target="http://www.w3schools.com/js/js_performance.asp" TargetMode="External"/><Relationship Id="rId4" Type="http://schemas.openxmlformats.org/officeDocument/2006/relationships/hyperlink" Target="http://www.w3schools.com/js/js_mistake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yuiblog.com/blog/2010/12/14/strict-mode-is-coming-to-tow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a:solidFill>
                  <a:schemeClr val="accent1"/>
                </a:solidFill>
              </a:rPr>
              <a:t>Mobiel en internet </a:t>
            </a:r>
            <a:r>
              <a:rPr lang="nl-BE" dirty="0" smtClean="0">
                <a:solidFill>
                  <a:schemeClr val="accent1"/>
                </a:solidFill>
              </a:rPr>
              <a:t>2</a:t>
            </a:r>
            <a:endParaRPr lang="en-US" dirty="0">
              <a:solidFill>
                <a:schemeClr val="accent1"/>
              </a:solidFill>
            </a:endParaRPr>
          </a:p>
        </p:txBody>
      </p:sp>
      <p:sp>
        <p:nvSpPr>
          <p:cNvPr id="3" name="Subtitle 2"/>
          <p:cNvSpPr>
            <a:spLocks noGrp="1"/>
          </p:cNvSpPr>
          <p:nvPr>
            <p:ph type="subTitle" idx="1"/>
          </p:nvPr>
        </p:nvSpPr>
        <p:spPr/>
        <p:txBody>
          <a:bodyPr>
            <a:normAutofit lnSpcReduction="10000"/>
          </a:bodyPr>
          <a:lstStyle/>
          <a:p>
            <a:r>
              <a:rPr lang="en-GB" dirty="0" err="1" smtClean="0">
                <a:solidFill>
                  <a:schemeClr val="accent1"/>
                </a:solidFill>
              </a:rPr>
              <a:t>Javascript</a:t>
            </a:r>
            <a:r>
              <a:rPr lang="en-GB" dirty="0" smtClean="0">
                <a:solidFill>
                  <a:schemeClr val="accent1"/>
                </a:solidFill>
              </a:rPr>
              <a:t> &amp; </a:t>
            </a:r>
            <a:r>
              <a:rPr lang="en-GB" dirty="0" err="1" smtClean="0">
                <a:solidFill>
                  <a:schemeClr val="accent1"/>
                </a:solidFill>
              </a:rPr>
              <a:t>jQuery</a:t>
            </a:r>
            <a:endParaRPr lang="en-GB" dirty="0">
              <a:solidFill>
                <a:schemeClr val="accent1"/>
              </a:solidFill>
            </a:endParaRPr>
          </a:p>
          <a:p>
            <a:r>
              <a:rPr lang="en-GB" dirty="0">
                <a:solidFill>
                  <a:schemeClr val="accent1"/>
                </a:solidFill>
              </a:rPr>
              <a:t>Les 1</a:t>
            </a:r>
          </a:p>
          <a:p>
            <a:endParaRPr lang="en-US" dirty="0">
              <a:solidFill>
                <a:schemeClr val="accent1"/>
              </a:solidFill>
            </a:endParaRPr>
          </a:p>
        </p:txBody>
      </p:sp>
    </p:spTree>
    <p:extLst>
      <p:ext uri="{BB962C8B-B14F-4D97-AF65-F5344CB8AC3E}">
        <p14:creationId xmlns:p14="http://schemas.microsoft.com/office/powerpoint/2010/main" val="52387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commentaar</a:t>
            </a:r>
            <a:endParaRPr lang="en-US"/>
          </a:p>
        </p:txBody>
      </p:sp>
      <p:sp>
        <p:nvSpPr>
          <p:cNvPr id="3" name="Content Placeholder 2"/>
          <p:cNvSpPr>
            <a:spLocks noGrp="1"/>
          </p:cNvSpPr>
          <p:nvPr>
            <p:ph idx="1"/>
          </p:nvPr>
        </p:nvSpPr>
        <p:spPr/>
        <p:txBody>
          <a:bodyPr/>
          <a:lstStyle/>
          <a:p>
            <a:pPr marL="0" lvl="0" indent="0">
              <a:buNone/>
            </a:pPr>
            <a:r>
              <a:rPr dirty="0">
                <a:solidFill>
                  <a:srgbClr val="FF0000"/>
                </a:solidFill>
                <a:latin typeface="Courier New" pitchFamily="49" charset="0"/>
                <a:cs typeface="Courier New" pitchFamily="49" charset="0"/>
              </a:rPr>
              <a:t>//</a:t>
            </a:r>
            <a:r>
              <a:rPr dirty="0">
                <a:latin typeface="Courier New" pitchFamily="49" charset="0"/>
                <a:cs typeface="Courier New" pitchFamily="49" charset="0"/>
              </a:rPr>
              <a:t> </a:t>
            </a:r>
            <a:r>
              <a:rPr dirty="0" err="1">
                <a:latin typeface="Courier New" pitchFamily="49" charset="0"/>
                <a:cs typeface="Courier New" pitchFamily="49" charset="0"/>
              </a:rPr>
              <a:t>zet</a:t>
            </a:r>
            <a:r>
              <a:rPr dirty="0">
                <a:latin typeface="Courier New" pitchFamily="49" charset="0"/>
                <a:cs typeface="Courier New" pitchFamily="49" charset="0"/>
              </a:rPr>
              <a:t> de </a:t>
            </a:r>
            <a:r>
              <a:rPr dirty="0" err="1">
                <a:latin typeface="Courier New" pitchFamily="49" charset="0"/>
                <a:cs typeface="Courier New" pitchFamily="49" charset="0"/>
              </a:rPr>
              <a:t>variabele</a:t>
            </a:r>
            <a:r>
              <a:rPr dirty="0">
                <a:latin typeface="Courier New" pitchFamily="49" charset="0"/>
                <a:cs typeface="Courier New" pitchFamily="49" charset="0"/>
              </a:rPr>
              <a:t> </a:t>
            </a:r>
            <a:r>
              <a:rPr dirty="0" err="1">
                <a:latin typeface="Courier New" pitchFamily="49" charset="0"/>
                <a:cs typeface="Courier New" pitchFamily="49" charset="0"/>
              </a:rPr>
              <a:t>aantal</a:t>
            </a:r>
            <a:r>
              <a:rPr dirty="0">
                <a:latin typeface="Courier New" pitchFamily="49" charset="0"/>
                <a:cs typeface="Courier New" pitchFamily="49" charset="0"/>
              </a:rPr>
              <a:t> op 4</a:t>
            </a:r>
          </a:p>
          <a:p>
            <a:pPr marL="0" lvl="0" indent="0">
              <a:buNone/>
            </a:pPr>
            <a:r>
              <a:rPr dirty="0" err="1">
                <a:latin typeface="Courier New" pitchFamily="49" charset="0"/>
                <a:cs typeface="Courier New" pitchFamily="49" charset="0"/>
              </a:rPr>
              <a:t>var</a:t>
            </a:r>
            <a:r>
              <a:rPr dirty="0">
                <a:latin typeface="Courier New" pitchFamily="49" charset="0"/>
                <a:cs typeface="Courier New" pitchFamily="49" charset="0"/>
              </a:rPr>
              <a:t> </a:t>
            </a:r>
            <a:r>
              <a:rPr dirty="0" err="1">
                <a:latin typeface="Courier New" pitchFamily="49" charset="0"/>
                <a:cs typeface="Courier New" pitchFamily="49" charset="0"/>
              </a:rPr>
              <a:t>aantal</a:t>
            </a:r>
            <a:r>
              <a:rPr dirty="0">
                <a:latin typeface="Courier New" pitchFamily="49" charset="0"/>
                <a:cs typeface="Courier New" pitchFamily="49" charset="0"/>
              </a:rPr>
              <a:t> = 4</a:t>
            </a:r>
            <a:r>
              <a:rPr dirty="0" smtClean="0">
                <a:latin typeface="Courier New" pitchFamily="49" charset="0"/>
                <a:cs typeface="Courier New" pitchFamily="49" charset="0"/>
              </a:rPr>
              <a:t>;</a:t>
            </a:r>
            <a:endParaRPr lang="nl-BE" dirty="0" smtClean="0">
              <a:latin typeface="Courier New" pitchFamily="49" charset="0"/>
              <a:cs typeface="Courier New" pitchFamily="49" charset="0"/>
            </a:endParaRPr>
          </a:p>
          <a:p>
            <a:pPr marL="0" lvl="0" indent="0">
              <a:buNone/>
            </a:pPr>
            <a:r>
              <a:rPr lang="nl-BE" dirty="0" smtClean="0">
                <a:solidFill>
                  <a:srgbClr val="FF0000"/>
                </a:solidFill>
                <a:latin typeface="Courier New" pitchFamily="49" charset="0"/>
                <a:cs typeface="Courier New" pitchFamily="49" charset="0"/>
              </a:rPr>
              <a:t>/*</a:t>
            </a:r>
            <a:r>
              <a:rPr lang="nl-BE" dirty="0" smtClean="0">
                <a:latin typeface="Courier New" pitchFamily="49" charset="0"/>
                <a:cs typeface="Courier New" pitchFamily="49" charset="0"/>
              </a:rPr>
              <a:t> Deze commentaar </a:t>
            </a:r>
            <a:br>
              <a:rPr lang="nl-BE" dirty="0" smtClean="0">
                <a:latin typeface="Courier New" pitchFamily="49" charset="0"/>
                <a:cs typeface="Courier New" pitchFamily="49" charset="0"/>
              </a:rPr>
            </a:br>
            <a:r>
              <a:rPr lang="nl-BE" dirty="0" smtClean="0">
                <a:latin typeface="Courier New" pitchFamily="49" charset="0"/>
                <a:cs typeface="Courier New" pitchFamily="49" charset="0"/>
              </a:rPr>
              <a:t>   kan op </a:t>
            </a:r>
            <a:br>
              <a:rPr lang="nl-BE" dirty="0" smtClean="0">
                <a:latin typeface="Courier New" pitchFamily="49" charset="0"/>
                <a:cs typeface="Courier New" pitchFamily="49" charset="0"/>
              </a:rPr>
            </a:br>
            <a:r>
              <a:rPr lang="nl-BE" dirty="0" smtClean="0">
                <a:latin typeface="Courier New" pitchFamily="49" charset="0"/>
                <a:cs typeface="Courier New" pitchFamily="49" charset="0"/>
              </a:rPr>
              <a:t>   meerdere regels </a:t>
            </a:r>
            <a:r>
              <a:rPr lang="nl-BE" dirty="0" smtClean="0">
                <a:solidFill>
                  <a:srgbClr val="FF0000"/>
                </a:solidFill>
                <a:latin typeface="Courier New" pitchFamily="49" charset="0"/>
                <a:cs typeface="Courier New" pitchFamily="49" charset="0"/>
              </a:rPr>
              <a:t>*/</a:t>
            </a:r>
            <a:endParaRPr dirty="0">
              <a:solidFill>
                <a:srgbClr val="FF0000"/>
              </a:solidFill>
              <a:latin typeface="Courier New" pitchFamily="49" charset="0"/>
              <a:cs typeface="Courier New" pitchFamily="49" charset="0"/>
            </a:endParaRPr>
          </a:p>
          <a:p>
            <a:pPr lvl="0"/>
            <a:endParaRPr dirty="0"/>
          </a:p>
          <a:p>
            <a:pPr lvl="0"/>
            <a:endParaRPr dirty="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berekeningen uitvoeren</a:t>
            </a:r>
            <a:endParaRPr lang="en-US"/>
          </a:p>
        </p:txBody>
      </p:sp>
      <p:sp>
        <p:nvSpPr>
          <p:cNvPr id="3" name="Content Placeholder 2"/>
          <p:cNvSpPr>
            <a:spLocks noGrp="1"/>
          </p:cNvSpPr>
          <p:nvPr>
            <p:ph idx="1"/>
          </p:nvPr>
        </p:nvSpPr>
        <p:spPr/>
        <p:txBody>
          <a:bodyPr/>
          <a:lstStyle/>
          <a:p>
            <a:pPr lvl="0"/>
            <a:r>
              <a:rPr dirty="0" err="1"/>
              <a:t>volgen</a:t>
            </a:r>
            <a:r>
              <a:rPr dirty="0"/>
              <a:t> de </a:t>
            </a:r>
            <a:r>
              <a:rPr dirty="0" err="1"/>
              <a:t>standaarvolgorde</a:t>
            </a:r>
            <a:r>
              <a:rPr dirty="0"/>
              <a:t> :</a:t>
            </a:r>
          </a:p>
          <a:p>
            <a:pPr marL="742950" lvl="1"/>
            <a:r>
              <a:rPr dirty="0" err="1"/>
              <a:t>machtsverheffen</a:t>
            </a:r>
            <a:endParaRPr dirty="0"/>
          </a:p>
          <a:p>
            <a:pPr marL="742950" lvl="1"/>
            <a:r>
              <a:rPr lang="nl-BE" dirty="0" smtClean="0"/>
              <a:t>V</a:t>
            </a:r>
            <a:r>
              <a:rPr dirty="0" err="1" smtClean="0"/>
              <a:t>ermenigvuldigen</a:t>
            </a:r>
            <a:r>
              <a:rPr lang="nl-BE" dirty="0" smtClean="0"/>
              <a:t> </a:t>
            </a:r>
          </a:p>
          <a:p>
            <a:pPr marL="742950" lvl="1"/>
            <a:r>
              <a:rPr dirty="0" err="1" smtClean="0"/>
              <a:t>delen</a:t>
            </a:r>
            <a:endParaRPr dirty="0"/>
          </a:p>
          <a:p>
            <a:pPr marL="742950" lvl="1"/>
            <a:r>
              <a:rPr dirty="0" err="1"/>
              <a:t>worteltrekken</a:t>
            </a:r>
            <a:endParaRPr dirty="0"/>
          </a:p>
          <a:p>
            <a:pPr marL="742950" lvl="1"/>
            <a:r>
              <a:rPr dirty="0" err="1"/>
              <a:t>optellen</a:t>
            </a:r>
            <a:r>
              <a:rPr dirty="0"/>
              <a:t> en </a:t>
            </a:r>
            <a:r>
              <a:rPr dirty="0" err="1"/>
              <a:t>aftrekken</a:t>
            </a:r>
            <a:endParaRPr dirty="0"/>
          </a:p>
          <a:p>
            <a:pPr marL="742950" lvl="1"/>
            <a:endParaRPr dirty="0"/>
          </a:p>
          <a:p>
            <a:pPr marL="0" lvl="2" indent="0">
              <a:buNone/>
            </a:pPr>
            <a:r>
              <a:rPr dirty="0" err="1"/>
              <a:t>Volgorde</a:t>
            </a:r>
            <a:r>
              <a:rPr dirty="0"/>
              <a:t> van </a:t>
            </a:r>
            <a:r>
              <a:rPr dirty="0" err="1"/>
              <a:t>berekening</a:t>
            </a:r>
            <a:r>
              <a:rPr dirty="0"/>
              <a:t> </a:t>
            </a:r>
            <a:r>
              <a:rPr dirty="0" err="1"/>
              <a:t>kan</a:t>
            </a:r>
            <a:r>
              <a:rPr dirty="0"/>
              <a:t> je </a:t>
            </a:r>
            <a:r>
              <a:rPr dirty="0" err="1"/>
              <a:t>aanpassen</a:t>
            </a:r>
            <a:r>
              <a:rPr dirty="0"/>
              <a:t> door </a:t>
            </a:r>
            <a:r>
              <a:rPr dirty="0" err="1"/>
              <a:t>stukken</a:t>
            </a:r>
            <a:r>
              <a:rPr dirty="0"/>
              <a:t> van de </a:t>
            </a:r>
            <a:r>
              <a:rPr dirty="0" err="1"/>
              <a:t>berekening</a:t>
            </a:r>
            <a:r>
              <a:rPr dirty="0"/>
              <a:t> </a:t>
            </a:r>
            <a:r>
              <a:rPr dirty="0" err="1"/>
              <a:t>tussen</a:t>
            </a:r>
            <a:r>
              <a:rPr dirty="0"/>
              <a:t> </a:t>
            </a:r>
            <a:r>
              <a:rPr dirty="0" err="1" smtClean="0"/>
              <a:t>haakje</a:t>
            </a:r>
            <a:r>
              <a:rPr lang="nl-BE" dirty="0" smtClean="0"/>
              <a:t>s</a:t>
            </a:r>
            <a:r>
              <a:rPr dirty="0" smtClean="0"/>
              <a:t> </a:t>
            </a:r>
            <a:r>
              <a:rPr lang="nl-BE" dirty="0" smtClean="0">
                <a:solidFill>
                  <a:srgbClr val="FF0000"/>
                </a:solidFill>
              </a:rPr>
              <a:t>( )</a:t>
            </a:r>
            <a:r>
              <a:rPr lang="nl-BE" dirty="0" smtClean="0"/>
              <a:t> </a:t>
            </a:r>
            <a:r>
              <a:rPr dirty="0" err="1" smtClean="0"/>
              <a:t>te</a:t>
            </a:r>
            <a:r>
              <a:rPr dirty="0" smtClean="0"/>
              <a:t> </a:t>
            </a:r>
            <a:r>
              <a:rPr dirty="0" err="1" smtClean="0"/>
              <a:t>plaatsen</a:t>
            </a:r>
            <a:endParaRPr dirty="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volgorde berekeningen</a:t>
            </a:r>
            <a:endParaRPr lang="en-US"/>
          </a:p>
        </p:txBody>
      </p:sp>
      <p:sp>
        <p:nvSpPr>
          <p:cNvPr id="3" name="Content Placeholder 2"/>
          <p:cNvSpPr>
            <a:spLocks noGrp="1"/>
          </p:cNvSpPr>
          <p:nvPr>
            <p:ph idx="1"/>
          </p:nvPr>
        </p:nvSpPr>
        <p:spPr/>
        <p:txBody>
          <a:bodyPr wrap="square" lIns="58" tIns="29" rIns="58" bIns="29" anchor="t">
            <a:normAutofit fontScale="92500" lnSpcReduction="10000"/>
          </a:bodyPr>
          <a:lstStyle/>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probeer het volgende </a:t>
            </a:r>
            <a:r>
              <a:rPr lang="en-US" altLang="ko-KR" sz="3200" dirty="0" err="1" smtClean="0">
                <a:solidFill>
                  <a:srgbClr val="000000"/>
                </a:solidFill>
                <a:latin typeface="Calibri" charset="0"/>
              </a:rPr>
              <a:t>uit</a:t>
            </a:r>
            <a:r>
              <a:rPr lang="en-US" altLang="ko-KR" sz="3200" dirty="0" smtClean="0">
                <a:solidFill>
                  <a:srgbClr val="000000"/>
                </a:solidFill>
                <a:latin typeface="Calibri" charset="0"/>
              </a:rPr>
              <a:t> :</a:t>
            </a:r>
          </a:p>
          <a:p>
            <a:pPr marL="0" indent="0" defTabSz="457200">
              <a:spcBef>
                <a:spcPts val="700"/>
              </a:spcBef>
              <a:buClr>
                <a:srgbClr val="000000"/>
              </a:buClr>
              <a:buNone/>
            </a:pPr>
            <a:r>
              <a:rPr lang="en-US" altLang="ko-KR" sz="3200" dirty="0" smtClean="0">
                <a:solidFill>
                  <a:srgbClr val="000000"/>
                </a:solidFill>
                <a:latin typeface="Courier New" pitchFamily="49" charset="0"/>
                <a:cs typeface="Courier New" pitchFamily="49" charset="0"/>
              </a:rPr>
              <a:t>&lt;script type=</a:t>
            </a:r>
            <a:r>
              <a:rPr lang="en-US" altLang="ko-KR" sz="3200" dirty="0">
                <a:solidFill>
                  <a:srgbClr val="000000"/>
                </a:solidFill>
                <a:latin typeface="Courier New" pitchFamily="49" charset="0"/>
                <a:cs typeface="Courier New" pitchFamily="49" charset="0"/>
              </a:rPr>
              <a:t>"</a:t>
            </a:r>
            <a:r>
              <a:rPr lang="en-US" altLang="ko-KR" sz="3200" dirty="0" smtClean="0">
                <a:solidFill>
                  <a:srgbClr val="000000"/>
                </a:solidFill>
                <a:latin typeface="Courier New" pitchFamily="49" charset="0"/>
                <a:cs typeface="Courier New" pitchFamily="49" charset="0"/>
              </a:rPr>
              <a:t>text/</a:t>
            </a:r>
            <a:r>
              <a:rPr lang="en-US" altLang="ko-KR" sz="3200" dirty="0" err="1" smtClean="0">
                <a:solidFill>
                  <a:srgbClr val="000000"/>
                </a:solidFill>
                <a:latin typeface="Courier New" pitchFamily="49" charset="0"/>
                <a:cs typeface="Courier New" pitchFamily="49" charset="0"/>
              </a:rPr>
              <a:t>javascript</a:t>
            </a:r>
            <a:r>
              <a:rPr lang="en-US" altLang="ko-KR" sz="3200" dirty="0" smtClean="0">
                <a:solidFill>
                  <a:srgbClr val="000000"/>
                </a:solidFill>
                <a:latin typeface="Courier New" pitchFamily="49" charset="0"/>
                <a:cs typeface="Courier New" pitchFamily="49" charset="0"/>
              </a:rPr>
              <a:t>"&gt;</a:t>
            </a:r>
            <a:endParaRPr lang="ko-KR" altLang="en-US" sz="3200" dirty="0" smtClean="0">
              <a:latin typeface="Courier New" pitchFamily="49" charset="0"/>
              <a:cs typeface="Courier New" pitchFamily="49" charset="0"/>
            </a:endParaRPr>
          </a:p>
          <a:p>
            <a:pPr marL="0" indent="0" algn="l" defTabSz="457200" latinLnBrk="0">
              <a:lnSpc>
                <a:spcPct val="100000"/>
              </a:lnSpc>
              <a:spcBef>
                <a:spcPts val="700"/>
              </a:spcBef>
              <a:spcAft>
                <a:spcPts val="0"/>
              </a:spcAft>
              <a:buFontTx/>
              <a:buNone/>
            </a:pPr>
            <a:r>
              <a:rPr lang="en-US" altLang="ko-KR" sz="3200" dirty="0" smtClean="0">
                <a:solidFill>
                  <a:srgbClr val="000000"/>
                </a:solidFill>
                <a:latin typeface="Courier New" pitchFamily="49" charset="0"/>
                <a:cs typeface="Courier New" pitchFamily="49" charset="0"/>
              </a:rPr>
              <a:t>var uitkomst1 = 4 * </a:t>
            </a:r>
            <a:r>
              <a:rPr lang="en-US" altLang="ko-KR" sz="3200" dirty="0" smtClean="0">
                <a:solidFill>
                  <a:srgbClr val="000000"/>
                </a:solidFill>
                <a:latin typeface="Courier New" pitchFamily="49" charset="0"/>
                <a:cs typeface="Courier New" pitchFamily="49" charset="0"/>
              </a:rPr>
              <a:t>5 + 10</a:t>
            </a:r>
            <a:r>
              <a:rPr lang="en-US" altLang="ko-KR" sz="3200" dirty="0" smtClean="0">
                <a:solidFill>
                  <a:srgbClr val="000000"/>
                </a:solidFill>
                <a:latin typeface="Courier New" pitchFamily="49" charset="0"/>
                <a:cs typeface="Courier New" pitchFamily="49" charset="0"/>
              </a:rPr>
              <a:t>;</a:t>
            </a:r>
            <a:endParaRPr lang="ko-KR" altLang="en-US" sz="3200" dirty="0" smtClean="0">
              <a:latin typeface="Courier New" pitchFamily="49" charset="0"/>
              <a:cs typeface="Courier New" pitchFamily="49" charset="0"/>
            </a:endParaRPr>
          </a:p>
          <a:p>
            <a:pPr marL="0" indent="0" algn="l" defTabSz="457200" latinLnBrk="0">
              <a:lnSpc>
                <a:spcPct val="100000"/>
              </a:lnSpc>
              <a:spcBef>
                <a:spcPts val="700"/>
              </a:spcBef>
              <a:spcAft>
                <a:spcPts val="0"/>
              </a:spcAft>
              <a:buFontTx/>
              <a:buNone/>
            </a:pPr>
            <a:r>
              <a:rPr lang="en-US" altLang="ko-KR" sz="3200" dirty="0" err="1" smtClean="0">
                <a:solidFill>
                  <a:srgbClr val="000000"/>
                </a:solidFill>
                <a:latin typeface="Courier New" pitchFamily="49" charset="0"/>
                <a:cs typeface="Courier New" pitchFamily="49" charset="0"/>
              </a:rPr>
              <a:t>var</a:t>
            </a:r>
            <a:r>
              <a:rPr lang="en-US" altLang="ko-KR" sz="3200" dirty="0" smtClean="0">
                <a:solidFill>
                  <a:srgbClr val="000000"/>
                </a:solidFill>
                <a:latin typeface="Courier New" pitchFamily="49" charset="0"/>
                <a:cs typeface="Courier New" pitchFamily="49" charset="0"/>
              </a:rPr>
              <a:t> uitkomst2 = 4 * (5 + 10);</a:t>
            </a:r>
          </a:p>
          <a:p>
            <a:pPr marL="0" indent="0" algn="l" defTabSz="457200" latinLnBrk="0">
              <a:lnSpc>
                <a:spcPct val="100000"/>
              </a:lnSpc>
              <a:spcBef>
                <a:spcPts val="700"/>
              </a:spcBef>
              <a:spcAft>
                <a:spcPts val="0"/>
              </a:spcAft>
              <a:buFontTx/>
              <a:buNone/>
            </a:pPr>
            <a:endParaRPr lang="ko-KR" altLang="en-US" sz="3200" dirty="0" smtClean="0">
              <a:latin typeface="Courier New" pitchFamily="49" charset="0"/>
              <a:cs typeface="Courier New" pitchFamily="49" charset="0"/>
            </a:endParaRPr>
          </a:p>
          <a:p>
            <a:pPr marL="0" indent="0" algn="l" defTabSz="457200" latinLnBrk="0">
              <a:lnSpc>
                <a:spcPct val="100000"/>
              </a:lnSpc>
              <a:spcBef>
                <a:spcPts val="700"/>
              </a:spcBef>
              <a:spcAft>
                <a:spcPts val="0"/>
              </a:spcAft>
              <a:buFontTx/>
              <a:buNone/>
            </a:pPr>
            <a:r>
              <a:rPr lang="en-US" altLang="ko-KR" sz="3200" dirty="0" smtClean="0">
                <a:solidFill>
                  <a:srgbClr val="FF0000"/>
                </a:solidFill>
                <a:latin typeface="Courier New" pitchFamily="49" charset="0"/>
                <a:cs typeface="Courier New" pitchFamily="49" charset="0"/>
              </a:rPr>
              <a:t>document.write(</a:t>
            </a:r>
            <a:r>
              <a:rPr lang="en-US" altLang="ko-KR" sz="3200" dirty="0" smtClean="0">
                <a:solidFill>
                  <a:srgbClr val="000000"/>
                </a:solidFill>
                <a:latin typeface="Courier New" pitchFamily="49" charset="0"/>
                <a:cs typeface="Courier New" pitchFamily="49" charset="0"/>
              </a:rPr>
              <a:t>'uitkomst 1:' + uitkomst1 +</a:t>
            </a:r>
          </a:p>
          <a:p>
            <a:pPr marL="0" indent="0" algn="l" defTabSz="457200" latinLnBrk="0">
              <a:lnSpc>
                <a:spcPct val="100000"/>
              </a:lnSpc>
              <a:spcBef>
                <a:spcPts val="700"/>
              </a:spcBef>
              <a:spcAft>
                <a:spcPts val="0"/>
              </a:spcAft>
              <a:buFontTx/>
              <a:buNone/>
            </a:pPr>
            <a:r>
              <a:rPr lang="en-US" altLang="ko-KR" sz="3200" dirty="0" smtClean="0">
                <a:solidFill>
                  <a:srgbClr val="000000"/>
                </a:solidFill>
                <a:latin typeface="Courier New" pitchFamily="49" charset="0"/>
                <a:cs typeface="Courier New" pitchFamily="49" charset="0"/>
              </a:rPr>
              <a:t>'&lt;br&gt;uitkomst 2 :' + uitkomst2</a:t>
            </a:r>
            <a:r>
              <a:rPr lang="en-US" altLang="ko-KR" sz="3200" dirty="0" smtClean="0">
                <a:solidFill>
                  <a:srgbClr val="FF0000"/>
                </a:solidFill>
                <a:latin typeface="Courier New" pitchFamily="49" charset="0"/>
                <a:cs typeface="Courier New" pitchFamily="49" charset="0"/>
              </a:rPr>
              <a:t>)</a:t>
            </a:r>
            <a:r>
              <a:rPr lang="en-US" altLang="ko-KR" sz="3200" dirty="0" smtClean="0">
                <a:solidFill>
                  <a:srgbClr val="000000"/>
                </a:solidFill>
                <a:latin typeface="Courier New" pitchFamily="49" charset="0"/>
                <a:cs typeface="Courier New" pitchFamily="49" charset="0"/>
              </a:rPr>
              <a:t>;</a:t>
            </a:r>
          </a:p>
          <a:p>
            <a:pPr marL="0" indent="0" algn="l" defTabSz="457200" latinLnBrk="0">
              <a:lnSpc>
                <a:spcPct val="100000"/>
              </a:lnSpc>
              <a:spcBef>
                <a:spcPts val="700"/>
              </a:spcBef>
              <a:spcAft>
                <a:spcPts val="0"/>
              </a:spcAft>
              <a:buFontTx/>
              <a:buNone/>
            </a:pPr>
            <a:r>
              <a:rPr lang="en-US" altLang="ko-KR" sz="3200" dirty="0" smtClean="0">
                <a:solidFill>
                  <a:srgbClr val="000000"/>
                </a:solidFill>
                <a:latin typeface="Courier New" pitchFamily="49" charset="0"/>
                <a:cs typeface="Courier New" pitchFamily="49" charset="0"/>
              </a:rPr>
              <a:t>&lt;/script&gt;</a:t>
            </a:r>
            <a:endParaRPr lang="ko-KR" altLang="en-US" sz="3200" dirty="0" smtClean="0">
              <a:latin typeface="Courier New" pitchFamily="49" charset="0"/>
              <a:cs typeface="Courier New" pitchFamily="49" charset="0"/>
            </a:endParaRPr>
          </a:p>
        </p:txBody>
      </p:sp>
      <p:sp>
        <p:nvSpPr>
          <p:cNvPr id="4" name="TextBox 3"/>
          <p:cNvSpPr txBox="1"/>
          <p:nvPr/>
        </p:nvSpPr>
        <p:spPr>
          <a:xfrm>
            <a:off x="3450771" y="5587530"/>
            <a:ext cx="5236029" cy="1200329"/>
          </a:xfrm>
          <a:prstGeom prst="rect">
            <a:avLst/>
          </a:prstGeom>
          <a:solidFill>
            <a:schemeClr val="accent2"/>
          </a:solidFill>
          <a:ln>
            <a:solidFill>
              <a:schemeClr val="accent1">
                <a:alpha val="46000"/>
              </a:schemeClr>
            </a:solidFill>
          </a:ln>
        </p:spPr>
        <p:txBody>
          <a:bodyPr wrap="square" rtlCol="0">
            <a:spAutoFit/>
          </a:bodyPr>
          <a:lstStyle/>
          <a:p>
            <a:r>
              <a:rPr lang="en-US" altLang="ko-KR" b="1" dirty="0" err="1" smtClean="0">
                <a:latin typeface="Courier New" pitchFamily="49" charset="0"/>
                <a:cs typeface="Courier New" pitchFamily="49" charset="0"/>
              </a:rPr>
              <a:t>document.write</a:t>
            </a:r>
            <a:r>
              <a:rPr lang="en-US" altLang="ko-KR" b="1" dirty="0" smtClean="0">
                <a:latin typeface="Courier New" pitchFamily="49" charset="0"/>
                <a:cs typeface="Courier New" pitchFamily="49" charset="0"/>
              </a:rPr>
              <a:t>() </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waar</a:t>
            </a:r>
            <a:r>
              <a:rPr lang="en-US" altLang="ko-KR" dirty="0" smtClean="0">
                <a:solidFill>
                  <a:schemeClr val="bg1"/>
                </a:solidFill>
                <a:cs typeface="Courier New" pitchFamily="49" charset="0"/>
                <a:sym typeface="Wingdings" pitchFamily="2" charset="2"/>
              </a:rPr>
              <a:t> je </a:t>
            </a:r>
            <a:r>
              <a:rPr lang="en-US" altLang="ko-KR" dirty="0" err="1" smtClean="0">
                <a:solidFill>
                  <a:schemeClr val="bg1"/>
                </a:solidFill>
                <a:cs typeface="Courier New" pitchFamily="49" charset="0"/>
                <a:sym typeface="Wingdings" pitchFamily="2" charset="2"/>
              </a:rPr>
              <a:t>deze</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functie</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uitvoert</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zal</a:t>
            </a:r>
            <a:r>
              <a:rPr lang="en-US" altLang="ko-KR" dirty="0" smtClean="0">
                <a:solidFill>
                  <a:schemeClr val="bg1"/>
                </a:solidFill>
                <a:cs typeface="Courier New" pitchFamily="49" charset="0"/>
                <a:sym typeface="Wingdings" pitchFamily="2" charset="2"/>
              </a:rPr>
              <a:t> wat </a:t>
            </a:r>
            <a:r>
              <a:rPr lang="en-US" altLang="ko-KR" dirty="0" err="1" smtClean="0">
                <a:solidFill>
                  <a:schemeClr val="bg1"/>
                </a:solidFill>
                <a:cs typeface="Courier New" pitchFamily="49" charset="0"/>
                <a:sym typeface="Wingdings" pitchFamily="2" charset="2"/>
              </a:rPr>
              <a:t>er</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als</a:t>
            </a:r>
            <a:r>
              <a:rPr lang="en-US" altLang="ko-KR" dirty="0" smtClean="0">
                <a:solidFill>
                  <a:schemeClr val="bg1"/>
                </a:solidFill>
                <a:cs typeface="Courier New" pitchFamily="49" charset="0"/>
                <a:sym typeface="Wingdings" pitchFamily="2" charset="2"/>
              </a:rPr>
              <a:t> argument </a:t>
            </a:r>
            <a:r>
              <a:rPr lang="en-US" altLang="ko-KR" dirty="0" err="1" smtClean="0">
                <a:solidFill>
                  <a:schemeClr val="bg1"/>
                </a:solidFill>
                <a:cs typeface="Courier New" pitchFamily="49" charset="0"/>
                <a:sym typeface="Wingdings" pitchFamily="2" charset="2"/>
              </a:rPr>
              <a:t>tussen</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staat</a:t>
            </a:r>
            <a:r>
              <a:rPr lang="en-US" altLang="ko-KR" dirty="0" smtClean="0">
                <a:solidFill>
                  <a:schemeClr val="bg1"/>
                </a:solidFill>
                <a:cs typeface="Courier New" pitchFamily="49" charset="0"/>
                <a:sym typeface="Wingdings" pitchFamily="2" charset="2"/>
              </a:rPr>
              <a:t> in de </a:t>
            </a:r>
            <a:r>
              <a:rPr lang="en-US" altLang="ko-KR" dirty="0" err="1" smtClean="0">
                <a:solidFill>
                  <a:schemeClr val="bg1"/>
                </a:solidFill>
                <a:cs typeface="Courier New" pitchFamily="49" charset="0"/>
                <a:sym typeface="Wingdings" pitchFamily="2" charset="2"/>
              </a:rPr>
              <a:t>webpagina</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geschreven</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worden</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Dit</a:t>
            </a:r>
            <a:r>
              <a:rPr lang="en-US" altLang="ko-KR" dirty="0" smtClean="0">
                <a:solidFill>
                  <a:schemeClr val="bg1"/>
                </a:solidFill>
                <a:cs typeface="Courier New" pitchFamily="49" charset="0"/>
                <a:sym typeface="Wingdings" pitchFamily="2" charset="2"/>
              </a:rPr>
              <a:t> is </a:t>
            </a:r>
            <a:r>
              <a:rPr lang="en-US" altLang="ko-KR" dirty="0" err="1" smtClean="0">
                <a:solidFill>
                  <a:schemeClr val="bg1"/>
                </a:solidFill>
                <a:cs typeface="Courier New" pitchFamily="49" charset="0"/>
                <a:sym typeface="Wingdings" pitchFamily="2" charset="2"/>
              </a:rPr>
              <a:t>niet</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altijd</a:t>
            </a:r>
            <a:r>
              <a:rPr lang="en-US" altLang="ko-KR" dirty="0" smtClean="0">
                <a:solidFill>
                  <a:schemeClr val="bg1"/>
                </a:solidFill>
                <a:cs typeface="Courier New" pitchFamily="49" charset="0"/>
                <a:sym typeface="Wingdings" pitchFamily="2" charset="2"/>
              </a:rPr>
              <a:t> zo </a:t>
            </a:r>
            <a:r>
              <a:rPr lang="en-US" altLang="ko-KR" dirty="0" err="1" smtClean="0">
                <a:solidFill>
                  <a:schemeClr val="bg1"/>
                </a:solidFill>
                <a:cs typeface="Courier New" pitchFamily="49" charset="0"/>
                <a:sym typeface="Wingdings" pitchFamily="2" charset="2"/>
              </a:rPr>
              <a:t>handig</a:t>
            </a:r>
            <a:r>
              <a:rPr lang="en-US" altLang="ko-KR" dirty="0" smtClean="0">
                <a:solidFill>
                  <a:schemeClr val="bg1"/>
                </a:solidFill>
                <a:cs typeface="Courier New" pitchFamily="49" charset="0"/>
                <a:sym typeface="Wingdings" pitchFamily="2" charset="2"/>
              </a:rPr>
              <a:t>. Later </a:t>
            </a:r>
            <a:r>
              <a:rPr lang="en-US" altLang="ko-KR" dirty="0" err="1" smtClean="0">
                <a:solidFill>
                  <a:schemeClr val="bg1"/>
                </a:solidFill>
                <a:cs typeface="Courier New" pitchFamily="49" charset="0"/>
                <a:sym typeface="Wingdings" pitchFamily="2" charset="2"/>
              </a:rPr>
              <a:t>zien</a:t>
            </a:r>
            <a:r>
              <a:rPr lang="en-US" altLang="ko-KR" dirty="0" smtClean="0">
                <a:solidFill>
                  <a:schemeClr val="bg1"/>
                </a:solidFill>
                <a:cs typeface="Courier New" pitchFamily="49" charset="0"/>
                <a:sym typeface="Wingdings" pitchFamily="2" charset="2"/>
              </a:rPr>
              <a:t> we </a:t>
            </a:r>
            <a:r>
              <a:rPr lang="en-US" altLang="ko-KR" dirty="0" err="1" smtClean="0">
                <a:solidFill>
                  <a:schemeClr val="bg1"/>
                </a:solidFill>
                <a:cs typeface="Courier New" pitchFamily="49" charset="0"/>
                <a:sym typeface="Wingdings" pitchFamily="2" charset="2"/>
              </a:rPr>
              <a:t>betere</a:t>
            </a:r>
            <a:r>
              <a:rPr lang="en-US" altLang="ko-KR" dirty="0" smtClean="0">
                <a:solidFill>
                  <a:schemeClr val="bg1"/>
                </a:solidFill>
                <a:cs typeface="Courier New" pitchFamily="49" charset="0"/>
                <a:sym typeface="Wingdings" pitchFamily="2" charset="2"/>
              </a:rPr>
              <a:t> </a:t>
            </a:r>
            <a:r>
              <a:rPr lang="en-US" altLang="ko-KR" dirty="0" err="1" smtClean="0">
                <a:solidFill>
                  <a:schemeClr val="bg1"/>
                </a:solidFill>
                <a:cs typeface="Courier New" pitchFamily="49" charset="0"/>
                <a:sym typeface="Wingdings" pitchFamily="2" charset="2"/>
              </a:rPr>
              <a:t>manieren</a:t>
            </a:r>
            <a:r>
              <a:rPr lang="en-US" altLang="ko-KR" dirty="0" smtClean="0">
                <a:solidFill>
                  <a:schemeClr val="bg1"/>
                </a:solidFill>
                <a:cs typeface="Courier New" pitchFamily="49" charset="0"/>
                <a:sym typeface="Wingdings" pitchFamily="2" charset="2"/>
              </a:rPr>
              <a:t>.</a:t>
            </a:r>
            <a:endParaRPr lang="nl-BE" dirty="0">
              <a:solidFill>
                <a:schemeClr val="bg1"/>
              </a:solidFill>
            </a:endParaRPr>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Javascript typen en waarden</a:t>
            </a:r>
            <a:endParaRPr lang="en-US"/>
          </a:p>
        </p:txBody>
      </p:sp>
      <p:sp>
        <p:nvSpPr>
          <p:cNvPr id="3" name="Content Placeholder 2"/>
          <p:cNvSpPr>
            <a:spLocks noGrp="1"/>
          </p:cNvSpPr>
          <p:nvPr>
            <p:ph idx="1"/>
          </p:nvPr>
        </p:nvSpPr>
        <p:spPr/>
        <p:txBody>
          <a:bodyPr wrap="square" lIns="58" tIns="29" rIns="58" bIns="29" anchor="t">
            <a:normAutofit/>
          </a:bodyPr>
          <a:lstStyle/>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boolean 	: </a:t>
            </a:r>
            <a:r>
              <a:rPr lang="en-US" altLang="ko-KR" sz="3200" dirty="0" smtClean="0">
                <a:solidFill>
                  <a:srgbClr val="FF0000"/>
                </a:solidFill>
                <a:latin typeface="Calibri" charset="0"/>
              </a:rPr>
              <a:t>true</a:t>
            </a:r>
            <a:r>
              <a:rPr lang="en-US" altLang="ko-KR" sz="3200" dirty="0" smtClean="0">
                <a:solidFill>
                  <a:srgbClr val="000000"/>
                </a:solidFill>
                <a:latin typeface="Calibri" charset="0"/>
              </a:rPr>
              <a:t>, </a:t>
            </a:r>
            <a:r>
              <a:rPr lang="en-US" altLang="ko-KR" sz="3200" dirty="0" smtClean="0">
                <a:solidFill>
                  <a:srgbClr val="FF0000"/>
                </a:solidFill>
                <a:latin typeface="Calibri" charset="0"/>
              </a:rPr>
              <a:t>false</a:t>
            </a:r>
            <a:endParaRPr lang="ko-KR" altLang="en-US" sz="3200" dirty="0" smtClean="0">
              <a:solidFill>
                <a:srgbClr val="FF0000"/>
              </a:solidFill>
            </a:endParaRPr>
          </a:p>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numeric : 20 , 3</a:t>
            </a:r>
            <a:r>
              <a:rPr lang="en-US" altLang="ko-KR" sz="3200" dirty="0" smtClean="0">
                <a:solidFill>
                  <a:srgbClr val="FF0000"/>
                </a:solidFill>
                <a:latin typeface="Calibri" charset="0"/>
              </a:rPr>
              <a:t>.</a:t>
            </a:r>
            <a:r>
              <a:rPr lang="en-US" altLang="ko-KR" sz="3200" dirty="0" smtClean="0">
                <a:solidFill>
                  <a:srgbClr val="000000"/>
                </a:solidFill>
                <a:latin typeface="Calibri" charset="0"/>
              </a:rPr>
              <a:t>1415</a:t>
            </a:r>
            <a:endParaRPr lang="ko-KR" altLang="en-US" sz="3200" dirty="0" smtClean="0"/>
          </a:p>
          <a:p>
            <a:pPr marL="342900" indent="-342900">
              <a:lnSpc>
                <a:spcPct val="100000"/>
              </a:lnSpc>
              <a:spcBef>
                <a:spcPts val="700"/>
              </a:spcBef>
              <a:buClr>
                <a:srgbClr val="000000"/>
              </a:buClr>
              <a:buFont typeface="Calibri"/>
              <a:buChar char="•"/>
            </a:pPr>
            <a:r>
              <a:rPr lang="en-US" altLang="ko-KR" sz="3200" dirty="0" smtClean="0">
                <a:solidFill>
                  <a:srgbClr val="000000"/>
                </a:solidFill>
                <a:latin typeface="Calibri" charset="0"/>
              </a:rPr>
              <a:t>string : </a:t>
            </a:r>
            <a:r>
              <a:rPr lang="en-US" altLang="ko-KR" sz="3200" dirty="0" smtClean="0">
                <a:solidFill>
                  <a:srgbClr val="FF0000"/>
                </a:solidFill>
                <a:latin typeface="Calibri" charset="0"/>
              </a:rPr>
              <a:t>'</a:t>
            </a:r>
            <a:r>
              <a:rPr lang="en-US" altLang="ko-KR" sz="3200" dirty="0" smtClean="0">
                <a:solidFill>
                  <a:srgbClr val="000000"/>
                </a:solidFill>
                <a:latin typeface="Calibri" charset="0"/>
              </a:rPr>
              <a:t>een </a:t>
            </a:r>
            <a:r>
              <a:rPr lang="en-US" altLang="ko-KR" sz="3200" dirty="0" err="1" smtClean="0">
                <a:solidFill>
                  <a:srgbClr val="000000"/>
                </a:solidFill>
                <a:latin typeface="Calibri" charset="0"/>
              </a:rPr>
              <a:t>stuk</a:t>
            </a:r>
            <a:r>
              <a:rPr lang="en-US" altLang="ko-KR" sz="3200" dirty="0" smtClean="0">
                <a:solidFill>
                  <a:srgbClr val="000000"/>
                </a:solidFill>
                <a:latin typeface="Calibri" charset="0"/>
              </a:rPr>
              <a:t> </a:t>
            </a:r>
            <a:r>
              <a:rPr lang="en-US" altLang="ko-KR" sz="3200" dirty="0" err="1" smtClean="0">
                <a:solidFill>
                  <a:srgbClr val="000000"/>
                </a:solidFill>
                <a:latin typeface="Calibri" charset="0"/>
              </a:rPr>
              <a:t>tekst</a:t>
            </a:r>
            <a:r>
              <a:rPr lang="en-US" altLang="ko-KR" sz="3200" dirty="0" smtClean="0">
                <a:solidFill>
                  <a:srgbClr val="FF0000"/>
                </a:solidFill>
                <a:latin typeface="Calibri" charset="0"/>
              </a:rPr>
              <a:t>' </a:t>
            </a:r>
            <a:r>
              <a:rPr lang="en-US" altLang="ko-KR" sz="3200" dirty="0">
                <a:solidFill>
                  <a:srgbClr val="000000"/>
                </a:solidFill>
                <a:latin typeface="Calibri" charset="0"/>
              </a:rPr>
              <a:t> </a:t>
            </a:r>
            <a:r>
              <a:rPr lang="en-US" altLang="ko-KR" sz="3200" dirty="0" smtClean="0">
                <a:solidFill>
                  <a:srgbClr val="000000"/>
                </a:solidFill>
                <a:latin typeface="Calibri" charset="0"/>
              </a:rPr>
              <a:t/>
            </a:r>
            <a:br>
              <a:rPr lang="en-US" altLang="ko-KR" sz="3200" dirty="0" smtClean="0">
                <a:solidFill>
                  <a:srgbClr val="000000"/>
                </a:solidFill>
                <a:latin typeface="Calibri" charset="0"/>
              </a:rPr>
            </a:br>
            <a:r>
              <a:rPr lang="en-US" altLang="ko-KR" sz="3200" dirty="0" smtClean="0">
                <a:solidFill>
                  <a:srgbClr val="000000"/>
                </a:solidFill>
                <a:latin typeface="Calibri" charset="0"/>
              </a:rPr>
              <a:t>              of  </a:t>
            </a:r>
            <a:br>
              <a:rPr lang="en-US" altLang="ko-KR" sz="3200" dirty="0" smtClean="0">
                <a:solidFill>
                  <a:srgbClr val="000000"/>
                </a:solidFill>
                <a:latin typeface="Calibri" charset="0"/>
              </a:rPr>
            </a:br>
            <a:r>
              <a:rPr lang="en-US" altLang="ko-KR" sz="3200" dirty="0" smtClean="0">
                <a:solidFill>
                  <a:srgbClr val="000000"/>
                </a:solidFill>
                <a:latin typeface="Calibri" charset="0"/>
              </a:rPr>
              <a:t>              </a:t>
            </a:r>
            <a:r>
              <a:rPr lang="en-US" altLang="ko-KR" sz="3200" dirty="0" smtClean="0">
                <a:solidFill>
                  <a:srgbClr val="FF0000"/>
                </a:solidFill>
                <a:latin typeface="Calibri" charset="0"/>
              </a:rPr>
              <a:t>"</a:t>
            </a:r>
            <a:r>
              <a:rPr lang="en-US" altLang="ko-KR" sz="3200" dirty="0" err="1" smtClean="0">
                <a:solidFill>
                  <a:srgbClr val="000000"/>
                </a:solidFill>
                <a:latin typeface="Calibri" charset="0"/>
              </a:rPr>
              <a:t>een</a:t>
            </a:r>
            <a:r>
              <a:rPr lang="en-US" altLang="ko-KR" sz="3200" dirty="0" smtClean="0">
                <a:solidFill>
                  <a:srgbClr val="000000"/>
                </a:solidFill>
                <a:latin typeface="Calibri" charset="0"/>
              </a:rPr>
              <a:t> </a:t>
            </a:r>
            <a:r>
              <a:rPr lang="en-US" altLang="ko-KR" sz="3200" dirty="0" err="1">
                <a:solidFill>
                  <a:srgbClr val="000000"/>
                </a:solidFill>
                <a:latin typeface="Calibri" charset="0"/>
              </a:rPr>
              <a:t>stuk</a:t>
            </a:r>
            <a:r>
              <a:rPr lang="en-US" altLang="ko-KR" sz="3200" dirty="0">
                <a:solidFill>
                  <a:srgbClr val="000000"/>
                </a:solidFill>
                <a:latin typeface="Calibri" charset="0"/>
              </a:rPr>
              <a:t> </a:t>
            </a:r>
            <a:r>
              <a:rPr lang="en-US" altLang="ko-KR" sz="3200" dirty="0" err="1" smtClean="0">
                <a:solidFill>
                  <a:srgbClr val="000000"/>
                </a:solidFill>
                <a:latin typeface="Calibri" charset="0"/>
              </a:rPr>
              <a:t>tekst</a:t>
            </a:r>
            <a:r>
              <a:rPr lang="en-US" altLang="ko-KR" sz="3200" dirty="0" smtClean="0">
                <a:solidFill>
                  <a:srgbClr val="FF0000"/>
                </a:solidFill>
                <a:latin typeface="Calibri" charset="0"/>
              </a:rPr>
              <a:t>“</a:t>
            </a:r>
          </a:p>
          <a:p>
            <a:pPr marL="612775" lvl="1" indent="-342900">
              <a:spcBef>
                <a:spcPts val="700"/>
              </a:spcBef>
              <a:buClr>
                <a:srgbClr val="000000"/>
              </a:buClr>
              <a:buFont typeface="Calibri"/>
              <a:buChar char="•"/>
            </a:pPr>
            <a:r>
              <a:rPr lang="en-US" altLang="ko-KR" sz="2800" dirty="0" smtClean="0">
                <a:latin typeface="Calibri" charset="0"/>
              </a:rPr>
              <a:t>Het type quote </a:t>
            </a:r>
            <a:r>
              <a:rPr lang="en-US" altLang="ko-KR" sz="2800" dirty="0" err="1" smtClean="0">
                <a:latin typeface="Calibri" charset="0"/>
              </a:rPr>
              <a:t>maakt</a:t>
            </a:r>
            <a:r>
              <a:rPr lang="en-US" altLang="ko-KR" sz="2800" dirty="0" smtClean="0">
                <a:latin typeface="Calibri" charset="0"/>
              </a:rPr>
              <a:t> op </a:t>
            </a:r>
            <a:r>
              <a:rPr lang="en-US" altLang="ko-KR" sz="2800" dirty="0" err="1" smtClean="0">
                <a:latin typeface="Calibri" charset="0"/>
              </a:rPr>
              <a:t>zich</a:t>
            </a:r>
            <a:r>
              <a:rPr lang="en-US" altLang="ko-KR" sz="2800" dirty="0" smtClean="0">
                <a:latin typeface="Calibri" charset="0"/>
              </a:rPr>
              <a:t> </a:t>
            </a:r>
            <a:r>
              <a:rPr lang="en-US" altLang="ko-KR" sz="2800" dirty="0" err="1" smtClean="0">
                <a:latin typeface="Calibri" charset="0"/>
              </a:rPr>
              <a:t>niet</a:t>
            </a:r>
            <a:r>
              <a:rPr lang="en-US" altLang="ko-KR" sz="2800" dirty="0" smtClean="0">
                <a:latin typeface="Calibri" charset="0"/>
              </a:rPr>
              <a:t> </a:t>
            </a:r>
            <a:r>
              <a:rPr lang="en-US" altLang="ko-KR" sz="2800" dirty="0" err="1" smtClean="0">
                <a:latin typeface="Calibri" charset="0"/>
              </a:rPr>
              <a:t>veel</a:t>
            </a:r>
            <a:r>
              <a:rPr lang="en-US" altLang="ko-KR" sz="2800" dirty="0" smtClean="0">
                <a:latin typeface="Calibri" charset="0"/>
              </a:rPr>
              <a:t> </a:t>
            </a:r>
            <a:r>
              <a:rPr lang="en-US" altLang="ko-KR" sz="2800" dirty="0" err="1" smtClean="0">
                <a:latin typeface="Calibri" charset="0"/>
              </a:rPr>
              <a:t>uit</a:t>
            </a:r>
            <a:r>
              <a:rPr lang="en-US" altLang="ko-KR" sz="2800" dirty="0" smtClean="0">
                <a:latin typeface="Calibri" charset="0"/>
              </a:rPr>
              <a:t>, maar </a:t>
            </a:r>
            <a:r>
              <a:rPr lang="en-US" altLang="ko-KR" sz="2800" dirty="0" err="1" smtClean="0">
                <a:latin typeface="Calibri" charset="0"/>
              </a:rPr>
              <a:t>maak</a:t>
            </a:r>
            <a:r>
              <a:rPr lang="en-US" altLang="ko-KR" sz="2800" dirty="0" smtClean="0">
                <a:latin typeface="Calibri" charset="0"/>
              </a:rPr>
              <a:t> </a:t>
            </a:r>
            <a:r>
              <a:rPr lang="en-US" altLang="ko-KR" sz="2800" dirty="0" err="1" smtClean="0">
                <a:latin typeface="Calibri" charset="0"/>
              </a:rPr>
              <a:t>er</a:t>
            </a:r>
            <a:r>
              <a:rPr lang="en-US" altLang="ko-KR" sz="2800" dirty="0" smtClean="0">
                <a:latin typeface="Calibri" charset="0"/>
              </a:rPr>
              <a:t> </a:t>
            </a:r>
            <a:r>
              <a:rPr lang="en-US" altLang="ko-KR" sz="2800" dirty="0" err="1" smtClean="0">
                <a:latin typeface="Calibri" charset="0"/>
              </a:rPr>
              <a:t>wel</a:t>
            </a:r>
            <a:r>
              <a:rPr lang="en-US" altLang="ko-KR" sz="2800" dirty="0" smtClean="0">
                <a:latin typeface="Calibri" charset="0"/>
              </a:rPr>
              <a:t> consistent </a:t>
            </a:r>
            <a:r>
              <a:rPr lang="en-US" altLang="ko-KR" sz="2800" dirty="0" err="1" smtClean="0">
                <a:latin typeface="Calibri" charset="0"/>
              </a:rPr>
              <a:t>gebruik</a:t>
            </a:r>
            <a:r>
              <a:rPr lang="en-US" altLang="ko-KR" sz="2800" dirty="0" smtClean="0">
                <a:latin typeface="Calibri" charset="0"/>
              </a:rPr>
              <a:t> van.</a:t>
            </a:r>
          </a:p>
          <a:p>
            <a:pPr marL="612775" lvl="1" indent="-342900">
              <a:spcBef>
                <a:spcPts val="700"/>
              </a:spcBef>
              <a:buClr>
                <a:srgbClr val="000000"/>
              </a:buClr>
              <a:buFont typeface="Calibri"/>
              <a:buChar char="•"/>
            </a:pPr>
            <a:r>
              <a:rPr lang="en-US" altLang="ko-KR" sz="2800" dirty="0" smtClean="0">
                <a:latin typeface="Calibri" charset="0"/>
              </a:rPr>
              <a:t>"use strict" of 'use strict' </a:t>
            </a:r>
            <a:r>
              <a:rPr lang="en-US" altLang="ko-KR" sz="2800" dirty="0" err="1" smtClean="0">
                <a:latin typeface="Calibri" charset="0"/>
              </a:rPr>
              <a:t>zijn</a:t>
            </a:r>
            <a:r>
              <a:rPr lang="en-US" altLang="ko-KR" sz="2800" dirty="0" smtClean="0">
                <a:latin typeface="Calibri" charset="0"/>
              </a:rPr>
              <a:t> al </a:t>
            </a:r>
            <a:r>
              <a:rPr lang="en-US" altLang="ko-KR" sz="2800" dirty="0" err="1" smtClean="0">
                <a:latin typeface="Calibri" charset="0"/>
              </a:rPr>
              <a:t>een</a:t>
            </a:r>
            <a:r>
              <a:rPr lang="en-US" altLang="ko-KR" sz="2800" dirty="0" smtClean="0">
                <a:latin typeface="Calibri" charset="0"/>
              </a:rPr>
              <a:t> </a:t>
            </a:r>
            <a:r>
              <a:rPr lang="en-US" altLang="ko-KR" sz="2800" dirty="0" err="1" smtClean="0">
                <a:latin typeface="Calibri" charset="0"/>
              </a:rPr>
              <a:t>eerste</a:t>
            </a:r>
            <a:r>
              <a:rPr lang="en-US" altLang="ko-KR" sz="2800" dirty="0" smtClean="0">
                <a:latin typeface="Calibri" charset="0"/>
              </a:rPr>
              <a:t> </a:t>
            </a:r>
            <a:r>
              <a:rPr lang="en-US" altLang="ko-KR" sz="2800" dirty="0" err="1" smtClean="0">
                <a:latin typeface="Calibri" charset="0"/>
              </a:rPr>
              <a:t>gebruik</a:t>
            </a:r>
            <a:r>
              <a:rPr lang="en-US" altLang="ko-KR" sz="2800" dirty="0" smtClean="0">
                <a:latin typeface="Calibri" charset="0"/>
              </a:rPr>
              <a:t> van quotes…</a:t>
            </a:r>
            <a:endParaRPr lang="ko-KR" altLang="en-US" sz="2800" dirty="0" smtClean="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meer</a:t>
            </a:r>
            <a:r>
              <a:rPr dirty="0"/>
              <a:t> </a:t>
            </a:r>
            <a:r>
              <a:rPr dirty="0" err="1"/>
              <a:t>complexe</a:t>
            </a:r>
            <a:r>
              <a:rPr dirty="0"/>
              <a:t> </a:t>
            </a:r>
            <a:r>
              <a:rPr dirty="0" err="1"/>
              <a:t>typen</a:t>
            </a:r>
            <a:endParaRPr lang="en-US" dirty="0"/>
          </a:p>
        </p:txBody>
      </p:sp>
      <p:sp>
        <p:nvSpPr>
          <p:cNvPr id="3" name="Content Placeholder 2"/>
          <p:cNvSpPr>
            <a:spLocks noGrp="1"/>
          </p:cNvSpPr>
          <p:nvPr>
            <p:ph idx="1"/>
          </p:nvPr>
        </p:nvSpPr>
        <p:spPr/>
        <p:txBody>
          <a:bodyPr wrap="square" lIns="0" tIns="0" rIns="0" bIns="0" anchor="t">
            <a:normAutofit/>
          </a:bodyPr>
          <a:lstStyle/>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lijsten : 'array'</a:t>
            </a:r>
            <a:endParaRPr lang="ko-KR" altLang="en-US" sz="3200" dirty="0" smtClean="0"/>
          </a:p>
          <a:p>
            <a:pPr marL="742950" indent="-285750" algn="l" defTabSz="457200" latinLnBrk="0">
              <a:lnSpc>
                <a:spcPct val="100000"/>
              </a:lnSpc>
              <a:spcBef>
                <a:spcPts val="600"/>
              </a:spcBef>
              <a:spcAft>
                <a:spcPts val="0"/>
              </a:spcAft>
              <a:buClr>
                <a:srgbClr val="000000"/>
              </a:buClr>
              <a:buFont typeface="Calibri"/>
              <a:buChar char="–"/>
            </a:pPr>
            <a:r>
              <a:rPr lang="en-US" altLang="ko-KR" sz="2800" dirty="0" smtClean="0">
                <a:solidFill>
                  <a:srgbClr val="000000"/>
                </a:solidFill>
                <a:latin typeface="Calibri" charset="0"/>
              </a:rPr>
              <a:t> var lijst = new Array(50, 5,10);</a:t>
            </a:r>
            <a:endParaRPr lang="ko-KR" altLang="en-US" sz="2800" dirty="0" smtClean="0"/>
          </a:p>
          <a:p>
            <a:pPr marL="742950" indent="-285750" algn="l" defTabSz="457200" latinLnBrk="0">
              <a:lnSpc>
                <a:spcPct val="100000"/>
              </a:lnSpc>
              <a:spcBef>
                <a:spcPts val="600"/>
              </a:spcBef>
              <a:spcAft>
                <a:spcPts val="0"/>
              </a:spcAft>
              <a:buClr>
                <a:srgbClr val="000000"/>
              </a:buClr>
              <a:buFont typeface="Calibri"/>
              <a:buChar char="–"/>
            </a:pPr>
            <a:r>
              <a:rPr lang="en-US" altLang="ko-KR" sz="2800" dirty="0" smtClean="0">
                <a:solidFill>
                  <a:srgbClr val="000000"/>
                </a:solidFill>
                <a:latin typeface="Calibri" charset="0"/>
              </a:rPr>
              <a:t> var lijst =[0,5,10];</a:t>
            </a:r>
            <a:endParaRPr lang="ko-KR" altLang="en-US" sz="2800" dirty="0" smtClean="0"/>
          </a:p>
          <a:p>
            <a:pPr marL="0" indent="0" algn="l" defTabSz="457200" latinLnBrk="0">
              <a:lnSpc>
                <a:spcPct val="100000"/>
              </a:lnSpc>
              <a:spcBef>
                <a:spcPts val="500"/>
              </a:spcBef>
              <a:spcAft>
                <a:spcPts val="0"/>
              </a:spcAft>
              <a:buFontTx/>
              <a:buNone/>
            </a:pPr>
            <a:r>
              <a:rPr lang="en-US" altLang="ko-KR" sz="2400" dirty="0" smtClean="0">
                <a:solidFill>
                  <a:srgbClr val="000000"/>
                </a:solidFill>
                <a:latin typeface="Calibri" charset="0"/>
              </a:rPr>
              <a:t>benaderen elementen :</a:t>
            </a:r>
            <a:endParaRPr lang="ko-KR" altLang="en-US" sz="2400" dirty="0" smtClean="0"/>
          </a:p>
          <a:p>
            <a:pPr marL="0" indent="0" algn="l" defTabSz="457200" latinLnBrk="0">
              <a:lnSpc>
                <a:spcPct val="100000"/>
              </a:lnSpc>
              <a:spcBef>
                <a:spcPts val="500"/>
              </a:spcBef>
              <a:spcAft>
                <a:spcPts val="0"/>
              </a:spcAft>
              <a:buFontTx/>
              <a:buNone/>
            </a:pPr>
            <a:r>
              <a:rPr lang="en-US" altLang="ko-KR" sz="2400" dirty="0" smtClean="0">
                <a:solidFill>
                  <a:srgbClr val="000000"/>
                </a:solidFill>
                <a:latin typeface="Calibri" charset="0"/>
              </a:rPr>
              <a:t>- var getal = </a:t>
            </a:r>
            <a:r>
              <a:rPr lang="en-US" altLang="ko-KR" sz="2400" dirty="0" err="1" smtClean="0">
                <a:solidFill>
                  <a:srgbClr val="000000"/>
                </a:solidFill>
                <a:latin typeface="Calibri" charset="0"/>
              </a:rPr>
              <a:t>lijst</a:t>
            </a:r>
            <a:r>
              <a:rPr lang="en-US" altLang="ko-KR" sz="2400" dirty="0" smtClean="0">
                <a:solidFill>
                  <a:srgbClr val="000000"/>
                </a:solidFill>
                <a:latin typeface="Calibri" charset="0"/>
              </a:rPr>
              <a:t>[1]; // </a:t>
            </a:r>
            <a:r>
              <a:rPr lang="en-US" altLang="ko-KR" sz="2400" dirty="0" err="1" smtClean="0">
                <a:solidFill>
                  <a:srgbClr val="000000"/>
                </a:solidFill>
                <a:latin typeface="Calibri" charset="0"/>
              </a:rPr>
              <a:t>dit</a:t>
            </a:r>
            <a:r>
              <a:rPr lang="en-US" altLang="ko-KR" sz="2400" dirty="0" smtClean="0">
                <a:solidFill>
                  <a:srgbClr val="000000"/>
                </a:solidFill>
                <a:latin typeface="Calibri" charset="0"/>
              </a:rPr>
              <a:t> is 5</a:t>
            </a:r>
            <a:endParaRPr lang="ko-KR" altLang="en-US" sz="2400" dirty="0" smtClean="0"/>
          </a:p>
          <a:p>
            <a:pPr marL="0" indent="0" algn="l" defTabSz="457200" latinLnBrk="0">
              <a:lnSpc>
                <a:spcPct val="100000"/>
              </a:lnSpc>
              <a:spcBef>
                <a:spcPts val="500"/>
              </a:spcBef>
              <a:spcAft>
                <a:spcPts val="0"/>
              </a:spcAft>
              <a:buFontTx/>
              <a:buNone/>
            </a:pPr>
            <a:r>
              <a:rPr lang="en-US" altLang="ko-KR" sz="2400" dirty="0" smtClean="0">
                <a:solidFill>
                  <a:srgbClr val="000000"/>
                </a:solidFill>
                <a:latin typeface="Calibri" charset="0"/>
              </a:rPr>
              <a:t>- let </a:t>
            </a:r>
            <a:r>
              <a:rPr lang="en-US" altLang="ko-KR" sz="2400" dirty="0" smtClean="0">
                <a:solidFill>
                  <a:srgbClr val="000000"/>
                </a:solidFill>
                <a:latin typeface="Calibri" charset="0"/>
              </a:rPr>
              <a:t>op : eerste element vind je op </a:t>
            </a:r>
            <a:r>
              <a:rPr lang="en-US" altLang="ko-KR" sz="2400" dirty="0" err="1" smtClean="0">
                <a:solidFill>
                  <a:srgbClr val="000000"/>
                </a:solidFill>
                <a:latin typeface="Calibri" charset="0"/>
              </a:rPr>
              <a:t>positie</a:t>
            </a:r>
            <a:r>
              <a:rPr lang="en-US" altLang="ko-KR" sz="2400" dirty="0" smtClean="0">
                <a:solidFill>
                  <a:srgbClr val="000000"/>
                </a:solidFill>
                <a:latin typeface="Calibri" charset="0"/>
              </a:rPr>
              <a:t> </a:t>
            </a:r>
            <a:r>
              <a:rPr lang="en-US" altLang="ko-KR" sz="2400" dirty="0" smtClean="0">
                <a:solidFill>
                  <a:srgbClr val="000000"/>
                </a:solidFill>
                <a:latin typeface="Calibri" charset="0"/>
              </a:rPr>
              <a:t>0</a:t>
            </a:r>
          </a:p>
          <a:p>
            <a:pPr marL="0" indent="0" algn="l" defTabSz="457200" latinLnBrk="0">
              <a:lnSpc>
                <a:spcPct val="100000"/>
              </a:lnSpc>
              <a:spcBef>
                <a:spcPts val="500"/>
              </a:spcBef>
              <a:spcAft>
                <a:spcPts val="0"/>
              </a:spcAft>
              <a:buFontTx/>
              <a:buNone/>
            </a:pPr>
            <a:r>
              <a:rPr lang="nl-BE" altLang="ko-KR" sz="2400" dirty="0" smtClean="0"/>
              <a:t>- Je hoeft (kan) niet op voorhand aan te geven hoeveel elementen de array kan bevatten.</a:t>
            </a:r>
            <a:endParaRPr lang="ko-KR" altLang="en-US" sz="2400" dirty="0" smtClean="0"/>
          </a:p>
          <a:p>
            <a:pPr marL="0" indent="0" algn="l" defTabSz="457200" latinLnBrk="0">
              <a:lnSpc>
                <a:spcPct val="100000"/>
              </a:lnSpc>
              <a:spcBef>
                <a:spcPts val="500"/>
              </a:spcBef>
              <a:spcAft>
                <a:spcPts val="0"/>
              </a:spcAft>
              <a:buFontTx/>
              <a:buNone/>
            </a:pPr>
            <a:endParaRPr lang="ko-KR" altLang="en-US" sz="2400" dirty="0" smtClean="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Operatoren	</a:t>
            </a:r>
            <a:endParaRPr lang="nl-BE" dirty="0"/>
          </a:p>
        </p:txBody>
      </p:sp>
      <p:sp>
        <p:nvSpPr>
          <p:cNvPr id="2" name="Content Placeholder 1"/>
          <p:cNvSpPr>
            <a:spLocks noGrp="1"/>
          </p:cNvSpPr>
          <p:nvPr>
            <p:ph idx="1"/>
          </p:nvPr>
        </p:nvSpPr>
        <p:spPr/>
        <p:txBody>
          <a:bodyPr/>
          <a:lstStyle/>
          <a:p>
            <a:r>
              <a:rPr lang="nl-BE" dirty="0" smtClean="0"/>
              <a:t>+, -, *, /</a:t>
            </a:r>
          </a:p>
          <a:p>
            <a:r>
              <a:rPr lang="nl-BE" dirty="0" smtClean="0"/>
              <a:t>Kan op getallen, maar ook op tekst (+)</a:t>
            </a:r>
          </a:p>
          <a:p>
            <a:r>
              <a:rPr lang="nl-BE" dirty="0" smtClean="0"/>
              <a:t>Let op voor onverwachte situaties (zie vb. 4)</a:t>
            </a:r>
          </a:p>
          <a:p>
            <a:endParaRPr lang="nl-BE" dirty="0"/>
          </a:p>
        </p:txBody>
      </p:sp>
    </p:spTree>
    <p:extLst>
      <p:ext uri="{BB962C8B-B14F-4D97-AF65-F5344CB8AC3E}">
        <p14:creationId xmlns:p14="http://schemas.microsoft.com/office/powerpoint/2010/main" val="92572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Logische operatoren</a:t>
            </a:r>
            <a:endParaRPr lang="nl-BE" dirty="0"/>
          </a:p>
        </p:txBody>
      </p:sp>
      <p:sp>
        <p:nvSpPr>
          <p:cNvPr id="2" name="Content Placeholder 1"/>
          <p:cNvSpPr>
            <a:spLocks noGrp="1"/>
          </p:cNvSpPr>
          <p:nvPr>
            <p:ph idx="1"/>
          </p:nvPr>
        </p:nvSpPr>
        <p:spPr/>
        <p:txBody>
          <a:bodyPr>
            <a:normAutofit lnSpcReduction="10000"/>
          </a:bodyPr>
          <a:lstStyle/>
          <a:p>
            <a:r>
              <a:rPr lang="nl-BE" dirty="0" smtClean="0"/>
              <a:t>Vergelijkingen</a:t>
            </a:r>
          </a:p>
          <a:p>
            <a:r>
              <a:rPr lang="nl-BE" dirty="0" smtClean="0">
                <a:solidFill>
                  <a:srgbClr val="FF0000"/>
                </a:solidFill>
              </a:rPr>
              <a:t>==</a:t>
            </a:r>
            <a:r>
              <a:rPr lang="nl-BE" dirty="0" smtClean="0"/>
              <a:t>, !=, &lt;, &gt;, &lt;=, &gt;=, ===,!==</a:t>
            </a:r>
          </a:p>
          <a:p>
            <a:r>
              <a:rPr lang="nl-BE" dirty="0" smtClean="0"/>
              <a:t>||  </a:t>
            </a:r>
            <a:r>
              <a:rPr lang="nl-BE" dirty="0" smtClean="0">
                <a:sym typeface="Wingdings" pitchFamily="2" charset="2"/>
              </a:rPr>
              <a:t> or  true zodra 1 van de elementen true is</a:t>
            </a:r>
          </a:p>
          <a:p>
            <a:r>
              <a:rPr lang="nl-BE" dirty="0" smtClean="0">
                <a:sym typeface="Wingdings" pitchFamily="2" charset="2"/>
              </a:rPr>
              <a:t>&amp;&amp;  and  true als alle elementen true zijn</a:t>
            </a:r>
          </a:p>
          <a:p>
            <a:endParaRPr lang="nl-BE" dirty="0">
              <a:sym typeface="Wingdings" pitchFamily="2" charset="2"/>
            </a:endParaRPr>
          </a:p>
          <a:p>
            <a:r>
              <a:rPr lang="nl-BE" dirty="0" smtClean="0">
                <a:sym typeface="Wingdings" pitchFamily="2" charset="2"/>
              </a:rPr>
              <a:t>Let op : </a:t>
            </a:r>
          </a:p>
          <a:p>
            <a:pPr lvl="1"/>
            <a:r>
              <a:rPr lang="nl-BE" dirty="0" smtClean="0">
                <a:sym typeface="Wingdings" pitchFamily="2" charset="2"/>
              </a:rPr>
              <a:t>vergelijking : ==</a:t>
            </a:r>
          </a:p>
          <a:p>
            <a:pPr lvl="1"/>
            <a:r>
              <a:rPr lang="nl-BE" dirty="0">
                <a:sym typeface="Wingdings" pitchFamily="2" charset="2"/>
              </a:rPr>
              <a:t>t</a:t>
            </a:r>
            <a:r>
              <a:rPr lang="nl-BE" dirty="0" smtClean="0">
                <a:sym typeface="Wingdings" pitchFamily="2" charset="2"/>
              </a:rPr>
              <a:t>oekenning : =</a:t>
            </a:r>
          </a:p>
          <a:p>
            <a:endParaRPr lang="nl-BE" dirty="0"/>
          </a:p>
        </p:txBody>
      </p:sp>
    </p:spTree>
    <p:extLst>
      <p:ext uri="{BB962C8B-B14F-4D97-AF65-F5344CB8AC3E}">
        <p14:creationId xmlns:p14="http://schemas.microsoft.com/office/powerpoint/2010/main" val="3187995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Vergelijken op waarde en type</a:t>
            </a:r>
            <a:endParaRPr lang="nl-BE" dirty="0"/>
          </a:p>
        </p:txBody>
      </p:sp>
      <p:sp>
        <p:nvSpPr>
          <p:cNvPr id="2" name="Content Placeholder 1"/>
          <p:cNvSpPr>
            <a:spLocks noGrp="1"/>
          </p:cNvSpPr>
          <p:nvPr>
            <p:ph idx="1"/>
          </p:nvPr>
        </p:nvSpPr>
        <p:spPr/>
        <p:txBody>
          <a:bodyPr/>
          <a:lstStyle/>
          <a:p>
            <a:pPr marL="109728" indent="0">
              <a:buNone/>
            </a:pPr>
            <a:r>
              <a:rPr lang="nl-BE" dirty="0" smtClean="0"/>
              <a:t>Var waarde1 = 1;</a:t>
            </a:r>
          </a:p>
          <a:p>
            <a:pPr marL="109728" indent="0">
              <a:buNone/>
            </a:pPr>
            <a:r>
              <a:rPr lang="nl-BE" dirty="0" smtClean="0"/>
              <a:t>Var waarde2 = "1";</a:t>
            </a:r>
          </a:p>
          <a:p>
            <a:pPr marL="109728" indent="0">
              <a:buNone/>
            </a:pPr>
            <a:r>
              <a:rPr lang="nl-BE" dirty="0" smtClean="0"/>
              <a:t>Var uitkomst1 = waarde1 </a:t>
            </a:r>
            <a:r>
              <a:rPr lang="nl-BE" dirty="0" smtClean="0">
                <a:solidFill>
                  <a:srgbClr val="FF0000"/>
                </a:solidFill>
              </a:rPr>
              <a:t>===</a:t>
            </a:r>
            <a:r>
              <a:rPr lang="nl-BE" dirty="0" smtClean="0"/>
              <a:t> </a:t>
            </a:r>
            <a:r>
              <a:rPr lang="nl-BE" dirty="0" smtClean="0"/>
              <a:t>waarde2 //</a:t>
            </a:r>
            <a:r>
              <a:rPr lang="nl-BE" dirty="0" smtClean="0"/>
              <a:t>false</a:t>
            </a:r>
          </a:p>
          <a:p>
            <a:pPr marL="109728" indent="0">
              <a:buNone/>
            </a:pPr>
            <a:r>
              <a:rPr lang="nl-BE" dirty="0" smtClean="0"/>
              <a:t>Var uitkomst2 = waarde1 </a:t>
            </a:r>
            <a:r>
              <a:rPr lang="nl-BE" dirty="0" smtClean="0">
                <a:solidFill>
                  <a:srgbClr val="FF0000"/>
                </a:solidFill>
              </a:rPr>
              <a:t>!==</a:t>
            </a:r>
            <a:r>
              <a:rPr lang="nl-BE" dirty="0" smtClean="0"/>
              <a:t> waarde2 //</a:t>
            </a:r>
            <a:r>
              <a:rPr lang="nl-BE" dirty="0" err="1" smtClean="0"/>
              <a:t>true</a:t>
            </a:r>
            <a:endParaRPr lang="nl-BE" dirty="0" smtClean="0"/>
          </a:p>
          <a:p>
            <a:pPr marL="109728" indent="0">
              <a:buNone/>
            </a:pPr>
            <a:endParaRPr lang="nl-BE" dirty="0" smtClean="0"/>
          </a:p>
          <a:p>
            <a:pPr marL="109728" indent="0">
              <a:buNone/>
            </a:pPr>
            <a:r>
              <a:rPr lang="nl-BE" dirty="0" smtClean="0"/>
              <a:t>=== en !== zijn aangeraden boven == en != </a:t>
            </a:r>
            <a:br>
              <a:rPr lang="nl-BE" dirty="0" smtClean="0"/>
            </a:br>
            <a:r>
              <a:rPr lang="nl-BE" dirty="0" smtClean="0"/>
              <a:t>(als ze van toepassing zijn)</a:t>
            </a:r>
            <a:endParaRPr lang="nl-BE" dirty="0" smtClean="0"/>
          </a:p>
          <a:p>
            <a:pPr marL="109728" indent="0">
              <a:buNone/>
            </a:pPr>
            <a:endParaRPr lang="nl-BE" dirty="0" smtClean="0"/>
          </a:p>
          <a:p>
            <a:pPr marL="109728" indent="0">
              <a:buNone/>
            </a:pPr>
            <a:endParaRPr lang="nl-BE" dirty="0"/>
          </a:p>
        </p:txBody>
      </p:sp>
    </p:spTree>
    <p:extLst>
      <p:ext uri="{BB962C8B-B14F-4D97-AF65-F5344CB8AC3E}">
        <p14:creationId xmlns:p14="http://schemas.microsoft.com/office/powerpoint/2010/main" val="2465093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Condities (voorwaarden)</a:t>
            </a:r>
            <a:endParaRPr lang="nl-BE" dirty="0"/>
          </a:p>
        </p:txBody>
      </p:sp>
      <p:sp>
        <p:nvSpPr>
          <p:cNvPr id="2" name="Content Placeholder 1"/>
          <p:cNvSpPr>
            <a:spLocks noGrp="1"/>
          </p:cNvSpPr>
          <p:nvPr>
            <p:ph idx="1"/>
          </p:nvPr>
        </p:nvSpPr>
        <p:spPr/>
        <p:txBody>
          <a:bodyPr>
            <a:normAutofit/>
          </a:bodyPr>
          <a:lstStyle/>
          <a:p>
            <a:pPr marL="109728" indent="0">
              <a:buNone/>
            </a:pPr>
            <a:r>
              <a:rPr lang="nl-BE" sz="1800" b="1" dirty="0" smtClean="0">
                <a:solidFill>
                  <a:schemeClr val="accent1"/>
                </a:solidFill>
                <a:latin typeface="Courier New" pitchFamily="49" charset="0"/>
                <a:cs typeface="Courier New" pitchFamily="49" charset="0"/>
              </a:rPr>
              <a:t>if</a:t>
            </a:r>
            <a:r>
              <a:rPr lang="nl-BE" sz="1800" dirty="0" smtClean="0">
                <a:latin typeface="Courier New" pitchFamily="49" charset="0"/>
                <a:cs typeface="Courier New" pitchFamily="49" charset="0"/>
              </a:rPr>
              <a:t>(</a:t>
            </a:r>
            <a:r>
              <a:rPr lang="nl-BE" sz="1800" dirty="0" smtClean="0">
                <a:solidFill>
                  <a:srgbClr val="FF0000"/>
                </a:solidFill>
                <a:latin typeface="Courier New" pitchFamily="49" charset="0"/>
                <a:cs typeface="Courier New" pitchFamily="49" charset="0"/>
              </a:rPr>
              <a:t>voorwaarde</a:t>
            </a:r>
            <a:r>
              <a:rPr lang="nl-BE" sz="1800" dirty="0" smtClean="0">
                <a:latin typeface="Courier New" pitchFamily="49" charset="0"/>
                <a:cs typeface="Courier New" pitchFamily="49" charset="0"/>
              </a:rPr>
              <a:t>){</a:t>
            </a:r>
          </a:p>
          <a:p>
            <a:pPr marL="109728" indent="0">
              <a:buNone/>
            </a:pPr>
            <a:r>
              <a:rPr lang="nl-BE" sz="1800" dirty="0">
                <a:latin typeface="Courier New" pitchFamily="49" charset="0"/>
                <a:cs typeface="Courier New" pitchFamily="49" charset="0"/>
              </a:rPr>
              <a:t>	</a:t>
            </a:r>
            <a:r>
              <a:rPr lang="nl-BE" sz="1800" dirty="0" smtClean="0">
                <a:latin typeface="Courier New" pitchFamily="49" charset="0"/>
                <a:cs typeface="Courier New" pitchFamily="49" charset="0"/>
              </a:rPr>
              <a:t>// uit te voeren code indien </a:t>
            </a:r>
            <a:r>
              <a:rPr lang="nl-BE" sz="1800" dirty="0" smtClean="0">
                <a:solidFill>
                  <a:srgbClr val="FF0000"/>
                </a:solidFill>
                <a:latin typeface="Courier New" pitchFamily="49" charset="0"/>
                <a:cs typeface="Courier New" pitchFamily="49" charset="0"/>
              </a:rPr>
              <a:t>voorwaarde</a:t>
            </a:r>
            <a:r>
              <a:rPr lang="nl-BE" sz="1800" dirty="0" smtClean="0">
                <a:latin typeface="Courier New" pitchFamily="49" charset="0"/>
                <a:cs typeface="Courier New" pitchFamily="49" charset="0"/>
              </a:rPr>
              <a:t> == true</a:t>
            </a:r>
          </a:p>
          <a:p>
            <a:pPr marL="109728" indent="0">
              <a:buNone/>
            </a:pPr>
            <a:r>
              <a:rPr lang="nl-BE" sz="1800" dirty="0" smtClean="0">
                <a:latin typeface="Courier New" pitchFamily="49" charset="0"/>
                <a:cs typeface="Courier New" pitchFamily="49" charset="0"/>
              </a:rPr>
              <a:t>}</a:t>
            </a:r>
            <a:r>
              <a:rPr lang="nl-BE" sz="1800" b="1" dirty="0" err="1" smtClean="0">
                <a:solidFill>
                  <a:schemeClr val="accent1"/>
                </a:solidFill>
                <a:latin typeface="Courier New" pitchFamily="49" charset="0"/>
                <a:cs typeface="Courier New" pitchFamily="49" charset="0"/>
              </a:rPr>
              <a:t>else</a:t>
            </a:r>
            <a:r>
              <a:rPr lang="nl-BE" sz="1800" dirty="0" smtClean="0">
                <a:latin typeface="Courier New" pitchFamily="49" charset="0"/>
                <a:cs typeface="Courier New" pitchFamily="49" charset="0"/>
              </a:rPr>
              <a:t>(){</a:t>
            </a:r>
          </a:p>
          <a:p>
            <a:pPr marL="109728" indent="0">
              <a:buNone/>
            </a:pPr>
            <a:r>
              <a:rPr lang="nl-BE" sz="1800" dirty="0" smtClean="0">
                <a:latin typeface="Courier New" pitchFamily="49" charset="0"/>
                <a:cs typeface="Courier New" pitchFamily="49" charset="0"/>
              </a:rPr>
              <a:t>	// uit te voeren code indien </a:t>
            </a:r>
            <a:r>
              <a:rPr lang="nl-BE" sz="1800" dirty="0" smtClean="0">
                <a:solidFill>
                  <a:srgbClr val="FF0000"/>
                </a:solidFill>
                <a:latin typeface="Courier New" pitchFamily="49" charset="0"/>
                <a:cs typeface="Courier New" pitchFamily="49" charset="0"/>
              </a:rPr>
              <a:t>voorwaarde</a:t>
            </a:r>
            <a:r>
              <a:rPr lang="nl-BE" sz="1800" dirty="0" smtClean="0">
                <a:latin typeface="Courier New" pitchFamily="49" charset="0"/>
                <a:cs typeface="Courier New" pitchFamily="49" charset="0"/>
              </a:rPr>
              <a:t> == false</a:t>
            </a:r>
            <a:endParaRPr lang="nl-BE" sz="1800" dirty="0">
              <a:latin typeface="Courier New" pitchFamily="49" charset="0"/>
              <a:cs typeface="Courier New" pitchFamily="49" charset="0"/>
            </a:endParaRPr>
          </a:p>
          <a:p>
            <a:pPr marL="109728" indent="0">
              <a:buNone/>
            </a:pPr>
            <a:r>
              <a:rPr lang="nl-BE" sz="1800" dirty="0" smtClean="0">
                <a:latin typeface="Courier New" pitchFamily="49" charset="0"/>
                <a:cs typeface="Courier New" pitchFamily="49" charset="0"/>
              </a:rPr>
              <a:t>}</a:t>
            </a:r>
          </a:p>
          <a:p>
            <a:pPr marL="109728" indent="0">
              <a:buNone/>
            </a:pPr>
            <a:endParaRPr lang="nl-BE" sz="1800" dirty="0">
              <a:latin typeface="Courier New" pitchFamily="49" charset="0"/>
              <a:cs typeface="Courier New" pitchFamily="49" charset="0"/>
            </a:endParaRPr>
          </a:p>
          <a:p>
            <a:pPr marL="109728" indent="0">
              <a:buNone/>
            </a:pPr>
            <a:endParaRPr lang="nl-BE" sz="1800" dirty="0">
              <a:latin typeface="Courier New" pitchFamily="49" charset="0"/>
              <a:cs typeface="Courier New" pitchFamily="49" charset="0"/>
            </a:endParaRPr>
          </a:p>
        </p:txBody>
      </p:sp>
    </p:spTree>
    <p:extLst>
      <p:ext uri="{BB962C8B-B14F-4D97-AF65-F5344CB8AC3E}">
        <p14:creationId xmlns:p14="http://schemas.microsoft.com/office/powerpoint/2010/main" val="159289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smtClean="0"/>
              <a:t>Variabele waarden die ook </a:t>
            </a:r>
            <a:r>
              <a:rPr lang="nl-BE" dirty="0" smtClean="0">
                <a:solidFill>
                  <a:schemeClr val="accent2"/>
                </a:solidFill>
              </a:rPr>
              <a:t>true</a:t>
            </a:r>
            <a:r>
              <a:rPr lang="nl-BE" dirty="0" smtClean="0"/>
              <a:t> opleveren</a:t>
            </a:r>
            <a:endParaRPr lang="nl-BE" dirty="0"/>
          </a:p>
        </p:txBody>
      </p:sp>
      <p:sp>
        <p:nvSpPr>
          <p:cNvPr id="2" name="Content Placeholder 1"/>
          <p:cNvSpPr>
            <a:spLocks noGrp="1"/>
          </p:cNvSpPr>
          <p:nvPr>
            <p:ph idx="1"/>
          </p:nvPr>
        </p:nvSpPr>
        <p:spPr/>
        <p:txBody>
          <a:bodyPr>
            <a:normAutofit fontScale="92500"/>
          </a:bodyPr>
          <a:lstStyle/>
          <a:p>
            <a:r>
              <a:rPr lang="nl-BE" dirty="0" smtClean="0">
                <a:latin typeface="Courier New" pitchFamily="49" charset="0"/>
                <a:cs typeface="Courier New" pitchFamily="49" charset="0"/>
              </a:rPr>
              <a:t>'0'; </a:t>
            </a:r>
            <a:r>
              <a:rPr lang="nl-BE" dirty="0" smtClean="0">
                <a:sym typeface="Wingdings" pitchFamily="2" charset="2"/>
              </a:rPr>
              <a:t></a:t>
            </a:r>
            <a:r>
              <a:rPr lang="nl-BE" dirty="0" smtClean="0"/>
              <a:t> getal 0 in een string</a:t>
            </a:r>
          </a:p>
          <a:p>
            <a:r>
              <a:rPr lang="nl-BE" dirty="0" smtClean="0">
                <a:latin typeface="Courier New" pitchFamily="49" charset="0"/>
                <a:cs typeface="Courier New" pitchFamily="49" charset="0"/>
              </a:rPr>
              <a:t>'een tekst'; </a:t>
            </a:r>
            <a:r>
              <a:rPr lang="nl-BE" dirty="0" smtClean="0">
                <a:sym typeface="Wingdings" pitchFamily="2" charset="2"/>
              </a:rPr>
              <a:t></a:t>
            </a:r>
            <a:r>
              <a:rPr lang="nl-BE" dirty="0" smtClean="0"/>
              <a:t> een willekeurige tekstwaarde</a:t>
            </a:r>
          </a:p>
          <a:p>
            <a:r>
              <a:rPr lang="nl-BE" dirty="0" smtClean="0">
                <a:latin typeface="Courier New" pitchFamily="49" charset="0"/>
                <a:cs typeface="Courier New" pitchFamily="49" charset="0"/>
              </a:rPr>
              <a:t>[];</a:t>
            </a:r>
            <a:r>
              <a:rPr lang="nl-BE" dirty="0" smtClean="0"/>
              <a:t> </a:t>
            </a:r>
            <a:r>
              <a:rPr lang="nl-BE" dirty="0" smtClean="0">
                <a:sym typeface="Wingdings" pitchFamily="2" charset="2"/>
              </a:rPr>
              <a:t> een lege array</a:t>
            </a:r>
          </a:p>
          <a:p>
            <a:r>
              <a:rPr lang="nl-BE" dirty="0" smtClean="0">
                <a:latin typeface="Courier New" pitchFamily="49" charset="0"/>
                <a:cs typeface="Courier New" pitchFamily="49" charset="0"/>
                <a:sym typeface="Wingdings" pitchFamily="2" charset="2"/>
              </a:rPr>
              <a:t>{};</a:t>
            </a:r>
            <a:r>
              <a:rPr lang="nl-BE" dirty="0" smtClean="0">
                <a:sym typeface="Wingdings" pitchFamily="2" charset="2"/>
              </a:rPr>
              <a:t>  een leeg object</a:t>
            </a:r>
          </a:p>
          <a:p>
            <a:r>
              <a:rPr lang="nl-BE" dirty="0" smtClean="0">
                <a:latin typeface="Courier New" pitchFamily="49" charset="0"/>
                <a:cs typeface="Courier New" pitchFamily="49" charset="0"/>
                <a:sym typeface="Wingdings" pitchFamily="2" charset="2"/>
              </a:rPr>
              <a:t>1; </a:t>
            </a:r>
            <a:r>
              <a:rPr lang="nl-BE" dirty="0" smtClean="0">
                <a:sym typeface="Wingdings" pitchFamily="2" charset="2"/>
              </a:rPr>
              <a:t> elk getal dat niet nul is</a:t>
            </a:r>
          </a:p>
          <a:p>
            <a:endParaRPr lang="nl-BE" dirty="0">
              <a:sym typeface="Wingdings" pitchFamily="2" charset="2"/>
            </a:endParaRPr>
          </a:p>
          <a:p>
            <a:r>
              <a:rPr lang="nl-BE" dirty="0" smtClean="0">
                <a:sym typeface="Wingdings" pitchFamily="2" charset="2"/>
              </a:rPr>
              <a:t>Elk willekeurig object zal ook true opleveren</a:t>
            </a:r>
            <a:endParaRPr lang="nl-BE" dirty="0"/>
          </a:p>
        </p:txBody>
      </p:sp>
    </p:spTree>
    <p:extLst>
      <p:ext uri="{BB962C8B-B14F-4D97-AF65-F5344CB8AC3E}">
        <p14:creationId xmlns:p14="http://schemas.microsoft.com/office/powerpoint/2010/main" val="227823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smtClean="0"/>
              <a:t>Beoordeling</a:t>
            </a:r>
            <a:endParaRPr lang="nl-BE" dirty="0"/>
          </a:p>
        </p:txBody>
      </p:sp>
      <p:sp>
        <p:nvSpPr>
          <p:cNvPr id="5" name="Tijdelijke aanduiding voor inhoud 4"/>
          <p:cNvSpPr>
            <a:spLocks noGrp="1"/>
          </p:cNvSpPr>
          <p:nvPr>
            <p:ph idx="1"/>
          </p:nvPr>
        </p:nvSpPr>
        <p:spPr/>
        <p:txBody>
          <a:bodyPr>
            <a:normAutofit fontScale="62500" lnSpcReduction="20000"/>
          </a:bodyPr>
          <a:lstStyle/>
          <a:p>
            <a:pPr marL="457200" indent="-457200">
              <a:buFontTx/>
              <a:buChar char="-"/>
            </a:pPr>
            <a:r>
              <a:rPr lang="nl-BE" dirty="0" smtClean="0"/>
              <a:t>Examen : 10/20</a:t>
            </a:r>
          </a:p>
          <a:p>
            <a:pPr marL="457200" indent="-457200">
              <a:buFontTx/>
              <a:buChar char="-"/>
            </a:pPr>
            <a:r>
              <a:rPr lang="nl-BE" dirty="0" err="1" smtClean="0"/>
              <a:t>Github</a:t>
            </a:r>
            <a:r>
              <a:rPr lang="nl-BE" dirty="0" smtClean="0"/>
              <a:t> portfolio : 3/20</a:t>
            </a:r>
          </a:p>
          <a:p>
            <a:pPr marL="457200" indent="-457200">
              <a:buFontTx/>
              <a:buChar char="-"/>
            </a:pPr>
            <a:r>
              <a:rPr lang="nl-BE" dirty="0" smtClean="0"/>
              <a:t>Project : 7/20</a:t>
            </a:r>
          </a:p>
          <a:p>
            <a:r>
              <a:rPr lang="nl-BE" dirty="0" smtClean="0"/>
              <a:t>Vraag een student </a:t>
            </a:r>
            <a:r>
              <a:rPr lang="nl-BE" dirty="0" err="1" smtClean="0"/>
              <a:t>developer</a:t>
            </a:r>
            <a:r>
              <a:rPr lang="nl-BE" dirty="0"/>
              <a:t> pack aan op </a:t>
            </a:r>
            <a:r>
              <a:rPr lang="nl-BE" dirty="0">
                <a:hlinkClick r:id="rId3"/>
              </a:rPr>
              <a:t>https://education.github.com/</a:t>
            </a:r>
            <a:endParaRPr lang="nl-BE" dirty="0"/>
          </a:p>
          <a:p>
            <a:r>
              <a:rPr lang="nl-BE" dirty="0" smtClean="0"/>
              <a:t>Bewaar je oefeningen en voeg ze toe aan een </a:t>
            </a:r>
            <a:r>
              <a:rPr lang="nl-BE" dirty="0" err="1" smtClean="0"/>
              <a:t>repository</a:t>
            </a:r>
            <a:r>
              <a:rPr lang="nl-BE" dirty="0" smtClean="0"/>
              <a:t> op </a:t>
            </a:r>
            <a:r>
              <a:rPr lang="nl-BE" dirty="0" err="1" smtClean="0"/>
              <a:t>github</a:t>
            </a:r>
            <a:r>
              <a:rPr lang="nl-BE" dirty="0" smtClean="0"/>
              <a:t>. Begin daar op tijd mee : </a:t>
            </a:r>
            <a:r>
              <a:rPr lang="nl-BE" dirty="0" err="1" smtClean="0"/>
              <a:t>Github</a:t>
            </a:r>
            <a:r>
              <a:rPr lang="nl-BE" dirty="0" smtClean="0"/>
              <a:t> houdt bij wie wanneer </a:t>
            </a:r>
            <a:r>
              <a:rPr lang="nl-BE" dirty="0" err="1" smtClean="0"/>
              <a:t>commits</a:t>
            </a:r>
            <a:r>
              <a:rPr lang="nl-BE" dirty="0" smtClean="0"/>
              <a:t> uitvoert.</a:t>
            </a:r>
          </a:p>
          <a:p>
            <a:r>
              <a:rPr lang="nl-BE" dirty="0" smtClean="0"/>
              <a:t>Maak voor het uitwerken van je project gebruik van </a:t>
            </a:r>
            <a:r>
              <a:rPr lang="nl-BE" dirty="0" err="1" smtClean="0"/>
              <a:t>Github</a:t>
            </a:r>
            <a:r>
              <a:rPr lang="nl-BE" dirty="0" smtClean="0"/>
              <a:t>.  Meer uitleg over het project volgt later.</a:t>
            </a:r>
          </a:p>
          <a:p>
            <a:r>
              <a:rPr lang="nl-BE" dirty="0" err="1" smtClean="0"/>
              <a:t>Github</a:t>
            </a:r>
            <a:r>
              <a:rPr lang="nl-BE" dirty="0" smtClean="0"/>
              <a:t> is voor een groot stuk zelfstudie, maar er is veel zelfstudiemateriaal op </a:t>
            </a:r>
            <a:r>
              <a:rPr lang="nl-BE" dirty="0" err="1" smtClean="0"/>
              <a:t>Github</a:t>
            </a:r>
            <a:r>
              <a:rPr lang="nl-BE" dirty="0" smtClean="0"/>
              <a:t>.</a:t>
            </a:r>
            <a:br>
              <a:rPr lang="nl-BE" dirty="0" smtClean="0"/>
            </a:br>
            <a:r>
              <a:rPr lang="nl-BE" dirty="0" err="1" smtClean="0"/>
              <a:t>Github</a:t>
            </a:r>
            <a:r>
              <a:rPr lang="nl-BE" dirty="0" smtClean="0"/>
              <a:t> kan je gebruiken voor heel veel (soorten) projecten en zal je in volgende semesters ook makkelijker toestaan om met meer studenten samen te werken aan 1 project.</a:t>
            </a:r>
          </a:p>
          <a:p>
            <a:endParaRPr lang="nl-BE" dirty="0"/>
          </a:p>
        </p:txBody>
      </p:sp>
    </p:spTree>
    <p:extLst>
      <p:ext uri="{BB962C8B-B14F-4D97-AF65-F5344CB8AC3E}">
        <p14:creationId xmlns:p14="http://schemas.microsoft.com/office/powerpoint/2010/main" val="2306933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smtClean="0"/>
              <a:t>Variabele waarden die ook </a:t>
            </a:r>
            <a:r>
              <a:rPr lang="nl-BE" dirty="0" smtClean="0">
                <a:solidFill>
                  <a:schemeClr val="accent2"/>
                </a:solidFill>
              </a:rPr>
              <a:t>false</a:t>
            </a:r>
            <a:r>
              <a:rPr lang="nl-BE" dirty="0" smtClean="0"/>
              <a:t> weergeven</a:t>
            </a:r>
            <a:endParaRPr lang="nl-BE" dirty="0"/>
          </a:p>
        </p:txBody>
      </p:sp>
      <p:sp>
        <p:nvSpPr>
          <p:cNvPr id="2" name="Content Placeholder 1"/>
          <p:cNvSpPr>
            <a:spLocks noGrp="1"/>
          </p:cNvSpPr>
          <p:nvPr>
            <p:ph idx="1"/>
          </p:nvPr>
        </p:nvSpPr>
        <p:spPr/>
        <p:txBody>
          <a:bodyPr>
            <a:normAutofit lnSpcReduction="10000"/>
          </a:bodyPr>
          <a:lstStyle/>
          <a:p>
            <a:r>
              <a:rPr lang="nl-BE" dirty="0" smtClean="0">
                <a:latin typeface="Courier New" pitchFamily="49" charset="0"/>
                <a:cs typeface="Courier New" pitchFamily="49" charset="0"/>
              </a:rPr>
              <a:t>0; </a:t>
            </a:r>
            <a:r>
              <a:rPr lang="nl-BE" dirty="0">
                <a:sym typeface="Wingdings" pitchFamily="2" charset="2"/>
              </a:rPr>
              <a:t></a:t>
            </a:r>
            <a:r>
              <a:rPr lang="nl-BE" dirty="0"/>
              <a:t> </a:t>
            </a:r>
            <a:r>
              <a:rPr lang="nl-BE" dirty="0" smtClean="0"/>
              <a:t>het getal 0</a:t>
            </a:r>
            <a:endParaRPr lang="nl-BE" dirty="0"/>
          </a:p>
          <a:p>
            <a:r>
              <a:rPr lang="nl-BE" dirty="0" smtClean="0">
                <a:latin typeface="Courier New" pitchFamily="49" charset="0"/>
                <a:cs typeface="Courier New" pitchFamily="49" charset="0"/>
              </a:rPr>
              <a:t>''; </a:t>
            </a:r>
            <a:r>
              <a:rPr lang="nl-BE" dirty="0">
                <a:sym typeface="Wingdings" pitchFamily="2" charset="2"/>
              </a:rPr>
              <a:t></a:t>
            </a:r>
            <a:r>
              <a:rPr lang="nl-BE" dirty="0"/>
              <a:t> een </a:t>
            </a:r>
            <a:r>
              <a:rPr lang="nl-BE" dirty="0" smtClean="0"/>
              <a:t>variabele met een lege tekstwaarde</a:t>
            </a:r>
            <a:endParaRPr lang="nl-BE" dirty="0"/>
          </a:p>
          <a:p>
            <a:r>
              <a:rPr lang="nl-BE" dirty="0" smtClean="0">
                <a:latin typeface="Courier New" pitchFamily="49" charset="0"/>
                <a:cs typeface="Courier New" pitchFamily="49" charset="0"/>
              </a:rPr>
              <a:t>NaN;</a:t>
            </a:r>
            <a:r>
              <a:rPr lang="nl-BE" dirty="0" smtClean="0"/>
              <a:t> </a:t>
            </a:r>
            <a:r>
              <a:rPr lang="nl-BE" dirty="0">
                <a:sym typeface="Wingdings" pitchFamily="2" charset="2"/>
              </a:rPr>
              <a:t> </a:t>
            </a:r>
            <a:r>
              <a:rPr lang="nl-BE" dirty="0" smtClean="0">
                <a:sym typeface="Wingdings" pitchFamily="2" charset="2"/>
              </a:rPr>
              <a:t>Javascript waarde voor ‘geen getal’</a:t>
            </a:r>
            <a:endParaRPr lang="nl-BE" dirty="0">
              <a:sym typeface="Wingdings" pitchFamily="2" charset="2"/>
            </a:endParaRPr>
          </a:p>
          <a:p>
            <a:r>
              <a:rPr lang="nl-BE" dirty="0" smtClean="0">
                <a:latin typeface="Courier New" pitchFamily="49" charset="0"/>
                <a:cs typeface="Courier New" pitchFamily="49" charset="0"/>
                <a:sym typeface="Wingdings" pitchFamily="2" charset="2"/>
              </a:rPr>
              <a:t>null;</a:t>
            </a:r>
            <a:r>
              <a:rPr lang="nl-BE" dirty="0" smtClean="0">
                <a:sym typeface="Wingdings" pitchFamily="2" charset="2"/>
              </a:rPr>
              <a:t> </a:t>
            </a:r>
            <a:r>
              <a:rPr lang="nl-BE" dirty="0">
                <a:sym typeface="Wingdings" pitchFamily="2" charset="2"/>
              </a:rPr>
              <a:t> </a:t>
            </a:r>
            <a:r>
              <a:rPr lang="nl-BE" dirty="0" smtClean="0">
                <a:sym typeface="Wingdings" pitchFamily="2" charset="2"/>
              </a:rPr>
              <a:t>een variabele met een onbepaalde waarde</a:t>
            </a:r>
            <a:endParaRPr lang="nl-BE" dirty="0">
              <a:sym typeface="Wingdings" pitchFamily="2" charset="2"/>
            </a:endParaRPr>
          </a:p>
          <a:p>
            <a:r>
              <a:rPr lang="nl-BE" dirty="0" smtClean="0">
                <a:latin typeface="Courier New" pitchFamily="49" charset="0"/>
                <a:cs typeface="Courier New" pitchFamily="49" charset="0"/>
                <a:sym typeface="Wingdings" pitchFamily="2" charset="2"/>
              </a:rPr>
              <a:t>undefined; </a:t>
            </a:r>
            <a:r>
              <a:rPr lang="nl-BE" dirty="0">
                <a:sym typeface="Wingdings" pitchFamily="2" charset="2"/>
              </a:rPr>
              <a:t> </a:t>
            </a:r>
            <a:r>
              <a:rPr lang="nl-BE" dirty="0" smtClean="0">
                <a:sym typeface="Wingdings" pitchFamily="2" charset="2"/>
              </a:rPr>
              <a:t>een niet gedefinieerde variabele</a:t>
            </a:r>
            <a:endParaRPr lang="nl-BE" dirty="0">
              <a:sym typeface="Wingdings" pitchFamily="2" charset="2"/>
            </a:endParaRPr>
          </a:p>
          <a:p>
            <a:endParaRPr lang="nl-BE" dirty="0"/>
          </a:p>
        </p:txBody>
      </p:sp>
    </p:spTree>
    <p:extLst>
      <p:ext uri="{BB962C8B-B14F-4D97-AF65-F5344CB8AC3E}">
        <p14:creationId xmlns:p14="http://schemas.microsoft.com/office/powerpoint/2010/main" val="680639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nl-BE" dirty="0" smtClean="0"/>
              <a:t>Conditionele toewijzing van variabelen (ternaire vergelijking)</a:t>
            </a:r>
            <a:endParaRPr lang="nl-BE" dirty="0"/>
          </a:p>
        </p:txBody>
      </p:sp>
      <p:sp>
        <p:nvSpPr>
          <p:cNvPr id="2" name="Content Placeholder 1"/>
          <p:cNvSpPr>
            <a:spLocks noGrp="1"/>
          </p:cNvSpPr>
          <p:nvPr>
            <p:ph idx="1"/>
          </p:nvPr>
        </p:nvSpPr>
        <p:spPr/>
        <p:txBody>
          <a:bodyPr>
            <a:normAutofit/>
          </a:bodyPr>
          <a:lstStyle/>
          <a:p>
            <a:pPr marL="109728" indent="0">
              <a:buNone/>
            </a:pPr>
            <a:r>
              <a:rPr lang="nl-BE" dirty="0" smtClean="0">
                <a:latin typeface="Courier New" pitchFamily="49" charset="0"/>
                <a:cs typeface="Courier New" pitchFamily="49" charset="0"/>
              </a:rPr>
              <a:t>var waarde1 = 10;</a:t>
            </a:r>
          </a:p>
          <a:p>
            <a:pPr marL="109728" indent="0">
              <a:buNone/>
            </a:pPr>
            <a:r>
              <a:rPr lang="nl-BE" dirty="0" smtClean="0">
                <a:latin typeface="Courier New" pitchFamily="49" charset="0"/>
                <a:cs typeface="Courier New" pitchFamily="49" charset="0"/>
              </a:rPr>
              <a:t>var waarde2 = 0;</a:t>
            </a:r>
          </a:p>
          <a:p>
            <a:pPr marL="109728" indent="0">
              <a:buNone/>
            </a:pPr>
            <a:r>
              <a:rPr lang="nl-BE" dirty="0" smtClean="0">
                <a:latin typeface="Courier New" pitchFamily="49" charset="0"/>
                <a:cs typeface="Courier New" pitchFamily="49" charset="0"/>
              </a:rPr>
              <a:t>if(waarde1 &gt;0){</a:t>
            </a:r>
          </a:p>
          <a:p>
            <a:pPr marL="109728" indent="0">
              <a:buNone/>
            </a:pPr>
            <a:r>
              <a:rPr lang="nl-BE" dirty="0">
                <a:latin typeface="Courier New" pitchFamily="49" charset="0"/>
                <a:cs typeface="Courier New" pitchFamily="49" charset="0"/>
              </a:rPr>
              <a:t>	</a:t>
            </a:r>
            <a:r>
              <a:rPr lang="nl-BE" dirty="0" smtClean="0">
                <a:latin typeface="Courier New" pitchFamily="49" charset="0"/>
                <a:cs typeface="Courier New" pitchFamily="49" charset="0"/>
              </a:rPr>
              <a:t>waarde2 = 1;</a:t>
            </a:r>
          </a:p>
          <a:p>
            <a:pPr marL="109728" indent="0">
              <a:buNone/>
            </a:pPr>
            <a:r>
              <a:rPr lang="nl-BE" dirty="0" smtClean="0">
                <a:latin typeface="Courier New" pitchFamily="49" charset="0"/>
                <a:cs typeface="Courier New" pitchFamily="49" charset="0"/>
              </a:rPr>
              <a:t>}</a:t>
            </a:r>
          </a:p>
          <a:p>
            <a:pPr marL="109728" indent="0">
              <a:buNone/>
            </a:pPr>
            <a:r>
              <a:rPr lang="nl-BE" dirty="0" smtClean="0"/>
              <a:t>Of </a:t>
            </a:r>
            <a:r>
              <a:rPr lang="nl-BE" dirty="0" smtClean="0"/>
              <a:t>verkorte vorm :</a:t>
            </a:r>
          </a:p>
          <a:p>
            <a:pPr marL="109728" indent="0">
              <a:buNone/>
            </a:pPr>
            <a:r>
              <a:rPr lang="nl-BE" dirty="0" smtClean="0">
                <a:latin typeface="Courier New" pitchFamily="49" charset="0"/>
                <a:cs typeface="Courier New" pitchFamily="49" charset="0"/>
              </a:rPr>
              <a:t>var waarde2 = </a:t>
            </a:r>
            <a:r>
              <a:rPr lang="nl-BE" dirty="0" smtClean="0">
                <a:solidFill>
                  <a:schemeClr val="accent1"/>
                </a:solidFill>
                <a:latin typeface="Courier New" pitchFamily="49" charset="0"/>
                <a:cs typeface="Courier New" pitchFamily="49" charset="0"/>
              </a:rPr>
              <a:t>waarde1&gt;0</a:t>
            </a:r>
            <a:r>
              <a:rPr lang="nl-BE" dirty="0" smtClean="0">
                <a:solidFill>
                  <a:schemeClr val="accent2"/>
                </a:solidFill>
                <a:latin typeface="Courier New" pitchFamily="49" charset="0"/>
                <a:cs typeface="Courier New" pitchFamily="49" charset="0"/>
              </a:rPr>
              <a:t>?</a:t>
            </a:r>
            <a:r>
              <a:rPr lang="nl-BE" dirty="0" smtClean="0">
                <a:latin typeface="Courier New" pitchFamily="49" charset="0"/>
                <a:cs typeface="Courier New" pitchFamily="49" charset="0"/>
              </a:rPr>
              <a:t>1</a:t>
            </a:r>
            <a:r>
              <a:rPr lang="nl-BE" dirty="0" smtClean="0">
                <a:solidFill>
                  <a:schemeClr val="accent2"/>
                </a:solidFill>
                <a:latin typeface="Courier New" pitchFamily="49" charset="0"/>
                <a:cs typeface="Courier New" pitchFamily="49" charset="0"/>
              </a:rPr>
              <a:t>:</a:t>
            </a:r>
            <a:r>
              <a:rPr lang="nl-BE" dirty="0" smtClean="0">
                <a:latin typeface="Courier New" pitchFamily="49" charset="0"/>
                <a:cs typeface="Courier New" pitchFamily="49" charset="0"/>
              </a:rPr>
              <a:t>0;</a:t>
            </a:r>
          </a:p>
          <a:p>
            <a:pPr marL="109728" indent="0">
              <a:buNone/>
            </a:pPr>
            <a:endParaRPr lang="nl-BE" dirty="0"/>
          </a:p>
        </p:txBody>
      </p:sp>
      <p:cxnSp>
        <p:nvCxnSpPr>
          <p:cNvPr id="5" name="Straight Arrow Connector 4"/>
          <p:cNvCxnSpPr>
            <a:stCxn id="6" idx="2"/>
          </p:cNvCxnSpPr>
          <p:nvPr/>
        </p:nvCxnSpPr>
        <p:spPr>
          <a:xfrm>
            <a:off x="5130405" y="4612129"/>
            <a:ext cx="0" cy="884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8533" y="4242797"/>
            <a:ext cx="1643743" cy="369332"/>
          </a:xfrm>
          <a:prstGeom prst="rect">
            <a:avLst/>
          </a:prstGeom>
          <a:noFill/>
          <a:ln>
            <a:solidFill>
              <a:schemeClr val="accent1"/>
            </a:solidFill>
          </a:ln>
        </p:spPr>
        <p:txBody>
          <a:bodyPr wrap="square" rtlCol="0">
            <a:spAutoFit/>
          </a:bodyPr>
          <a:lstStyle/>
          <a:p>
            <a:r>
              <a:rPr lang="nl-BE" dirty="0" smtClean="0"/>
              <a:t>voorwaarde</a:t>
            </a:r>
            <a:endParaRPr lang="nl-BE" dirty="0"/>
          </a:p>
        </p:txBody>
      </p:sp>
      <p:sp>
        <p:nvSpPr>
          <p:cNvPr id="7" name="TextBox 6"/>
          <p:cNvSpPr txBox="1"/>
          <p:nvPr/>
        </p:nvSpPr>
        <p:spPr>
          <a:xfrm>
            <a:off x="5224886" y="2809082"/>
            <a:ext cx="2449286" cy="646331"/>
          </a:xfrm>
          <a:prstGeom prst="rect">
            <a:avLst/>
          </a:prstGeom>
          <a:noFill/>
          <a:ln>
            <a:solidFill>
              <a:schemeClr val="accent1"/>
            </a:solidFill>
          </a:ln>
        </p:spPr>
        <p:txBody>
          <a:bodyPr wrap="square" rtlCol="0">
            <a:spAutoFit/>
          </a:bodyPr>
          <a:lstStyle/>
          <a:p>
            <a:r>
              <a:rPr lang="nl-BE" dirty="0" smtClean="0"/>
              <a:t>Waarde indien de voorwaarde </a:t>
            </a:r>
            <a:r>
              <a:rPr lang="nl-BE" dirty="0" smtClean="0">
                <a:solidFill>
                  <a:schemeClr val="accent2"/>
                </a:solidFill>
              </a:rPr>
              <a:t>true</a:t>
            </a:r>
            <a:r>
              <a:rPr lang="nl-BE" dirty="0" smtClean="0"/>
              <a:t> is</a:t>
            </a:r>
            <a:endParaRPr lang="nl-BE" dirty="0"/>
          </a:p>
        </p:txBody>
      </p:sp>
      <p:cxnSp>
        <p:nvCxnSpPr>
          <p:cNvPr id="9" name="Straight Arrow Connector 8"/>
          <p:cNvCxnSpPr>
            <a:stCxn id="7" idx="2"/>
          </p:cNvCxnSpPr>
          <p:nvPr/>
        </p:nvCxnSpPr>
        <p:spPr>
          <a:xfrm>
            <a:off x="6449529" y="3455413"/>
            <a:ext cx="0" cy="204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17271" y="3781132"/>
            <a:ext cx="2449286" cy="646331"/>
          </a:xfrm>
          <a:prstGeom prst="rect">
            <a:avLst/>
          </a:prstGeom>
          <a:noFill/>
          <a:ln>
            <a:solidFill>
              <a:schemeClr val="accent1"/>
            </a:solidFill>
          </a:ln>
        </p:spPr>
        <p:txBody>
          <a:bodyPr wrap="square" rtlCol="0">
            <a:spAutoFit/>
          </a:bodyPr>
          <a:lstStyle/>
          <a:p>
            <a:r>
              <a:rPr lang="nl-BE" dirty="0" smtClean="0"/>
              <a:t>Waarde indien de voorwaarde </a:t>
            </a:r>
            <a:r>
              <a:rPr lang="nl-BE" dirty="0" smtClean="0">
                <a:solidFill>
                  <a:schemeClr val="accent2"/>
                </a:solidFill>
              </a:rPr>
              <a:t>false</a:t>
            </a:r>
            <a:r>
              <a:rPr lang="nl-BE" dirty="0" smtClean="0"/>
              <a:t> is</a:t>
            </a:r>
            <a:endParaRPr lang="nl-BE" dirty="0"/>
          </a:p>
        </p:txBody>
      </p:sp>
      <p:cxnSp>
        <p:nvCxnSpPr>
          <p:cNvPr id="13" name="Straight Arrow Connector 12"/>
          <p:cNvCxnSpPr>
            <a:stCxn id="11" idx="2"/>
          </p:cNvCxnSpPr>
          <p:nvPr/>
        </p:nvCxnSpPr>
        <p:spPr>
          <a:xfrm flipH="1">
            <a:off x="7031024" y="4427463"/>
            <a:ext cx="710890" cy="1069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83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3"/>
          <p:cNvSpPr>
            <a:spLocks noGrp="1" noChangeArrowheads="1"/>
          </p:cNvSpPr>
          <p:nvPr>
            <p:ph type="title"/>
          </p:nvPr>
        </p:nvSpPr>
        <p:spPr>
          <a:xfrm>
            <a:off x="457835" y="274955"/>
            <a:ext cx="8244205" cy="1144905"/>
          </a:xfrm>
          <a:prstGeom prst="rect">
            <a:avLst/>
          </a:prstGeom>
        </p:spPr>
        <p:txBody>
          <a:bodyPr vert="horz" lIns="91440" tIns="45720" rIns="91440" bIns="45720" rtlCol="0" anchor="ctr">
            <a:normAutofit/>
          </a:bodyPr>
          <a:lstStyle/>
          <a:p>
            <a:r>
              <a:rPr lang="en-US" altLang="ko-KR" dirty="0"/>
              <a:t>objecten</a:t>
            </a:r>
            <a:endParaRPr lang="ko-KR" altLang="en-US" dirty="0"/>
          </a:p>
        </p:txBody>
      </p:sp>
      <p:sp>
        <p:nvSpPr>
          <p:cNvPr id="2" name="Rect 3"/>
          <p:cNvSpPr>
            <a:spLocks noGrp="1" noChangeArrowheads="1"/>
          </p:cNvSpPr>
          <p:nvPr>
            <p:ph idx="1"/>
          </p:nvPr>
        </p:nvSpPr>
        <p:spPr>
          <a:xfrm>
            <a:off x="457835" y="1602740"/>
            <a:ext cx="8244205" cy="4533900"/>
          </a:xfrm>
          <a:prstGeom prst="rect">
            <a:avLst/>
          </a:prstGeom>
          <a:noFill/>
          <a:ln w="0">
            <a:noFill/>
          </a:ln>
        </p:spPr>
        <p:txBody>
          <a:bodyPr wrap="square" lIns="58" tIns="29" rIns="58" bIns="29" anchor="t">
            <a:normAutofit lnSpcReduction="10000"/>
          </a:bodyPr>
          <a:lstStyle/>
          <a:p>
            <a:pPr marL="467360" indent="-467360" algn="l" defTabSz="508000">
              <a:lnSpc>
                <a:spcPct val="104000"/>
              </a:lnSpc>
              <a:spcBef>
                <a:spcPts val="0"/>
              </a:spcBef>
              <a:spcAft>
                <a:spcPts val="0"/>
              </a:spcAft>
              <a:buClr>
                <a:srgbClr val="000000"/>
              </a:buClr>
              <a:buFont typeface="Wingdings"/>
              <a:buChar char="l"/>
            </a:pPr>
            <a:r>
              <a:rPr lang="en-US" altLang="ko-KR" sz="3200" dirty="0" smtClean="0">
                <a:solidFill>
                  <a:srgbClr val="000000"/>
                </a:solidFill>
                <a:latin typeface="Calibri" pitchFamily="34" charset="0"/>
              </a:rPr>
              <a:t>complex type met 'eigenschappen' en 'functies'</a:t>
            </a:r>
            <a:endParaRPr lang="ko-KR" altLang="en-US" sz="3200" dirty="0" smtClean="0">
              <a:latin typeface="Calibri" pitchFamily="34" charset="0"/>
            </a:endParaRPr>
          </a:p>
          <a:p>
            <a:pPr marL="467360" indent="-467360" algn="l" defTabSz="508000">
              <a:lnSpc>
                <a:spcPct val="104000"/>
              </a:lnSpc>
              <a:spcBef>
                <a:spcPts val="0"/>
              </a:spcBef>
              <a:spcAft>
                <a:spcPts val="0"/>
              </a:spcAft>
              <a:buClr>
                <a:srgbClr val="000000"/>
              </a:buClr>
              <a:buFont typeface="Wingdings"/>
              <a:buChar char="l"/>
            </a:pPr>
            <a:r>
              <a:rPr lang="en-US" altLang="ko-KR" sz="3200" dirty="0" smtClean="0">
                <a:solidFill>
                  <a:srgbClr val="000000"/>
                </a:solidFill>
                <a:latin typeface="Calibri" pitchFamily="34" charset="0"/>
              </a:rPr>
              <a:t>	ook array is een object </a:t>
            </a:r>
            <a:r>
              <a:rPr lang="nl-BE" altLang="ko-KR" sz="3200" dirty="0">
                <a:latin typeface="Calibri" pitchFamily="34" charset="0"/>
              </a:rPr>
              <a:t/>
            </a:r>
            <a:br>
              <a:rPr lang="nl-BE" altLang="ko-KR" sz="3200" dirty="0">
                <a:latin typeface="Calibri" pitchFamily="34" charset="0"/>
              </a:rPr>
            </a:br>
            <a:r>
              <a:rPr lang="en-US" altLang="ko-KR" sz="3200" dirty="0" smtClean="0">
                <a:solidFill>
                  <a:srgbClr val="000000"/>
                </a:solidFill>
                <a:latin typeface="Calibri" pitchFamily="34" charset="0"/>
              </a:rPr>
              <a:t>vb</a:t>
            </a:r>
            <a:r>
              <a:rPr lang="en-US" altLang="ko-KR" sz="3200" dirty="0" smtClean="0">
                <a:solidFill>
                  <a:srgbClr val="000000"/>
                </a:solidFill>
                <a:latin typeface="Calibri" pitchFamily="34" charset="0"/>
              </a:rPr>
              <a:t>. eigenschap 'length' van een array </a:t>
            </a:r>
            <a:r>
              <a:rPr lang="en-US" altLang="ko-KR" sz="3200" dirty="0" smtClean="0">
                <a:solidFill>
                  <a:srgbClr val="000000"/>
                </a:solidFill>
                <a:latin typeface="Calibri" pitchFamily="34" charset="0"/>
              </a:rPr>
              <a:t/>
            </a:r>
            <a:br>
              <a:rPr lang="en-US" altLang="ko-KR" sz="3200" dirty="0" smtClean="0">
                <a:solidFill>
                  <a:srgbClr val="000000"/>
                </a:solidFill>
                <a:latin typeface="Calibri" pitchFamily="34" charset="0"/>
              </a:rPr>
            </a:br>
            <a:r>
              <a:rPr lang="en-US" altLang="ko-KR" sz="3200" dirty="0" smtClean="0">
                <a:solidFill>
                  <a:srgbClr val="000000"/>
                </a:solidFill>
                <a:latin typeface="Calibri" pitchFamily="34" charset="0"/>
              </a:rPr>
              <a:t>		</a:t>
            </a:r>
            <a:r>
              <a:rPr lang="en-US" altLang="ko-KR" sz="3200" dirty="0" smtClean="0">
                <a:solidFill>
                  <a:srgbClr val="000000"/>
                </a:solidFill>
                <a:latin typeface="Calibri" pitchFamily="34" charset="0"/>
                <a:sym typeface="Wingdings" panose="05000000000000000000" pitchFamily="2" charset="2"/>
              </a:rPr>
              <a:t></a:t>
            </a:r>
            <a:r>
              <a:rPr lang="en-US" altLang="ko-KR" sz="3200" dirty="0" smtClean="0">
                <a:solidFill>
                  <a:srgbClr val="000000"/>
                </a:solidFill>
                <a:latin typeface="Calibri" pitchFamily="34" charset="0"/>
              </a:rPr>
              <a:t> </a:t>
            </a:r>
            <a:r>
              <a:rPr lang="en-US" altLang="ko-KR" sz="3200" dirty="0" smtClean="0">
                <a:solidFill>
                  <a:srgbClr val="000000"/>
                </a:solidFill>
                <a:latin typeface="Calibri" pitchFamily="34" charset="0"/>
              </a:rPr>
              <a:t>aantal objecten in de array</a:t>
            </a:r>
            <a:endParaRPr lang="ko-KR" altLang="en-US" sz="3200" dirty="0" smtClean="0">
              <a:latin typeface="Calibri" pitchFamily="34" charset="0"/>
            </a:endParaRPr>
          </a:p>
          <a:p>
            <a:pPr marL="467360" indent="-467360" algn="l" defTabSz="508000">
              <a:lnSpc>
                <a:spcPct val="104000"/>
              </a:lnSpc>
              <a:spcBef>
                <a:spcPts val="0"/>
              </a:spcBef>
              <a:spcAft>
                <a:spcPts val="0"/>
              </a:spcAft>
              <a:buClr>
                <a:srgbClr val="000000"/>
              </a:buClr>
              <a:buFont typeface="Wingdings"/>
              <a:buChar char="l"/>
            </a:pPr>
            <a:r>
              <a:rPr lang="en-US" altLang="ko-KR" sz="3200" dirty="0" smtClean="0">
                <a:solidFill>
                  <a:srgbClr val="000000"/>
                </a:solidFill>
                <a:latin typeface="Calibri" pitchFamily="34" charset="0"/>
              </a:rPr>
              <a:t>aanmaken object --&gt; </a:t>
            </a:r>
            <a:r>
              <a:rPr lang="en-US" altLang="ko-KR" sz="3200" dirty="0" smtClean="0">
                <a:solidFill>
                  <a:srgbClr val="000000"/>
                </a:solidFill>
                <a:latin typeface="Calibri" pitchFamily="34" charset="0"/>
              </a:rPr>
              <a:t>(</a:t>
            </a:r>
            <a:r>
              <a:rPr lang="en-US" altLang="ko-KR" sz="3200" strike="sngStrike" dirty="0" smtClean="0">
                <a:solidFill>
                  <a:srgbClr val="000000"/>
                </a:solidFill>
                <a:latin typeface="Calibri" pitchFamily="34" charset="0"/>
              </a:rPr>
              <a:t>keyword </a:t>
            </a:r>
            <a:r>
              <a:rPr lang="en-US" altLang="ko-KR" sz="3200" strike="sngStrike" dirty="0" smtClean="0">
                <a:solidFill>
                  <a:srgbClr val="FF0000"/>
                </a:solidFill>
                <a:latin typeface="Calibri" pitchFamily="34" charset="0"/>
              </a:rPr>
              <a:t>new</a:t>
            </a:r>
            <a:r>
              <a:rPr lang="en-US" altLang="ko-KR" sz="3200" dirty="0" smtClean="0">
                <a:latin typeface="Calibri" pitchFamily="34" charset="0"/>
              </a:rPr>
              <a:t>)</a:t>
            </a:r>
            <a:r>
              <a:rPr lang="en-US" altLang="ko-KR" sz="3200" dirty="0" smtClean="0">
                <a:solidFill>
                  <a:srgbClr val="FF0000"/>
                </a:solidFill>
                <a:latin typeface="Calibri" pitchFamily="34" charset="0"/>
              </a:rPr>
              <a:t> </a:t>
            </a:r>
            <a:r>
              <a:rPr lang="en-US" altLang="ko-KR" sz="3200" dirty="0" smtClean="0">
                <a:latin typeface="Calibri" pitchFamily="34" charset="0"/>
              </a:rPr>
              <a:t>of</a:t>
            </a:r>
            <a:r>
              <a:rPr lang="en-US" altLang="ko-KR" sz="3200" dirty="0" smtClean="0">
                <a:solidFill>
                  <a:srgbClr val="FF0000"/>
                </a:solidFill>
                <a:latin typeface="Calibri" pitchFamily="34" charset="0"/>
              </a:rPr>
              <a:t> </a:t>
            </a:r>
            <a:br>
              <a:rPr lang="en-US" altLang="ko-KR" sz="3200" dirty="0" smtClean="0">
                <a:solidFill>
                  <a:srgbClr val="FF0000"/>
                </a:solidFill>
                <a:latin typeface="Calibri" pitchFamily="34" charset="0"/>
              </a:rPr>
            </a:br>
            <a:r>
              <a:rPr lang="en-US" altLang="ko-KR" sz="3200" dirty="0" smtClean="0">
                <a:solidFill>
                  <a:srgbClr val="FF0000"/>
                </a:solidFill>
                <a:latin typeface="Calibri" pitchFamily="34" charset="0"/>
              </a:rPr>
              <a:t>{} </a:t>
            </a:r>
            <a:r>
              <a:rPr lang="en-US" altLang="ko-KR" sz="3200" dirty="0" smtClean="0">
                <a:latin typeface="Calibri" pitchFamily="34" charset="0"/>
              </a:rPr>
              <a:t>syntax</a:t>
            </a:r>
            <a:endParaRPr lang="ko-KR" altLang="en-US" sz="3200" dirty="0" smtClean="0">
              <a:latin typeface="Calibri" pitchFamily="34" charset="0"/>
            </a:endParaRPr>
          </a:p>
          <a:p>
            <a:pPr marL="467360" indent="-467360" algn="l" defTabSz="508000">
              <a:lnSpc>
                <a:spcPct val="104000"/>
              </a:lnSpc>
              <a:spcBef>
                <a:spcPts val="0"/>
              </a:spcBef>
              <a:spcAft>
                <a:spcPts val="0"/>
              </a:spcAft>
              <a:buClr>
                <a:srgbClr val="000000"/>
              </a:buClr>
              <a:buFont typeface="Wingdings"/>
              <a:buChar char="l"/>
            </a:pPr>
            <a:r>
              <a:rPr lang="en-US" altLang="ko-KR" sz="3200" strike="sngStrike" dirty="0" smtClean="0">
                <a:solidFill>
                  <a:srgbClr val="000000"/>
                </a:solidFill>
                <a:latin typeface="Calibri" pitchFamily="34" charset="0"/>
              </a:rPr>
              <a:t>var mijnObject = </a:t>
            </a:r>
            <a:r>
              <a:rPr lang="en-US" altLang="ko-KR" sz="3200" strike="sngStrike" dirty="0" smtClean="0">
                <a:solidFill>
                  <a:srgbClr val="FF0000"/>
                </a:solidFill>
                <a:latin typeface="Calibri" pitchFamily="34" charset="0"/>
              </a:rPr>
              <a:t>new</a:t>
            </a:r>
            <a:r>
              <a:rPr lang="en-US" altLang="ko-KR" sz="3200" strike="sngStrike" dirty="0" smtClean="0">
                <a:solidFill>
                  <a:srgbClr val="000000"/>
                </a:solidFill>
                <a:latin typeface="Calibri" pitchFamily="34" charset="0"/>
              </a:rPr>
              <a:t> Object</a:t>
            </a:r>
            <a:r>
              <a:rPr lang="en-US" altLang="ko-KR" sz="3200" strike="sngStrike" dirty="0" smtClean="0">
                <a:solidFill>
                  <a:srgbClr val="000000"/>
                </a:solidFill>
                <a:latin typeface="Calibri" pitchFamily="34" charset="0"/>
              </a:rPr>
              <a:t>();</a:t>
            </a:r>
            <a:r>
              <a:rPr lang="en-US" altLang="ko-KR" sz="3200" dirty="0" smtClean="0">
                <a:solidFill>
                  <a:srgbClr val="000000"/>
                </a:solidFill>
                <a:latin typeface="Calibri" pitchFamily="34" charset="0"/>
              </a:rPr>
              <a:t/>
            </a:r>
            <a:br>
              <a:rPr lang="en-US" altLang="ko-KR" sz="3200" dirty="0" smtClean="0">
                <a:solidFill>
                  <a:srgbClr val="000000"/>
                </a:solidFill>
                <a:latin typeface="Calibri" pitchFamily="34" charset="0"/>
              </a:rPr>
            </a:br>
            <a:r>
              <a:rPr lang="en-US" altLang="ko-KR" sz="3200" dirty="0" err="1" smtClean="0">
                <a:solidFill>
                  <a:srgbClr val="000000"/>
                </a:solidFill>
                <a:latin typeface="Calibri" pitchFamily="34" charset="0"/>
              </a:rPr>
              <a:t>var</a:t>
            </a:r>
            <a:r>
              <a:rPr lang="en-US" altLang="ko-KR" sz="3200" dirty="0" smtClean="0">
                <a:solidFill>
                  <a:srgbClr val="000000"/>
                </a:solidFill>
                <a:latin typeface="Calibri" pitchFamily="34" charset="0"/>
              </a:rPr>
              <a:t> </a:t>
            </a:r>
            <a:r>
              <a:rPr lang="en-US" altLang="ko-KR" sz="3200" dirty="0" err="1" smtClean="0">
                <a:solidFill>
                  <a:srgbClr val="000000"/>
                </a:solidFill>
                <a:latin typeface="Calibri" pitchFamily="34" charset="0"/>
              </a:rPr>
              <a:t>mijnObject</a:t>
            </a:r>
            <a:r>
              <a:rPr lang="en-US" altLang="ko-KR" sz="3200" dirty="0" smtClean="0">
                <a:solidFill>
                  <a:srgbClr val="000000"/>
                </a:solidFill>
                <a:latin typeface="Calibri" pitchFamily="34" charset="0"/>
              </a:rPr>
              <a:t> = </a:t>
            </a:r>
            <a:r>
              <a:rPr lang="en-US" altLang="ko-KR" sz="3200" dirty="0" smtClean="0">
                <a:solidFill>
                  <a:srgbClr val="FF0000"/>
                </a:solidFill>
                <a:latin typeface="Calibri" pitchFamily="34" charset="0"/>
              </a:rPr>
              <a:t>{}</a:t>
            </a:r>
            <a:r>
              <a:rPr lang="en-US" altLang="ko-KR" sz="3200" dirty="0" smtClean="0">
                <a:solidFill>
                  <a:srgbClr val="000000"/>
                </a:solidFill>
                <a:latin typeface="Calibri" pitchFamily="34" charset="0"/>
              </a:rPr>
              <a:t>; // </a:t>
            </a:r>
            <a:r>
              <a:rPr lang="en-US" altLang="ko-KR" sz="3200" dirty="0" err="1" smtClean="0">
                <a:solidFill>
                  <a:srgbClr val="000000"/>
                </a:solidFill>
                <a:latin typeface="Calibri" pitchFamily="34" charset="0"/>
              </a:rPr>
              <a:t>aangeraden</a:t>
            </a:r>
            <a:r>
              <a:rPr lang="en-US" altLang="ko-KR" sz="3200" dirty="0" smtClean="0">
                <a:solidFill>
                  <a:srgbClr val="000000"/>
                </a:solidFill>
                <a:latin typeface="Calibri" pitchFamily="34" charset="0"/>
              </a:rPr>
              <a:t> syntax</a:t>
            </a:r>
            <a:endParaRPr lang="ko-KR" altLang="en-US" sz="3200" dirty="0" smtClean="0">
              <a:latin typeface="Calibri" pitchFamily="34" charset="0"/>
            </a:endParaRPr>
          </a:p>
          <a:p>
            <a:pPr marL="467360" indent="-467360" algn="l" defTabSz="508000">
              <a:lnSpc>
                <a:spcPct val="104000"/>
              </a:lnSpc>
              <a:spcBef>
                <a:spcPts val="0"/>
              </a:spcBef>
              <a:spcAft>
                <a:spcPts val="0"/>
              </a:spcAft>
              <a:buClr>
                <a:srgbClr val="000000"/>
              </a:buClr>
              <a:buFont typeface="Wingdings"/>
              <a:buChar char="l"/>
            </a:pPr>
            <a:endParaRPr lang="ko-KR" altLang="en-US" sz="3200" dirty="0" smtClean="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3"/>
          <p:cNvSpPr>
            <a:spLocks noGrp="1" noChangeArrowheads="1"/>
          </p:cNvSpPr>
          <p:nvPr>
            <p:ph type="title"/>
          </p:nvPr>
        </p:nvSpPr>
        <p:spPr>
          <a:xfrm>
            <a:off x="457835" y="274955"/>
            <a:ext cx="8244205" cy="1144905"/>
          </a:xfrm>
          <a:prstGeom prst="rect">
            <a:avLst/>
          </a:prstGeom>
          <a:noFill/>
          <a:ln w="0">
            <a:noFill/>
          </a:ln>
        </p:spPr>
        <p:txBody>
          <a:bodyPr wrap="square" lIns="58" tIns="29" rIns="58" bIns="29" anchor="ctr"/>
          <a:lstStyle/>
          <a:p>
            <a:pPr marL="0" indent="0" algn="ctr" defTabSz="508000">
              <a:lnSpc>
                <a:spcPct val="104000"/>
              </a:lnSpc>
              <a:spcBef>
                <a:spcPts val="0"/>
              </a:spcBef>
              <a:spcAft>
                <a:spcPts val="0"/>
              </a:spcAft>
              <a:buFontTx/>
              <a:buNone/>
            </a:pPr>
            <a:endParaRPr lang="ko-KR" altLang="en-US" sz="4400" dirty="0" smtClean="0"/>
          </a:p>
        </p:txBody>
      </p:sp>
      <p:sp>
        <p:nvSpPr>
          <p:cNvPr id="2" name="Rect 3"/>
          <p:cNvSpPr>
            <a:spLocks noGrp="1" noChangeArrowheads="1"/>
          </p:cNvSpPr>
          <p:nvPr>
            <p:ph idx="1"/>
          </p:nvPr>
        </p:nvSpPr>
        <p:spPr>
          <a:xfrm>
            <a:off x="457835" y="1602740"/>
            <a:ext cx="8244205" cy="4533900"/>
          </a:xfrm>
          <a:prstGeom prst="rect">
            <a:avLst/>
          </a:prstGeom>
          <a:noFill/>
          <a:ln w="0">
            <a:noFill/>
          </a:ln>
        </p:spPr>
        <p:txBody>
          <a:bodyPr wrap="square" lIns="58" tIns="29" rIns="58" bIns="29" anchor="t"/>
          <a:lstStyle/>
          <a:p>
            <a:pPr marL="0" indent="0" algn="l" defTabSz="508000">
              <a:lnSpc>
                <a:spcPct val="104000"/>
              </a:lnSpc>
              <a:spcBef>
                <a:spcPts val="0"/>
              </a:spcBef>
              <a:spcAft>
                <a:spcPts val="0"/>
              </a:spcAft>
              <a:buFontTx/>
              <a:buNone/>
            </a:pPr>
            <a:r>
              <a:rPr lang="en-US" altLang="ko-KR" sz="3200" dirty="0" smtClean="0">
                <a:solidFill>
                  <a:srgbClr val="000000"/>
                </a:solidFill>
                <a:latin typeface="Calibri" panose="020F0502020204030204" pitchFamily="34" charset="0"/>
              </a:rPr>
              <a:t>object heeft start eigenschap(pen) maar kan er later andere </a:t>
            </a:r>
            <a:r>
              <a:rPr lang="en-US" altLang="ko-KR" sz="3200" dirty="0" err="1" smtClean="0">
                <a:solidFill>
                  <a:srgbClr val="000000"/>
                </a:solidFill>
                <a:latin typeface="Calibri" panose="020F0502020204030204" pitchFamily="34" charset="0"/>
              </a:rPr>
              <a:t>bijkrijgen</a:t>
            </a:r>
            <a:r>
              <a:rPr lang="en-US" altLang="ko-KR" sz="3200" dirty="0" smtClean="0">
                <a:solidFill>
                  <a:srgbClr val="000000"/>
                </a:solidFill>
                <a:latin typeface="Calibri" panose="020F0502020204030204" pitchFamily="34" charset="0"/>
              </a:rPr>
              <a:t>.</a:t>
            </a:r>
          </a:p>
          <a:p>
            <a:pPr marL="0" indent="0" algn="l" defTabSz="508000">
              <a:lnSpc>
                <a:spcPct val="104000"/>
              </a:lnSpc>
              <a:spcBef>
                <a:spcPts val="0"/>
              </a:spcBef>
              <a:spcAft>
                <a:spcPts val="0"/>
              </a:spcAft>
              <a:buFontTx/>
              <a:buNone/>
            </a:pPr>
            <a:endParaRPr lang="ko-KR" altLang="en-US" sz="3200" dirty="0" smtClean="0">
              <a:latin typeface="Calibri" panose="020F0502020204030204" pitchFamily="34" charset="0"/>
            </a:endParaRPr>
          </a:p>
          <a:p>
            <a:pPr marL="0" indent="0" algn="l" defTabSz="508000">
              <a:lnSpc>
                <a:spcPct val="104000"/>
              </a:lnSpc>
              <a:spcBef>
                <a:spcPts val="0"/>
              </a:spcBef>
              <a:spcAft>
                <a:spcPts val="0"/>
              </a:spcAft>
              <a:buFontTx/>
              <a:buNone/>
            </a:pPr>
            <a:endParaRPr lang="ko-KR" altLang="en-US" sz="32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functies</a:t>
            </a:r>
            <a:endParaRPr lang="nl-BE" dirty="0"/>
          </a:p>
        </p:txBody>
      </p:sp>
      <p:sp>
        <p:nvSpPr>
          <p:cNvPr id="3" name="Tijdelijke aanduiding voor inhoud 2"/>
          <p:cNvSpPr>
            <a:spLocks noGrp="1"/>
          </p:cNvSpPr>
          <p:nvPr>
            <p:ph idx="1"/>
          </p:nvPr>
        </p:nvSpPr>
        <p:spPr/>
        <p:txBody>
          <a:bodyPr/>
          <a:lstStyle/>
          <a:p>
            <a:r>
              <a:rPr lang="nl-BE" dirty="0" smtClean="0"/>
              <a:t>Met </a:t>
            </a:r>
            <a:r>
              <a:rPr lang="nl-BE" dirty="0" err="1" smtClean="0"/>
              <a:t>keyword</a:t>
            </a:r>
            <a:r>
              <a:rPr lang="nl-BE" dirty="0" smtClean="0"/>
              <a:t> </a:t>
            </a:r>
            <a:r>
              <a:rPr lang="nl-BE" dirty="0" err="1" smtClean="0">
                <a:solidFill>
                  <a:srgbClr val="FF0000"/>
                </a:solidFill>
              </a:rPr>
              <a:t>function</a:t>
            </a:r>
            <a:r>
              <a:rPr lang="nl-BE" dirty="0" smtClean="0">
                <a:solidFill>
                  <a:srgbClr val="FF0000"/>
                </a:solidFill>
              </a:rPr>
              <a:t>()</a:t>
            </a:r>
          </a:p>
          <a:p>
            <a:endParaRPr lang="nl-BE" dirty="0" smtClean="0">
              <a:solidFill>
                <a:srgbClr val="FF0000"/>
              </a:solidFill>
            </a:endParaRPr>
          </a:p>
          <a:p>
            <a:r>
              <a:rPr lang="nl-BE" sz="2400" dirty="0" err="1" smtClean="0">
                <a:solidFill>
                  <a:srgbClr val="FF0000"/>
                </a:solidFill>
                <a:latin typeface="Courier New" panose="02070309020205020404" pitchFamily="49" charset="0"/>
                <a:cs typeface="Courier New" panose="02070309020205020404" pitchFamily="49" charset="0"/>
              </a:rPr>
              <a:t>function</a:t>
            </a:r>
            <a:r>
              <a:rPr lang="nl-BE" sz="2400" dirty="0" smtClean="0">
                <a:solidFill>
                  <a:srgbClr val="FF0000"/>
                </a:solidFill>
                <a:latin typeface="Courier New" panose="02070309020205020404" pitchFamily="49" charset="0"/>
                <a:cs typeface="Courier New" panose="02070309020205020404" pitchFamily="49" charset="0"/>
              </a:rPr>
              <a:t> </a:t>
            </a:r>
            <a:r>
              <a:rPr lang="nl-BE" sz="2400" dirty="0" err="1" smtClean="0">
                <a:latin typeface="Courier New" panose="02070309020205020404" pitchFamily="49" charset="0"/>
                <a:cs typeface="Courier New" panose="02070309020205020404" pitchFamily="49" charset="0"/>
              </a:rPr>
              <a:t>telOp</a:t>
            </a:r>
            <a:r>
              <a:rPr lang="nl-BE" sz="2400" dirty="0" smtClean="0">
                <a:solidFill>
                  <a:srgbClr val="FF0000"/>
                </a:solidFill>
                <a:latin typeface="Courier New" panose="02070309020205020404" pitchFamily="49" charset="0"/>
                <a:cs typeface="Courier New" panose="02070309020205020404" pitchFamily="49" charset="0"/>
              </a:rPr>
              <a:t>()</a:t>
            </a:r>
            <a:r>
              <a:rPr lang="nl-BE" sz="2400" dirty="0" smtClean="0">
                <a:latin typeface="Courier New" panose="02070309020205020404" pitchFamily="49" charset="0"/>
                <a:cs typeface="Courier New" panose="02070309020205020404" pitchFamily="49" charset="0"/>
              </a:rPr>
              <a:t> </a:t>
            </a:r>
            <a:r>
              <a:rPr lang="nl-BE" sz="2400" dirty="0" smtClean="0">
                <a:solidFill>
                  <a:srgbClr val="FF0000"/>
                </a:solidFill>
                <a:latin typeface="Courier New" panose="02070309020205020404" pitchFamily="49" charset="0"/>
                <a:cs typeface="Courier New" panose="02070309020205020404" pitchFamily="49" charset="0"/>
              </a:rPr>
              <a:t>{</a:t>
            </a:r>
          </a:p>
          <a:p>
            <a:r>
              <a:rPr lang="nl-BE" sz="2400" dirty="0" smtClean="0">
                <a:latin typeface="Courier New" panose="02070309020205020404" pitchFamily="49" charset="0"/>
                <a:cs typeface="Courier New" panose="02070309020205020404" pitchFamily="49" charset="0"/>
              </a:rPr>
              <a:t>	return 1000 + 100;</a:t>
            </a:r>
          </a:p>
          <a:p>
            <a:r>
              <a:rPr lang="nl-BE" sz="2400" dirty="0" smtClean="0">
                <a:solidFill>
                  <a:srgbClr val="FF0000"/>
                </a:solidFill>
                <a:latin typeface="Courier New" panose="02070309020205020404" pitchFamily="49" charset="0"/>
                <a:cs typeface="Courier New" panose="02070309020205020404" pitchFamily="49" charset="0"/>
              </a:rPr>
              <a:t>}</a:t>
            </a:r>
          </a:p>
          <a:p>
            <a:r>
              <a:rPr lang="nl-BE" dirty="0" smtClean="0"/>
              <a:t>Zie </a:t>
            </a:r>
            <a:r>
              <a:rPr lang="nl-BE" dirty="0" err="1" smtClean="0"/>
              <a:t>vb</a:t>
            </a:r>
            <a:r>
              <a:rPr lang="nl-BE" dirty="0" smtClean="0"/>
              <a:t> 5</a:t>
            </a:r>
          </a:p>
          <a:p>
            <a:r>
              <a:rPr lang="nl-BE" dirty="0" smtClean="0"/>
              <a:t>Zie </a:t>
            </a:r>
            <a:r>
              <a:rPr lang="nl-BE" dirty="0" err="1" smtClean="0"/>
              <a:t>vb</a:t>
            </a:r>
            <a:r>
              <a:rPr lang="nl-BE" dirty="0" smtClean="0"/>
              <a:t> 6 voor functies met parameter(s)</a:t>
            </a:r>
            <a:endParaRPr lang="nl-BE" dirty="0"/>
          </a:p>
        </p:txBody>
      </p:sp>
    </p:spTree>
    <p:extLst>
      <p:ext uri="{BB962C8B-B14F-4D97-AF65-F5344CB8AC3E}">
        <p14:creationId xmlns:p14="http://schemas.microsoft.com/office/powerpoint/2010/main" val="2203276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3"/>
          <p:cNvSpPr>
            <a:spLocks noGrp="1" noChangeArrowheads="1"/>
          </p:cNvSpPr>
          <p:nvPr>
            <p:ph type="title"/>
          </p:nvPr>
        </p:nvSpPr>
        <p:spPr>
          <a:xfrm>
            <a:off x="457835" y="274955"/>
            <a:ext cx="8244205" cy="1144905"/>
          </a:xfrm>
          <a:prstGeom prst="rect">
            <a:avLst/>
          </a:prstGeom>
        </p:spPr>
        <p:txBody>
          <a:bodyPr vert="horz" lIns="91440" tIns="45720" rIns="91440" bIns="45720" rtlCol="0" anchor="ctr">
            <a:normAutofit/>
          </a:bodyPr>
          <a:lstStyle/>
          <a:p>
            <a:r>
              <a:rPr lang="en-US" altLang="ko-KR" dirty="0" err="1" smtClean="0"/>
              <a:t>Prototypen</a:t>
            </a:r>
            <a:endParaRPr lang="ko-KR" altLang="en-US" dirty="0"/>
          </a:p>
        </p:txBody>
      </p:sp>
      <p:sp>
        <p:nvSpPr>
          <p:cNvPr id="2" name="Rect 3"/>
          <p:cNvSpPr>
            <a:spLocks noGrp="1" noChangeArrowheads="1"/>
          </p:cNvSpPr>
          <p:nvPr>
            <p:ph idx="1"/>
          </p:nvPr>
        </p:nvSpPr>
        <p:spPr>
          <a:xfrm>
            <a:off x="457835" y="1602740"/>
            <a:ext cx="8244205" cy="4533900"/>
          </a:xfrm>
          <a:prstGeom prst="rect">
            <a:avLst/>
          </a:prstGeom>
          <a:noFill/>
          <a:ln w="0">
            <a:noFill/>
          </a:ln>
        </p:spPr>
        <p:txBody>
          <a:bodyPr wrap="square" lIns="58" tIns="29" rIns="58" bIns="29" anchor="t">
            <a:normAutofit fontScale="92500"/>
          </a:bodyPr>
          <a:lstStyle/>
          <a:p>
            <a:pPr marL="0" indent="0" algn="l" defTabSz="508000">
              <a:lnSpc>
                <a:spcPct val="104000"/>
              </a:lnSpc>
              <a:spcBef>
                <a:spcPts val="0"/>
              </a:spcBef>
              <a:spcAft>
                <a:spcPts val="0"/>
              </a:spcAft>
              <a:buFontTx/>
              <a:buNone/>
            </a:pPr>
            <a:r>
              <a:rPr lang="en-US" altLang="ko-KR" sz="3200" dirty="0" err="1" smtClean="0">
                <a:solidFill>
                  <a:srgbClr val="000000"/>
                </a:solidFill>
                <a:latin typeface="Calibri" pitchFamily="34" charset="0"/>
              </a:rPr>
              <a:t>Javascript</a:t>
            </a:r>
            <a:r>
              <a:rPr lang="en-US" altLang="ko-KR" sz="3200" dirty="0" smtClean="0">
                <a:solidFill>
                  <a:srgbClr val="000000"/>
                </a:solidFill>
                <a:latin typeface="Calibri" pitchFamily="34" charset="0"/>
              </a:rPr>
              <a:t> is gebaseerd op prototypen</a:t>
            </a:r>
            <a:endParaRPr lang="ko-KR" altLang="en-US" sz="3200" dirty="0" smtClean="0">
              <a:latin typeface="Calibri" pitchFamily="34" charset="0"/>
            </a:endParaRPr>
          </a:p>
          <a:p>
            <a:pPr marL="0" indent="0" algn="l" defTabSz="508000">
              <a:lnSpc>
                <a:spcPct val="104000"/>
              </a:lnSpc>
              <a:spcBef>
                <a:spcPts val="0"/>
              </a:spcBef>
              <a:spcAft>
                <a:spcPts val="0"/>
              </a:spcAft>
              <a:buFontTx/>
              <a:buNone/>
            </a:pPr>
            <a:r>
              <a:rPr lang="en-US" altLang="ko-KR" sz="3200" dirty="0" smtClean="0">
                <a:solidFill>
                  <a:srgbClr val="000000"/>
                </a:solidFill>
                <a:latin typeface="Calibri" pitchFamily="34" charset="0"/>
                <a:sym typeface="Wingdings" pitchFamily="2" charset="2"/>
              </a:rPr>
              <a:t></a:t>
            </a:r>
            <a:r>
              <a:rPr lang="en-US" altLang="ko-KR" sz="3200" dirty="0" smtClean="0">
                <a:solidFill>
                  <a:srgbClr val="000000"/>
                </a:solidFill>
                <a:latin typeface="Calibri" pitchFamily="34" charset="0"/>
              </a:rPr>
              <a:t> geen abstracte definitie van een type</a:t>
            </a:r>
            <a:endParaRPr lang="ko-KR" altLang="en-US" sz="3200" dirty="0" smtClean="0">
              <a:latin typeface="Calibri" pitchFamily="34" charset="0"/>
            </a:endParaRPr>
          </a:p>
          <a:p>
            <a:pPr marL="0" indent="0" algn="l" defTabSz="508000">
              <a:lnSpc>
                <a:spcPct val="104000"/>
              </a:lnSpc>
              <a:spcBef>
                <a:spcPts val="0"/>
              </a:spcBef>
              <a:spcAft>
                <a:spcPts val="0"/>
              </a:spcAft>
              <a:buFontTx/>
              <a:buNone/>
            </a:pPr>
            <a:r>
              <a:rPr lang="en-US" altLang="ko-KR" sz="3200" dirty="0" smtClean="0">
                <a:solidFill>
                  <a:srgbClr val="000000"/>
                </a:solidFill>
                <a:latin typeface="Calibri" pitchFamily="34" charset="0"/>
                <a:sym typeface="Wingdings" pitchFamily="2" charset="2"/>
              </a:rPr>
              <a:t></a:t>
            </a:r>
            <a:r>
              <a:rPr lang="en-US" altLang="ko-KR" sz="3200" dirty="0" smtClean="0">
                <a:solidFill>
                  <a:srgbClr val="000000"/>
                </a:solidFill>
                <a:latin typeface="Calibri" pitchFamily="34" charset="0"/>
              </a:rPr>
              <a:t> er wordt een copie gemaakt van een </a:t>
            </a:r>
            <a:r>
              <a:rPr lang="en-US" altLang="ko-KR" sz="3200" dirty="0" err="1" smtClean="0">
                <a:solidFill>
                  <a:srgbClr val="000000"/>
                </a:solidFill>
                <a:latin typeface="Calibri" pitchFamily="34" charset="0"/>
              </a:rPr>
              <a:t>bestaand</a:t>
            </a:r>
            <a:r>
              <a:rPr lang="en-US" altLang="ko-KR" sz="3200" dirty="0" smtClean="0">
                <a:solidFill>
                  <a:srgbClr val="000000"/>
                </a:solidFill>
                <a:latin typeface="Calibri" pitchFamily="34" charset="0"/>
              </a:rPr>
              <a:t> </a:t>
            </a:r>
            <a:r>
              <a:rPr lang="en-US" altLang="ko-KR" sz="3200" dirty="0" smtClean="0">
                <a:solidFill>
                  <a:srgbClr val="000000"/>
                </a:solidFill>
                <a:latin typeface="Calibri" pitchFamily="34" charset="0"/>
              </a:rPr>
              <a:t>object 	</a:t>
            </a:r>
            <a:r>
              <a:rPr lang="en-US" altLang="ko-KR" sz="3200" dirty="0" smtClean="0">
                <a:solidFill>
                  <a:srgbClr val="000000"/>
                </a:solidFill>
                <a:latin typeface="Calibri" pitchFamily="34" charset="0"/>
                <a:sym typeface="Wingdings" pitchFamily="2" charset="2"/>
              </a:rPr>
              <a:t></a:t>
            </a:r>
            <a:r>
              <a:rPr lang="en-US" altLang="ko-KR" sz="3200" dirty="0" smtClean="0">
                <a:solidFill>
                  <a:srgbClr val="000000"/>
                </a:solidFill>
                <a:latin typeface="Calibri" pitchFamily="34" charset="0"/>
              </a:rPr>
              <a:t> </a:t>
            </a:r>
            <a:r>
              <a:rPr lang="en-US" altLang="ko-KR" sz="3200" dirty="0" smtClean="0">
                <a:solidFill>
                  <a:srgbClr val="000000"/>
                </a:solidFill>
                <a:latin typeface="Calibri" pitchFamily="34" charset="0"/>
              </a:rPr>
              <a:t>dat object is het prototype</a:t>
            </a:r>
            <a:endParaRPr lang="ko-KR" altLang="en-US" sz="3200" dirty="0" smtClean="0">
              <a:latin typeface="Calibri" pitchFamily="34" charset="0"/>
            </a:endParaRPr>
          </a:p>
          <a:p>
            <a:pPr marL="0" indent="0" algn="l" defTabSz="508000">
              <a:lnSpc>
                <a:spcPct val="104000"/>
              </a:lnSpc>
              <a:spcBef>
                <a:spcPts val="0"/>
              </a:spcBef>
              <a:spcAft>
                <a:spcPts val="0"/>
              </a:spcAft>
              <a:buFontTx/>
              <a:buNone/>
            </a:pPr>
            <a:r>
              <a:rPr lang="en-US" altLang="ko-KR" sz="3200" dirty="0" smtClean="0">
                <a:solidFill>
                  <a:srgbClr val="000000"/>
                </a:solidFill>
                <a:latin typeface="Calibri" pitchFamily="34" charset="0"/>
                <a:sym typeface="Wingdings" pitchFamily="2" charset="2"/>
              </a:rPr>
              <a:t></a:t>
            </a:r>
            <a:r>
              <a:rPr lang="en-US" altLang="ko-KR" sz="3200" dirty="0" smtClean="0">
                <a:solidFill>
                  <a:srgbClr val="000000"/>
                </a:solidFill>
                <a:latin typeface="Calibri" pitchFamily="34" charset="0"/>
              </a:rPr>
              <a:t> </a:t>
            </a:r>
            <a:r>
              <a:rPr lang="en-US" altLang="ko-KR" sz="3200" dirty="0" err="1" smtClean="0">
                <a:solidFill>
                  <a:srgbClr val="000000"/>
                </a:solidFill>
                <a:latin typeface="Calibri" pitchFamily="34" charset="0"/>
              </a:rPr>
              <a:t>Ook</a:t>
            </a:r>
            <a:r>
              <a:rPr lang="en-US" altLang="ko-KR" sz="3200" dirty="0" smtClean="0">
                <a:solidFill>
                  <a:srgbClr val="000000"/>
                </a:solidFill>
                <a:latin typeface="Calibri" pitchFamily="34" charset="0"/>
              </a:rPr>
              <a:t> met keyword </a:t>
            </a:r>
            <a:r>
              <a:rPr lang="en-US" altLang="ko-KR" sz="3200" dirty="0" smtClean="0">
                <a:solidFill>
                  <a:srgbClr val="FF0000"/>
                </a:solidFill>
                <a:latin typeface="Courier New" pitchFamily="49" charset="0"/>
                <a:cs typeface="Courier New" pitchFamily="49" charset="0"/>
              </a:rPr>
              <a:t>function</a:t>
            </a:r>
          </a:p>
          <a:p>
            <a:pPr marL="0" indent="0" algn="l" defTabSz="508000">
              <a:lnSpc>
                <a:spcPct val="104000"/>
              </a:lnSpc>
              <a:spcBef>
                <a:spcPts val="0"/>
              </a:spcBef>
              <a:spcAft>
                <a:spcPts val="0"/>
              </a:spcAft>
              <a:buFontTx/>
              <a:buNone/>
            </a:pPr>
            <a:r>
              <a:rPr lang="en-US" altLang="ko-KR" sz="3200" dirty="0" smtClean="0">
                <a:solidFill>
                  <a:srgbClr val="000000"/>
                </a:solidFill>
                <a:latin typeface="Courier New" pitchFamily="49" charset="0"/>
                <a:cs typeface="Courier New" pitchFamily="49" charset="0"/>
              </a:rPr>
              <a:t>	</a:t>
            </a:r>
            <a:r>
              <a:rPr lang="en-US" altLang="ko-KR" sz="3200" dirty="0" smtClean="0">
                <a:solidFill>
                  <a:srgbClr val="000000"/>
                </a:solidFill>
                <a:latin typeface="Courier New" pitchFamily="49"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functie</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aanmaken</a:t>
            </a:r>
            <a:endParaRPr lang="en-US" altLang="ko-KR" sz="3200" dirty="0" smtClean="0">
              <a:solidFill>
                <a:srgbClr val="000000"/>
              </a:solidFill>
              <a:latin typeface="Calibri" pitchFamily="34" charset="0"/>
              <a:cs typeface="Courier New" pitchFamily="49" charset="0"/>
              <a:sym typeface="Wingdings" pitchFamily="2" charset="2"/>
            </a:endParaRPr>
          </a:p>
          <a:p>
            <a:pPr marL="0" indent="0" algn="l" defTabSz="508000">
              <a:lnSpc>
                <a:spcPct val="104000"/>
              </a:lnSpc>
              <a:spcBef>
                <a:spcPts val="0"/>
              </a:spcBef>
              <a:spcAft>
                <a:spcPts val="0"/>
              </a:spcAft>
              <a:buFontTx/>
              <a:buNone/>
            </a:pPr>
            <a:r>
              <a:rPr lang="en-US" altLang="ko-KR" sz="3200" dirty="0">
                <a:solidFill>
                  <a:srgbClr val="000000"/>
                </a:solidFill>
                <a:latin typeface="Calibri" pitchFamily="34" charset="0"/>
                <a:cs typeface="Courier New" pitchFamily="49" charset="0"/>
                <a:sym typeface="Wingdings" pitchFamily="2" charset="2"/>
              </a:rPr>
              <a:t>	</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aanroepen</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smtClean="0">
                <a:solidFill>
                  <a:srgbClr val="000000"/>
                </a:solidFill>
                <a:latin typeface="Calibri" pitchFamily="34" charset="0"/>
                <a:cs typeface="Courier New" pitchFamily="49" charset="0"/>
                <a:sym typeface="Wingdings" pitchFamily="2" charset="2"/>
              </a:rPr>
              <a:t>met </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smtClean="0">
                <a:solidFill>
                  <a:srgbClr val="FF0000"/>
                </a:solidFill>
                <a:latin typeface="Courier New" pitchFamily="49" charset="0"/>
                <a:cs typeface="Courier New" pitchFamily="49" charset="0"/>
                <a:sym typeface="Wingdings" pitchFamily="2" charset="2"/>
              </a:rPr>
              <a:t>new</a:t>
            </a:r>
            <a:r>
              <a:rPr lang="en-US" altLang="ko-KR" sz="3200" dirty="0" smtClean="0">
                <a:solidFill>
                  <a:srgbClr val="000000"/>
                </a:solidFill>
                <a:latin typeface="Courier New" pitchFamily="49" charset="0"/>
                <a:cs typeface="Courier New" pitchFamily="49" charset="0"/>
                <a:sym typeface="Wingdings" pitchFamily="2" charset="2"/>
              </a:rPr>
              <a:t> </a:t>
            </a:r>
            <a:r>
              <a:rPr lang="en-US" altLang="ko-KR" sz="3200" dirty="0" err="1" smtClean="0">
                <a:solidFill>
                  <a:srgbClr val="000000"/>
                </a:solidFill>
                <a:latin typeface="Courier New" pitchFamily="49" charset="0"/>
                <a:cs typeface="Courier New" pitchFamily="49" charset="0"/>
                <a:sym typeface="Wingdings" pitchFamily="2" charset="2"/>
              </a:rPr>
              <a:t>naamfunctie</a:t>
            </a:r>
            <a:r>
              <a:rPr lang="en-US" altLang="ko-KR" sz="3200" dirty="0" smtClean="0">
                <a:solidFill>
                  <a:srgbClr val="000000"/>
                </a:solidFill>
                <a:latin typeface="Courier New" pitchFamily="49" charset="0"/>
                <a:cs typeface="Courier New" pitchFamily="49" charset="0"/>
                <a:sym typeface="Wingdings" pitchFamily="2" charset="2"/>
              </a:rPr>
              <a:t>() </a:t>
            </a:r>
            <a:r>
              <a:rPr lang="en-US" altLang="ko-KR" sz="3200" dirty="0" smtClean="0">
                <a:solidFill>
                  <a:srgbClr val="000000"/>
                </a:solidFill>
                <a:latin typeface="Courier New" pitchFamily="49" charset="0"/>
                <a:cs typeface="Courier New" pitchFamily="49" charset="0"/>
                <a:sym typeface="Wingdings" pitchFamily="2" charset="2"/>
              </a:rPr>
              <a:t/>
            </a:r>
            <a:br>
              <a:rPr lang="en-US" altLang="ko-KR" sz="3200" dirty="0" smtClean="0">
                <a:solidFill>
                  <a:srgbClr val="000000"/>
                </a:solidFill>
                <a:latin typeface="Courier New" pitchFamily="49" charset="0"/>
                <a:cs typeface="Courier New" pitchFamily="49" charset="0"/>
                <a:sym typeface="Wingdings" pitchFamily="2" charset="2"/>
              </a:rPr>
            </a:br>
            <a:r>
              <a:rPr lang="en-US" altLang="ko-KR" sz="3200" dirty="0" smtClean="0">
                <a:solidFill>
                  <a:srgbClr val="000000"/>
                </a:solidFill>
                <a:latin typeface="Courier New" pitchFamily="49" charset="0"/>
                <a:cs typeface="Courier New" pitchFamily="49" charset="0"/>
                <a:sym typeface="Wingdings" pitchFamily="2" charset="2"/>
              </a:rPr>
              <a:t>		</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maakt</a:t>
            </a: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nieuw</a:t>
            </a:r>
            <a:r>
              <a:rPr lang="en-US" altLang="ko-KR" sz="3200" dirty="0" smtClean="0">
                <a:solidFill>
                  <a:srgbClr val="000000"/>
                </a:solidFill>
                <a:latin typeface="Calibri" pitchFamily="34" charset="0"/>
                <a:cs typeface="Courier New" pitchFamily="49" charset="0"/>
                <a:sym typeface="Wingdings" pitchFamily="2" charset="2"/>
              </a:rPr>
              <a:t> object </a:t>
            </a:r>
            <a:r>
              <a:rPr lang="en-US" altLang="ko-KR" sz="3200" dirty="0" err="1" smtClean="0">
                <a:solidFill>
                  <a:srgbClr val="000000"/>
                </a:solidFill>
                <a:latin typeface="Calibri" pitchFamily="34" charset="0"/>
                <a:cs typeface="Courier New" pitchFamily="49" charset="0"/>
                <a:sym typeface="Wingdings" pitchFamily="2" charset="2"/>
              </a:rPr>
              <a:t>aan</a:t>
            </a:r>
            <a:r>
              <a:rPr lang="en-US" altLang="ko-KR" sz="3200" dirty="0" smtClean="0">
                <a:solidFill>
                  <a:srgbClr val="000000"/>
                </a:solidFill>
                <a:latin typeface="Calibri" pitchFamily="34" charset="0"/>
                <a:cs typeface="Courier New" pitchFamily="49" charset="0"/>
                <a:sym typeface="Wingdings" pitchFamily="2" charset="2"/>
              </a:rPr>
              <a:t> op basis van die </a:t>
            </a:r>
            <a:r>
              <a:rPr lang="en-US" altLang="ko-KR" sz="3200" dirty="0" smtClean="0">
                <a:solidFill>
                  <a:srgbClr val="000000"/>
                </a:solidFill>
                <a:latin typeface="Calibri" pitchFamily="34" charset="0"/>
                <a:cs typeface="Courier New" pitchFamily="49" charset="0"/>
                <a:sym typeface="Wingdings" pitchFamily="2" charset="2"/>
              </a:rPr>
              <a:t/>
            </a:r>
            <a:br>
              <a:rPr lang="en-US" altLang="ko-KR" sz="3200" dirty="0" smtClean="0">
                <a:solidFill>
                  <a:srgbClr val="000000"/>
                </a:solidFill>
                <a:latin typeface="Calibri" pitchFamily="34" charset="0"/>
                <a:cs typeface="Courier New" pitchFamily="49" charset="0"/>
                <a:sym typeface="Wingdings" pitchFamily="2" charset="2"/>
              </a:rPr>
            </a:br>
            <a:r>
              <a:rPr lang="en-US" altLang="ko-KR" sz="3200" dirty="0" smtClean="0">
                <a:solidFill>
                  <a:srgbClr val="000000"/>
                </a:solidFill>
                <a:latin typeface="Calibri" pitchFamily="34" charset="0"/>
                <a:cs typeface="Courier New" pitchFamily="49" charset="0"/>
                <a:sym typeface="Wingdings" pitchFamily="2" charset="2"/>
              </a:rPr>
              <a:t>			</a:t>
            </a:r>
            <a:r>
              <a:rPr lang="en-US" altLang="ko-KR" sz="3200" dirty="0" err="1" smtClean="0">
                <a:solidFill>
                  <a:srgbClr val="000000"/>
                </a:solidFill>
                <a:latin typeface="Calibri" pitchFamily="34" charset="0"/>
                <a:cs typeface="Courier New" pitchFamily="49" charset="0"/>
                <a:sym typeface="Wingdings" pitchFamily="2" charset="2"/>
              </a:rPr>
              <a:t>functie</a:t>
            </a:r>
            <a:endParaRPr lang="ko-KR" altLang="en-US" sz="3200" dirty="0" smtClean="0">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pPr defTabSz="508000">
              <a:lnSpc>
                <a:spcPct val="104000"/>
              </a:lnSpc>
              <a:spcBef>
                <a:spcPts val="0"/>
              </a:spcBef>
            </a:pPr>
            <a:r>
              <a:rPr lang="en-US" altLang="ko-KR" sz="2800" dirty="0">
                <a:solidFill>
                  <a:srgbClr val="000000"/>
                </a:solidFill>
                <a:latin typeface="Calibri" panose="020F0502020204030204" pitchFamily="34" charset="0"/>
              </a:rPr>
              <a:t>In de prototype </a:t>
            </a:r>
            <a:r>
              <a:rPr lang="en-US" altLang="ko-KR" sz="2800" dirty="0" err="1">
                <a:solidFill>
                  <a:srgbClr val="000000"/>
                </a:solidFill>
                <a:latin typeface="Calibri" panose="020F0502020204030204" pitchFamily="34" charset="0"/>
              </a:rPr>
              <a:t>functie</a:t>
            </a:r>
            <a:r>
              <a:rPr lang="en-US" altLang="ko-KR" sz="2800" dirty="0">
                <a:solidFill>
                  <a:srgbClr val="000000"/>
                </a:solidFill>
                <a:latin typeface="Calibri" panose="020F0502020204030204" pitchFamily="34" charset="0"/>
              </a:rPr>
              <a:t> </a:t>
            </a:r>
            <a:r>
              <a:rPr lang="en-US" altLang="ko-KR" sz="2800" dirty="0" err="1">
                <a:solidFill>
                  <a:srgbClr val="000000"/>
                </a:solidFill>
                <a:latin typeface="Calibri" panose="020F0502020204030204" pitchFamily="34" charset="0"/>
              </a:rPr>
              <a:t>kan</a:t>
            </a:r>
            <a:r>
              <a:rPr lang="en-US" altLang="ko-KR" sz="2800" dirty="0">
                <a:solidFill>
                  <a:srgbClr val="000000"/>
                </a:solidFill>
                <a:latin typeface="Calibri" panose="020F0502020204030204" pitchFamily="34" charset="0"/>
              </a:rPr>
              <a:t> je met het keyword </a:t>
            </a:r>
            <a:r>
              <a:rPr lang="en-US" altLang="ko-KR" sz="2800" dirty="0">
                <a:solidFill>
                  <a:srgbClr val="FF0000"/>
                </a:solidFill>
                <a:latin typeface="Calibri" panose="020F0502020204030204" pitchFamily="34" charset="0"/>
              </a:rPr>
              <a:t>this</a:t>
            </a:r>
            <a:r>
              <a:rPr lang="en-US" altLang="ko-KR" sz="2800" dirty="0">
                <a:solidFill>
                  <a:srgbClr val="000000"/>
                </a:solidFill>
                <a:latin typeface="Calibri" panose="020F0502020204030204" pitchFamily="34" charset="0"/>
              </a:rPr>
              <a:t> </a:t>
            </a:r>
            <a:r>
              <a:rPr lang="en-US" altLang="ko-KR" sz="2800" dirty="0" err="1">
                <a:solidFill>
                  <a:srgbClr val="000000"/>
                </a:solidFill>
                <a:latin typeface="Calibri" panose="020F0502020204030204" pitchFamily="34" charset="0"/>
              </a:rPr>
              <a:t>verwijzen</a:t>
            </a:r>
            <a:r>
              <a:rPr lang="en-US" altLang="ko-KR" sz="2800" dirty="0">
                <a:solidFill>
                  <a:srgbClr val="000000"/>
                </a:solidFill>
                <a:latin typeface="Calibri" panose="020F0502020204030204" pitchFamily="34" charset="0"/>
              </a:rPr>
              <a:t> </a:t>
            </a:r>
            <a:r>
              <a:rPr lang="en-US" altLang="ko-KR" sz="2800" dirty="0" err="1">
                <a:solidFill>
                  <a:srgbClr val="000000"/>
                </a:solidFill>
                <a:latin typeface="Calibri" panose="020F0502020204030204" pitchFamily="34" charset="0"/>
              </a:rPr>
              <a:t>naar</a:t>
            </a:r>
            <a:r>
              <a:rPr lang="en-US" altLang="ko-KR" sz="2800" dirty="0">
                <a:solidFill>
                  <a:srgbClr val="000000"/>
                </a:solidFill>
                <a:latin typeface="Calibri" panose="020F0502020204030204" pitchFamily="34" charset="0"/>
              </a:rPr>
              <a:t> de </a:t>
            </a:r>
            <a:r>
              <a:rPr lang="en-US" altLang="ko-KR" sz="2800" dirty="0" err="1">
                <a:solidFill>
                  <a:srgbClr val="000000"/>
                </a:solidFill>
                <a:latin typeface="Calibri" panose="020F0502020204030204" pitchFamily="34" charset="0"/>
              </a:rPr>
              <a:t>latere</a:t>
            </a:r>
            <a:r>
              <a:rPr lang="en-US" altLang="ko-KR" sz="2800" dirty="0">
                <a:solidFill>
                  <a:srgbClr val="000000"/>
                </a:solidFill>
                <a:latin typeface="Calibri" panose="020F0502020204030204" pitchFamily="34" charset="0"/>
              </a:rPr>
              <a:t> </a:t>
            </a:r>
            <a:r>
              <a:rPr lang="en-US" altLang="ko-KR" sz="2800" dirty="0" err="1">
                <a:solidFill>
                  <a:srgbClr val="000000"/>
                </a:solidFill>
                <a:latin typeface="Calibri" panose="020F0502020204030204" pitchFamily="34" charset="0"/>
              </a:rPr>
              <a:t>instantie</a:t>
            </a:r>
            <a:r>
              <a:rPr lang="en-US" altLang="ko-KR" sz="2800" dirty="0">
                <a:solidFill>
                  <a:srgbClr val="000000"/>
                </a:solidFill>
                <a:latin typeface="Calibri" panose="020F0502020204030204" pitchFamily="34" charset="0"/>
              </a:rPr>
              <a:t> van het prototype.</a:t>
            </a:r>
            <a:endParaRPr lang="ko-KR" altLang="en-US" sz="2800" dirty="0">
              <a:latin typeface="Calibri" panose="020F0502020204030204" pitchFamily="34" charset="0"/>
            </a:endParaRPr>
          </a:p>
          <a:p>
            <a:pPr defTabSz="508000">
              <a:lnSpc>
                <a:spcPct val="104000"/>
              </a:lnSpc>
              <a:spcBef>
                <a:spcPts val="0"/>
              </a:spcBef>
            </a:pPr>
            <a:endParaRPr lang="nl-BE" altLang="ko-KR" sz="2800" dirty="0">
              <a:latin typeface="Calibri" panose="020F0502020204030204" pitchFamily="34" charset="0"/>
            </a:endParaRPr>
          </a:p>
          <a:p>
            <a:pPr defTabSz="508000">
              <a:lnSpc>
                <a:spcPct val="104000"/>
              </a:lnSpc>
              <a:spcBef>
                <a:spcPts val="0"/>
              </a:spcBef>
            </a:pPr>
            <a:r>
              <a:rPr lang="nl-BE" altLang="ko-KR" sz="2800" dirty="0">
                <a:latin typeface="Calibri" panose="020F0502020204030204" pitchFamily="34" charset="0"/>
              </a:rPr>
              <a:t>Zie voorbeeld </a:t>
            </a:r>
            <a:r>
              <a:rPr lang="nl-BE" altLang="ko-KR" sz="2800" dirty="0" smtClean="0">
                <a:latin typeface="Calibri" panose="020F0502020204030204" pitchFamily="34" charset="0"/>
              </a:rPr>
              <a:t>7.</a:t>
            </a:r>
            <a:endParaRPr lang="nl-BE" dirty="0"/>
          </a:p>
        </p:txBody>
      </p:sp>
    </p:spTree>
    <p:extLst>
      <p:ext uri="{BB962C8B-B14F-4D97-AF65-F5344CB8AC3E}">
        <p14:creationId xmlns:p14="http://schemas.microsoft.com/office/powerpoint/2010/main" val="361495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Functies in prototypes</a:t>
            </a:r>
            <a:endParaRPr lang="nl-BE" dirty="0"/>
          </a:p>
        </p:txBody>
      </p:sp>
      <p:sp>
        <p:nvSpPr>
          <p:cNvPr id="2" name="Content Placeholder 1"/>
          <p:cNvSpPr>
            <a:spLocks noGrp="1"/>
          </p:cNvSpPr>
          <p:nvPr>
            <p:ph idx="1"/>
          </p:nvPr>
        </p:nvSpPr>
        <p:spPr/>
        <p:txBody>
          <a:bodyPr>
            <a:normAutofit lnSpcReduction="10000"/>
          </a:bodyPr>
          <a:lstStyle/>
          <a:p>
            <a:r>
              <a:rPr lang="nl-BE" dirty="0" smtClean="0"/>
              <a:t>Zie vb. </a:t>
            </a:r>
            <a:r>
              <a:rPr lang="nl-BE" dirty="0" smtClean="0"/>
              <a:t>8</a:t>
            </a:r>
            <a:endParaRPr lang="nl-BE" dirty="0" smtClean="0"/>
          </a:p>
          <a:p>
            <a:pPr marL="457200" indent="-457200">
              <a:buFont typeface="Arial" panose="020B0604020202020204" pitchFamily="34" charset="0"/>
              <a:buChar char="•"/>
            </a:pPr>
            <a:r>
              <a:rPr lang="nl-BE" dirty="0"/>
              <a:t>Vooral interessant als je met bibliotheken werkt of indien jouw werk een bibliotheek </a:t>
            </a:r>
            <a:r>
              <a:rPr lang="nl-BE" dirty="0" smtClean="0"/>
              <a:t>wordt</a:t>
            </a:r>
            <a:endParaRPr lang="nl-BE" dirty="0" smtClean="0"/>
          </a:p>
          <a:p>
            <a:pPr marL="457200" indent="-457200">
              <a:buFont typeface="Arial" panose="020B0604020202020204" pitchFamily="34" charset="0"/>
              <a:buChar char="•"/>
            </a:pPr>
            <a:r>
              <a:rPr lang="nl-BE" dirty="0" smtClean="0"/>
              <a:t>Omdat </a:t>
            </a:r>
            <a:r>
              <a:rPr lang="nl-BE" dirty="0" smtClean="0"/>
              <a:t>als je veel code hebt, je niet wilt dat er elders een functie met de zelfde naam ‘botst’ met jouw functie</a:t>
            </a:r>
          </a:p>
          <a:p>
            <a:pPr marL="457200" indent="-457200">
              <a:buFont typeface="Arial" panose="020B0604020202020204" pitchFamily="34" charset="0"/>
              <a:buChar char="•"/>
            </a:pPr>
            <a:r>
              <a:rPr lang="nl-BE" dirty="0" smtClean="0"/>
              <a:t>Om je code beter te </a:t>
            </a:r>
            <a:r>
              <a:rPr lang="nl-BE" dirty="0" smtClean="0"/>
              <a:t>structureren</a:t>
            </a:r>
          </a:p>
          <a:p>
            <a:endParaRPr lang="nl-BE" dirty="0"/>
          </a:p>
        </p:txBody>
      </p:sp>
    </p:spTree>
    <p:extLst>
      <p:ext uri="{BB962C8B-B14F-4D97-AF65-F5344CB8AC3E}">
        <p14:creationId xmlns:p14="http://schemas.microsoft.com/office/powerpoint/2010/main" val="3417089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Oefening</a:t>
            </a:r>
            <a:endParaRPr lang="nl-BE" dirty="0"/>
          </a:p>
        </p:txBody>
      </p:sp>
      <p:sp>
        <p:nvSpPr>
          <p:cNvPr id="2" name="Tijdelijke aanduiding voor inhoud 1"/>
          <p:cNvSpPr>
            <a:spLocks noGrp="1"/>
          </p:cNvSpPr>
          <p:nvPr>
            <p:ph idx="1"/>
          </p:nvPr>
        </p:nvSpPr>
        <p:spPr/>
        <p:txBody>
          <a:bodyPr/>
          <a:lstStyle/>
          <a:p>
            <a:r>
              <a:rPr lang="nl-BE" dirty="0" smtClean="0"/>
              <a:t>Schrijf een aantal functies die de 4 basisbewerkingen van een rekenmachine uitvoeren (+,-,x,/). </a:t>
            </a:r>
            <a:endParaRPr lang="nl-BE" dirty="0"/>
          </a:p>
          <a:p>
            <a:r>
              <a:rPr lang="nl-BE" dirty="0" smtClean="0"/>
              <a:t>Je roept deze functies aan met 2 parameters en de functie geeft het antwoord terug.</a:t>
            </a:r>
          </a:p>
        </p:txBody>
      </p:sp>
    </p:spTree>
    <p:extLst>
      <p:ext uri="{BB962C8B-B14F-4D97-AF65-F5344CB8AC3E}">
        <p14:creationId xmlns:p14="http://schemas.microsoft.com/office/powerpoint/2010/main" val="271385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nl-BE"/>
          </a:p>
        </p:txBody>
      </p:sp>
      <p:sp>
        <p:nvSpPr>
          <p:cNvPr id="2" name="Tijdelijke aanduiding voor inhoud 1"/>
          <p:cNvSpPr>
            <a:spLocks noGrp="1"/>
          </p:cNvSpPr>
          <p:nvPr>
            <p:ph idx="1"/>
          </p:nvPr>
        </p:nvSpPr>
        <p:spPr/>
        <p:txBody>
          <a:bodyPr>
            <a:normAutofit fontScale="77500" lnSpcReduction="20000"/>
          </a:bodyPr>
          <a:lstStyle/>
          <a:p>
            <a:r>
              <a:rPr lang="nl-BE" dirty="0" smtClean="0"/>
              <a:t>Als dit lukte, dan schrijf je een </a:t>
            </a:r>
            <a:r>
              <a:rPr lang="nl-BE" dirty="0"/>
              <a:t>prototype voor een rekenmachine, zodat je daarna nieuwe </a:t>
            </a:r>
            <a:r>
              <a:rPr lang="nl-BE" dirty="0" smtClean="0"/>
              <a:t>rekenmachines </a:t>
            </a:r>
            <a:r>
              <a:rPr lang="nl-BE" dirty="0"/>
              <a:t>op basis van dat prototype kan aanmaken.</a:t>
            </a:r>
          </a:p>
          <a:p>
            <a:r>
              <a:rPr lang="nl-BE" dirty="0" smtClean="0"/>
              <a:t>Je </a:t>
            </a:r>
            <a:r>
              <a:rPr lang="nl-BE" dirty="0"/>
              <a:t>kan de uitkomst van verschillende bewerkingen vragen door dit rekenmachine aan te roepen met verschillende operatoren </a:t>
            </a:r>
            <a:r>
              <a:rPr lang="nl-BE" dirty="0" err="1"/>
              <a:t>vb</a:t>
            </a:r>
            <a:r>
              <a:rPr lang="nl-BE" dirty="0"/>
              <a:t>:</a:t>
            </a:r>
          </a:p>
          <a:p>
            <a:pPr marL="109728" indent="0">
              <a:buNone/>
            </a:pPr>
            <a:r>
              <a:rPr lang="nl-BE" dirty="0">
                <a:latin typeface="Courier New" pitchFamily="49" charset="0"/>
                <a:cs typeface="Courier New" pitchFamily="49" charset="0"/>
              </a:rPr>
              <a:t>var uitkomst;</a:t>
            </a:r>
          </a:p>
          <a:p>
            <a:pPr marL="109728" indent="0">
              <a:buNone/>
            </a:pPr>
            <a:r>
              <a:rPr lang="nl-BE" dirty="0">
                <a:latin typeface="Courier New" pitchFamily="49" charset="0"/>
                <a:cs typeface="Courier New" pitchFamily="49" charset="0"/>
              </a:rPr>
              <a:t>uitkomst = </a:t>
            </a:r>
            <a:r>
              <a:rPr lang="nl-BE" dirty="0" err="1" smtClean="0">
                <a:latin typeface="Courier New" pitchFamily="49" charset="0"/>
                <a:cs typeface="Courier New" pitchFamily="49" charset="0"/>
              </a:rPr>
              <a:t>reken.telOp</a:t>
            </a:r>
            <a:r>
              <a:rPr lang="nl-BE" dirty="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uitkomst = </a:t>
            </a:r>
            <a:r>
              <a:rPr lang="nl-BE" dirty="0" err="1" smtClean="0">
                <a:latin typeface="Courier New" pitchFamily="49" charset="0"/>
                <a:cs typeface="Courier New" pitchFamily="49" charset="0"/>
              </a:rPr>
              <a:t>reken.vermenigvuldig</a:t>
            </a:r>
            <a:r>
              <a:rPr lang="nl-BE" dirty="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uitkomst = </a:t>
            </a:r>
            <a:r>
              <a:rPr lang="nl-BE" dirty="0" err="1" smtClean="0">
                <a:latin typeface="Courier New" pitchFamily="49" charset="0"/>
                <a:cs typeface="Courier New" pitchFamily="49" charset="0"/>
              </a:rPr>
              <a:t>reken.deel</a:t>
            </a:r>
            <a:r>
              <a:rPr lang="nl-BE" dirty="0">
                <a:latin typeface="Courier New" pitchFamily="49" charset="0"/>
                <a:cs typeface="Courier New" pitchFamily="49" charset="0"/>
              </a:rPr>
              <a:t>();</a:t>
            </a:r>
          </a:p>
          <a:p>
            <a:pPr marL="109728" indent="0">
              <a:buNone/>
            </a:pPr>
            <a:r>
              <a:rPr lang="nl-BE" dirty="0">
                <a:latin typeface="Courier New" pitchFamily="49" charset="0"/>
                <a:cs typeface="Courier New" pitchFamily="49" charset="0"/>
              </a:rPr>
              <a:t>uitkomst = </a:t>
            </a:r>
            <a:r>
              <a:rPr lang="nl-BE" dirty="0" err="1" smtClean="0">
                <a:latin typeface="Courier New" pitchFamily="49" charset="0"/>
                <a:cs typeface="Courier New" pitchFamily="49" charset="0"/>
              </a:rPr>
              <a:t>reken.verminder</a:t>
            </a:r>
            <a:r>
              <a:rPr lang="nl-BE" dirty="0">
                <a:latin typeface="Courier New" pitchFamily="49" charset="0"/>
                <a:cs typeface="Courier New" pitchFamily="49" charset="0"/>
              </a:rPr>
              <a:t>();</a:t>
            </a:r>
          </a:p>
          <a:p>
            <a:endParaRPr lang="nl-BE" dirty="0"/>
          </a:p>
        </p:txBody>
      </p:sp>
    </p:spTree>
    <p:extLst>
      <p:ext uri="{BB962C8B-B14F-4D97-AF65-F5344CB8AC3E}">
        <p14:creationId xmlns:p14="http://schemas.microsoft.com/office/powerpoint/2010/main" val="297189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Plaatsing Javascript</a:t>
            </a:r>
            <a:endParaRPr lang="en-US"/>
          </a:p>
        </p:txBody>
      </p:sp>
      <p:sp>
        <p:nvSpPr>
          <p:cNvPr id="3" name="Content Placeholder 2"/>
          <p:cNvSpPr>
            <a:spLocks noGrp="1"/>
          </p:cNvSpPr>
          <p:nvPr>
            <p:ph idx="1"/>
          </p:nvPr>
        </p:nvSpPr>
        <p:spPr/>
        <p:txBody>
          <a:bodyPr/>
          <a:lstStyle/>
          <a:p>
            <a:pPr lvl="0"/>
            <a:r>
              <a:rPr dirty="0"/>
              <a:t>in je html </a:t>
            </a:r>
            <a:r>
              <a:rPr dirty="0" err="1"/>
              <a:t>pagina</a:t>
            </a:r>
            <a:r>
              <a:rPr dirty="0" smtClean="0"/>
              <a:t>:</a:t>
            </a:r>
            <a:endParaRPr lang="nl-BE" dirty="0"/>
          </a:p>
          <a:p>
            <a:pPr marL="109728" lvl="0" indent="0">
              <a:buNone/>
            </a:pPr>
            <a:r>
              <a:rPr lang="nl-BE" dirty="0" smtClean="0">
                <a:latin typeface="Courier New" pitchFamily="49" charset="0"/>
                <a:cs typeface="Courier New" pitchFamily="49" charset="0"/>
              </a:rPr>
              <a:t>&lt;</a:t>
            </a:r>
            <a:r>
              <a:rPr dirty="0" smtClean="0">
                <a:latin typeface="Courier New" pitchFamily="49" charset="0"/>
                <a:cs typeface="Courier New" pitchFamily="49" charset="0"/>
              </a:rPr>
              <a:t>script </a:t>
            </a:r>
            <a:r>
              <a:rPr dirty="0" smtClean="0">
                <a:solidFill>
                  <a:schemeClr val="accent2"/>
                </a:solidFill>
                <a:latin typeface="Courier New" pitchFamily="49" charset="0"/>
                <a:cs typeface="Courier New" pitchFamily="49" charset="0"/>
              </a:rPr>
              <a:t>type=</a:t>
            </a:r>
            <a:r>
              <a:rPr lang="nl-BE" dirty="0" smtClean="0">
                <a:solidFill>
                  <a:schemeClr val="accent2"/>
                </a:solidFill>
                <a:latin typeface="Courier New" pitchFamily="49" charset="0"/>
                <a:cs typeface="Courier New" pitchFamily="49" charset="0"/>
              </a:rPr>
              <a:t>"</a:t>
            </a:r>
            <a:r>
              <a:rPr dirty="0" smtClean="0">
                <a:solidFill>
                  <a:schemeClr val="accent2"/>
                </a:solidFill>
                <a:latin typeface="Courier New" pitchFamily="49" charset="0"/>
                <a:cs typeface="Courier New" pitchFamily="49" charset="0"/>
              </a:rPr>
              <a:t>text/</a:t>
            </a:r>
            <a:r>
              <a:rPr dirty="0" err="1" smtClean="0">
                <a:solidFill>
                  <a:schemeClr val="accent2"/>
                </a:solidFill>
                <a:latin typeface="Courier New" pitchFamily="49" charset="0"/>
                <a:cs typeface="Courier New" pitchFamily="49" charset="0"/>
              </a:rPr>
              <a:t>javascript</a:t>
            </a:r>
            <a:r>
              <a:rPr lang="nl-BE" dirty="0" smtClean="0">
                <a:solidFill>
                  <a:schemeClr val="accent2"/>
                </a:solidFill>
                <a:latin typeface="Courier New" pitchFamily="49" charset="0"/>
                <a:cs typeface="Courier New" pitchFamily="49" charset="0"/>
              </a:rPr>
              <a:t>"</a:t>
            </a:r>
            <a:r>
              <a:rPr lang="nl-BE" dirty="0" smtClean="0">
                <a:latin typeface="Courier New" pitchFamily="49" charset="0"/>
                <a:cs typeface="Courier New" pitchFamily="49" charset="0"/>
              </a:rPr>
              <a:t>&gt;</a:t>
            </a:r>
          </a:p>
          <a:p>
            <a:pPr marL="109728" lvl="0" indent="0">
              <a:buNone/>
            </a:pPr>
            <a:r>
              <a:rPr lang="nl-BE" dirty="0" smtClean="0">
                <a:latin typeface="Courier New" pitchFamily="49" charset="0"/>
                <a:cs typeface="Courier New" pitchFamily="49" charset="0"/>
              </a:rPr>
              <a:t>	</a:t>
            </a:r>
            <a:r>
              <a:rPr dirty="0" smtClean="0">
                <a:latin typeface="Courier New" pitchFamily="49" charset="0"/>
                <a:cs typeface="Courier New" pitchFamily="49" charset="0"/>
              </a:rPr>
              <a:t>// </a:t>
            </a:r>
            <a:r>
              <a:rPr dirty="0" err="1">
                <a:latin typeface="Courier New" pitchFamily="49" charset="0"/>
                <a:cs typeface="Courier New" pitchFamily="49" charset="0"/>
              </a:rPr>
              <a:t>javascript</a:t>
            </a:r>
            <a:r>
              <a:rPr dirty="0">
                <a:latin typeface="Courier New" pitchFamily="49" charset="0"/>
                <a:cs typeface="Courier New" pitchFamily="49" charset="0"/>
              </a:rPr>
              <a:t> </a:t>
            </a:r>
            <a:r>
              <a:rPr dirty="0" smtClean="0">
                <a:latin typeface="Courier New" pitchFamily="49" charset="0"/>
                <a:cs typeface="Courier New" pitchFamily="49" charset="0"/>
              </a:rPr>
              <a:t>code</a:t>
            </a:r>
            <a:endParaRPr lang="nl-BE" dirty="0" smtClean="0">
              <a:latin typeface="Courier New" pitchFamily="49" charset="0"/>
              <a:cs typeface="Courier New" pitchFamily="49" charset="0"/>
            </a:endParaRPr>
          </a:p>
          <a:p>
            <a:pPr marL="109728" lvl="0" indent="0">
              <a:buNone/>
            </a:pPr>
            <a:r>
              <a:rPr lang="nl-BE" dirty="0" smtClean="0">
                <a:latin typeface="Courier New" pitchFamily="49" charset="0"/>
                <a:cs typeface="Courier New" pitchFamily="49" charset="0"/>
              </a:rPr>
              <a:t>&lt;</a:t>
            </a:r>
            <a:r>
              <a:rPr dirty="0" smtClean="0">
                <a:latin typeface="Courier New" pitchFamily="49" charset="0"/>
                <a:cs typeface="Courier New" pitchFamily="49" charset="0"/>
              </a:rPr>
              <a:t>/script</a:t>
            </a:r>
            <a:r>
              <a:rPr lang="nl-BE" dirty="0" smtClean="0">
                <a:latin typeface="Courier New" pitchFamily="49" charset="0"/>
                <a:cs typeface="Courier New" pitchFamily="49" charset="0"/>
              </a:rPr>
              <a:t>&gt;</a:t>
            </a:r>
            <a:endParaRPr dirty="0">
              <a:latin typeface="Courier New" pitchFamily="49" charset="0"/>
              <a:cs typeface="Courier New" pitchFamily="49" charset="0"/>
            </a:endParaRPr>
          </a:p>
          <a:p>
            <a:pPr marL="0" lvl="2"/>
            <a:r>
              <a:rPr dirty="0"/>
              <a:t> in </a:t>
            </a:r>
            <a:r>
              <a:rPr dirty="0" err="1"/>
              <a:t>een</a:t>
            </a:r>
            <a:r>
              <a:rPr dirty="0"/>
              <a:t> extern </a:t>
            </a:r>
            <a:r>
              <a:rPr dirty="0" err="1"/>
              <a:t>bestand</a:t>
            </a:r>
            <a:r>
              <a:rPr dirty="0"/>
              <a:t>, </a:t>
            </a:r>
            <a:r>
              <a:rPr dirty="0" err="1"/>
              <a:t>linken</a:t>
            </a:r>
            <a:r>
              <a:rPr dirty="0"/>
              <a:t> :</a:t>
            </a:r>
          </a:p>
          <a:p>
            <a:pPr marL="0" indent="-777240">
              <a:buNone/>
            </a:pPr>
            <a:r>
              <a:rPr lang="nl-BE" dirty="0">
                <a:latin typeface="Courier New" pitchFamily="49" charset="0"/>
                <a:cs typeface="Courier New" pitchFamily="49" charset="0"/>
              </a:rPr>
              <a:t>&lt;</a:t>
            </a:r>
            <a:r>
              <a:rPr dirty="0">
                <a:latin typeface="Courier New" pitchFamily="49" charset="0"/>
                <a:cs typeface="Courier New" pitchFamily="49" charset="0"/>
              </a:rPr>
              <a:t>script </a:t>
            </a:r>
            <a:r>
              <a:rPr dirty="0" smtClean="0">
                <a:solidFill>
                  <a:schemeClr val="accent2"/>
                </a:solidFill>
                <a:latin typeface="Courier New" pitchFamily="49" charset="0"/>
                <a:cs typeface="Courier New" pitchFamily="49" charset="0"/>
              </a:rPr>
              <a:t>type=</a:t>
            </a:r>
            <a:r>
              <a:rPr lang="nl-BE" dirty="0">
                <a:solidFill>
                  <a:schemeClr val="accent2"/>
                </a:solidFill>
                <a:latin typeface="Courier New" pitchFamily="49" charset="0"/>
                <a:cs typeface="Courier New" pitchFamily="49" charset="0"/>
              </a:rPr>
              <a:t>"</a:t>
            </a:r>
            <a:r>
              <a:rPr dirty="0" smtClean="0">
                <a:solidFill>
                  <a:schemeClr val="accent2"/>
                </a:solidFill>
                <a:latin typeface="Courier New" pitchFamily="49" charset="0"/>
                <a:cs typeface="Courier New" pitchFamily="49" charset="0"/>
              </a:rPr>
              <a:t>text/</a:t>
            </a:r>
            <a:r>
              <a:rPr dirty="0" err="1" smtClean="0">
                <a:solidFill>
                  <a:schemeClr val="accent2"/>
                </a:solidFill>
                <a:latin typeface="Courier New" pitchFamily="49" charset="0"/>
                <a:cs typeface="Courier New" pitchFamily="49" charset="0"/>
              </a:rPr>
              <a:t>javascript</a:t>
            </a:r>
            <a:r>
              <a:rPr lang="nl-BE" dirty="0" smtClean="0">
                <a:solidFill>
                  <a:schemeClr val="accent2"/>
                </a:solidFill>
                <a:latin typeface="Courier New" pitchFamily="49" charset="0"/>
                <a:cs typeface="Courier New" pitchFamily="49" charset="0"/>
              </a:rPr>
              <a:t>"</a:t>
            </a:r>
            <a:r>
              <a:rPr dirty="0" smtClean="0">
                <a:latin typeface="Courier New" pitchFamily="49" charset="0"/>
                <a:cs typeface="Courier New" pitchFamily="49" charset="0"/>
              </a:rPr>
              <a:t> </a:t>
            </a:r>
            <a:r>
              <a:rPr dirty="0" err="1">
                <a:solidFill>
                  <a:srgbClr val="FF0000"/>
                </a:solidFill>
                <a:latin typeface="Courier New" pitchFamily="49" charset="0"/>
                <a:cs typeface="Courier New" pitchFamily="49" charset="0"/>
              </a:rPr>
              <a:t>src</a:t>
            </a:r>
            <a:r>
              <a:rPr dirty="0" smtClean="0">
                <a:latin typeface="Courier New" pitchFamily="49" charset="0"/>
                <a:cs typeface="Courier New" pitchFamily="49" charset="0"/>
              </a:rPr>
              <a:t>=</a:t>
            </a:r>
            <a:r>
              <a:rPr lang="nl-BE" dirty="0" smtClean="0">
                <a:latin typeface="Courier New" pitchFamily="49" charset="0"/>
                <a:cs typeface="Courier New" pitchFamily="49" charset="0"/>
              </a:rPr>
              <a:t>"</a:t>
            </a:r>
            <a:r>
              <a:rPr lang="nl-BE" dirty="0" err="1" smtClean="0">
                <a:latin typeface="Courier New" pitchFamily="49" charset="0"/>
                <a:cs typeface="Courier New" pitchFamily="49" charset="0"/>
              </a:rPr>
              <a:t>js</a:t>
            </a:r>
            <a:r>
              <a:rPr dirty="0" smtClean="0">
                <a:latin typeface="Courier New" pitchFamily="49" charset="0"/>
                <a:cs typeface="Courier New" pitchFamily="49" charset="0"/>
              </a:rPr>
              <a:t>/scriptnaam.js</a:t>
            </a:r>
            <a:r>
              <a:rPr lang="nl-BE" dirty="0" smtClean="0">
                <a:latin typeface="Courier New" pitchFamily="49" charset="0"/>
                <a:cs typeface="Courier New" pitchFamily="49" charset="0"/>
              </a:rPr>
              <a:t>"&gt;</a:t>
            </a:r>
            <a:r>
              <a:rPr dirty="0" smtClean="0">
                <a:latin typeface="Courier New" pitchFamily="49" charset="0"/>
                <a:cs typeface="Courier New" pitchFamily="49" charset="0"/>
              </a:rPr>
              <a:t> </a:t>
            </a:r>
            <a:r>
              <a:rPr lang="nl-BE" dirty="0">
                <a:latin typeface="Courier New" pitchFamily="49" charset="0"/>
                <a:cs typeface="Courier New" pitchFamily="49" charset="0"/>
              </a:rPr>
              <a:t>&lt;</a:t>
            </a:r>
            <a:r>
              <a:rPr dirty="0">
                <a:latin typeface="Courier New" pitchFamily="49" charset="0"/>
                <a:cs typeface="Courier New" pitchFamily="49" charset="0"/>
              </a:rPr>
              <a:t>/script</a:t>
            </a:r>
            <a:r>
              <a:rPr lang="nl-BE" dirty="0">
                <a:latin typeface="Courier New" pitchFamily="49" charset="0"/>
                <a:cs typeface="Courier New" pitchFamily="49" charset="0"/>
              </a:rPr>
              <a:t>&gt;</a:t>
            </a:r>
            <a:endParaRPr dirty="0">
              <a:latin typeface="Courier New" pitchFamily="49" charset="0"/>
              <a:cs typeface="Courier New" pitchFamily="49" charset="0"/>
            </a:endParaRPr>
          </a:p>
          <a:p>
            <a:pPr marL="0" lvl="3" indent="0">
              <a:buNone/>
            </a:pPr>
            <a:endParaRPr dirty="0"/>
          </a:p>
          <a:p>
            <a:pPr marL="0" lvl="2"/>
            <a:endParaRPr dirty="0"/>
          </a:p>
          <a:p>
            <a:pPr marL="0" lvl="2" indent="0">
              <a:buNone/>
            </a:pPr>
            <a:endParaRPr dirty="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nl-BE"/>
          </a:p>
        </p:txBody>
      </p:sp>
      <p:sp>
        <p:nvSpPr>
          <p:cNvPr id="2" name="Tijdelijke aanduiding voor inhoud 1"/>
          <p:cNvSpPr>
            <a:spLocks noGrp="1"/>
          </p:cNvSpPr>
          <p:nvPr>
            <p:ph idx="1"/>
          </p:nvPr>
        </p:nvSpPr>
        <p:spPr/>
        <p:txBody>
          <a:bodyPr/>
          <a:lstStyle/>
          <a:p>
            <a:r>
              <a:rPr lang="nl-BE" dirty="0"/>
              <a:t>Voor wie dit te makkelijk is : werk dit uit met een Array waarin je de waarden bijhoudt, zodat je deze bewerkingen op meer dan 2  waarden kan uitvoeren</a:t>
            </a:r>
            <a:r>
              <a:rPr lang="nl-BE" dirty="0" smtClean="0"/>
              <a:t>.</a:t>
            </a:r>
            <a:endParaRPr lang="nl-BE" dirty="0"/>
          </a:p>
        </p:txBody>
      </p:sp>
    </p:spTree>
    <p:extLst>
      <p:ext uri="{BB962C8B-B14F-4D97-AF65-F5344CB8AC3E}">
        <p14:creationId xmlns:p14="http://schemas.microsoft.com/office/powerpoint/2010/main" val="1059658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smtClean="0"/>
              <a:t>Code conventies, best </a:t>
            </a:r>
            <a:r>
              <a:rPr lang="nl-BE" dirty="0" err="1" smtClean="0"/>
              <a:t>practices</a:t>
            </a:r>
            <a:r>
              <a:rPr lang="nl-BE" dirty="0" smtClean="0"/>
              <a:t>, mistakes &amp; performance tips</a:t>
            </a:r>
            <a:endParaRPr lang="nl-BE" dirty="0"/>
          </a:p>
        </p:txBody>
      </p:sp>
      <p:sp>
        <p:nvSpPr>
          <p:cNvPr id="3" name="Tijdelijke aanduiding voor inhoud 2"/>
          <p:cNvSpPr>
            <a:spLocks noGrp="1"/>
          </p:cNvSpPr>
          <p:nvPr>
            <p:ph idx="1"/>
          </p:nvPr>
        </p:nvSpPr>
        <p:spPr/>
        <p:txBody>
          <a:bodyPr/>
          <a:lstStyle/>
          <a:p>
            <a:r>
              <a:rPr lang="nl-BE" dirty="0">
                <a:hlinkClick r:id="rId2"/>
              </a:rPr>
              <a:t>http://</a:t>
            </a:r>
            <a:r>
              <a:rPr lang="nl-BE" dirty="0" smtClean="0">
                <a:hlinkClick r:id="rId2"/>
              </a:rPr>
              <a:t>www.w3schools.com/js/js_conventions.asp</a:t>
            </a:r>
            <a:endParaRPr lang="nl-BE" dirty="0" smtClean="0"/>
          </a:p>
          <a:p>
            <a:r>
              <a:rPr lang="nl-BE" dirty="0">
                <a:hlinkClick r:id="rId3"/>
              </a:rPr>
              <a:t>http://</a:t>
            </a:r>
            <a:r>
              <a:rPr lang="nl-BE" dirty="0" smtClean="0">
                <a:hlinkClick r:id="rId3"/>
              </a:rPr>
              <a:t>www.w3schools.com/js/js_best_practices.asp</a:t>
            </a:r>
            <a:endParaRPr lang="nl-BE" dirty="0" smtClean="0"/>
          </a:p>
          <a:p>
            <a:r>
              <a:rPr lang="nl-BE" dirty="0">
                <a:hlinkClick r:id="rId4"/>
              </a:rPr>
              <a:t>http://</a:t>
            </a:r>
            <a:r>
              <a:rPr lang="nl-BE" dirty="0" smtClean="0">
                <a:hlinkClick r:id="rId4"/>
              </a:rPr>
              <a:t>www.w3schools.com/js/js_mistakes.asp</a:t>
            </a:r>
            <a:endParaRPr lang="nl-BE" dirty="0" smtClean="0"/>
          </a:p>
          <a:p>
            <a:r>
              <a:rPr lang="nl-BE" dirty="0">
                <a:hlinkClick r:id="rId5"/>
              </a:rPr>
              <a:t>http://</a:t>
            </a:r>
            <a:r>
              <a:rPr lang="nl-BE" dirty="0" smtClean="0">
                <a:hlinkClick r:id="rId5"/>
              </a:rPr>
              <a:t>www.w3schools.com/js/js_performance.asp</a:t>
            </a:r>
            <a:endParaRPr lang="nl-BE" dirty="0" smtClean="0"/>
          </a:p>
          <a:p>
            <a:endParaRPr lang="nl-BE" dirty="0"/>
          </a:p>
        </p:txBody>
      </p:sp>
    </p:spTree>
    <p:extLst>
      <p:ext uri="{BB962C8B-B14F-4D97-AF65-F5344CB8AC3E}">
        <p14:creationId xmlns:p14="http://schemas.microsoft.com/office/powerpoint/2010/main" val="2030131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Code testen en debuggen! (1)</a:t>
            </a:r>
            <a:endParaRPr lang="nl-BE" dirty="0"/>
          </a:p>
        </p:txBody>
      </p:sp>
      <p:sp>
        <p:nvSpPr>
          <p:cNvPr id="3" name="Tijdelijke aanduiding voor inhoud 2"/>
          <p:cNvSpPr>
            <a:spLocks noGrp="1"/>
          </p:cNvSpPr>
          <p:nvPr>
            <p:ph idx="1"/>
          </p:nvPr>
        </p:nvSpPr>
        <p:spPr/>
        <p:txBody>
          <a:bodyPr/>
          <a:lstStyle/>
          <a:p>
            <a:r>
              <a:rPr lang="nl-BE" dirty="0" smtClean="0"/>
              <a:t>Het is makkelijk om fouten te schrijven in Javascript. Daarom is het belangrijk dat je een goede ‘flow’ hebt om te schrijven en te debuggen.</a:t>
            </a:r>
          </a:p>
          <a:p>
            <a:r>
              <a:rPr lang="nl-BE" dirty="0" smtClean="0"/>
              <a:t>Daarom eerst deze belangrijke tips voor we met javascript beginnen.</a:t>
            </a:r>
            <a:endParaRPr lang="nl-BE" dirty="0"/>
          </a:p>
        </p:txBody>
      </p:sp>
    </p:spTree>
    <p:extLst>
      <p:ext uri="{BB962C8B-B14F-4D97-AF65-F5344CB8AC3E}">
        <p14:creationId xmlns:p14="http://schemas.microsoft.com/office/powerpoint/2010/main" val="2476483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 testen en debuggen</a:t>
            </a:r>
            <a:r>
              <a:rPr lang="nl-BE" dirty="0" smtClean="0"/>
              <a:t>! (2)</a:t>
            </a:r>
            <a:endParaRPr lang="nl-BE" dirty="0"/>
          </a:p>
        </p:txBody>
      </p:sp>
      <p:sp>
        <p:nvSpPr>
          <p:cNvPr id="3" name="Tijdelijke aanduiding voor inhoud 2"/>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nl-BE" dirty="0" smtClean="0"/>
              <a:t>Je kan code testen, aanpassen en debuggen in de browser </a:t>
            </a:r>
            <a:r>
              <a:rPr lang="nl-BE" dirty="0" err="1" smtClean="0"/>
              <a:t>developer</a:t>
            </a:r>
            <a:r>
              <a:rPr lang="nl-BE" dirty="0" smtClean="0"/>
              <a:t> tools. (Chrome : F12)</a:t>
            </a:r>
          </a:p>
          <a:p>
            <a:pPr marL="457200" indent="-457200">
              <a:buFont typeface="Arial" panose="020B0604020202020204" pitchFamily="34" charset="0"/>
              <a:buChar char="•"/>
            </a:pPr>
            <a:endParaRPr lang="nl-BE" dirty="0"/>
          </a:p>
          <a:p>
            <a:pPr marL="457200" indent="-457200">
              <a:buFont typeface="Arial" panose="020B0604020202020204" pitchFamily="34" charset="0"/>
              <a:buChar char="•"/>
            </a:pPr>
            <a:endParaRPr lang="nl-BE" dirty="0" smtClean="0"/>
          </a:p>
          <a:p>
            <a:pPr marL="457200" indent="-457200">
              <a:buFont typeface="Arial" panose="020B0604020202020204" pitchFamily="34" charset="0"/>
              <a:buChar char="•"/>
            </a:pPr>
            <a:endParaRPr lang="nl-BE" dirty="0"/>
          </a:p>
          <a:p>
            <a:pPr marL="457200" indent="-457200">
              <a:buFont typeface="Arial" panose="020B0604020202020204" pitchFamily="34" charset="0"/>
              <a:buChar char="•"/>
            </a:pPr>
            <a:r>
              <a:rPr lang="nl-BE" dirty="0" smtClean="0"/>
              <a:t>1: het console tabje</a:t>
            </a:r>
            <a:br>
              <a:rPr lang="nl-BE" dirty="0" smtClean="0"/>
            </a:br>
            <a:r>
              <a:rPr lang="nl-BE" dirty="0" smtClean="0"/>
              <a:t>2: voorbeeldcode met console.log()</a:t>
            </a:r>
            <a:br>
              <a:rPr lang="nl-BE" dirty="0" smtClean="0"/>
            </a:br>
            <a:r>
              <a:rPr lang="nl-BE" dirty="0" smtClean="0"/>
              <a:t>3: het resultaat van console.log() in de console</a:t>
            </a:r>
            <a:br>
              <a:rPr lang="nl-BE" dirty="0" smtClean="0"/>
            </a:br>
            <a:r>
              <a:rPr lang="nl-BE" dirty="0" smtClean="0"/>
              <a:t>4: bestand en de regels waarvan deze output komt</a:t>
            </a:r>
          </a:p>
          <a:p>
            <a:pPr marL="457200" indent="-457200">
              <a:buFont typeface="Arial" panose="020B0604020202020204" pitchFamily="34" charset="0"/>
              <a:buChar char="•"/>
            </a:pPr>
            <a:endParaRPr lang="nl-BE" dirty="0"/>
          </a:p>
        </p:txBody>
      </p:sp>
      <p:pic>
        <p:nvPicPr>
          <p:cNvPr id="4" name="Afbeelding 3"/>
          <p:cNvPicPr>
            <a:picLocks noChangeAspect="1"/>
          </p:cNvPicPr>
          <p:nvPr/>
        </p:nvPicPr>
        <p:blipFill>
          <a:blip r:embed="rId2"/>
          <a:stretch>
            <a:fillRect/>
          </a:stretch>
        </p:blipFill>
        <p:spPr>
          <a:xfrm>
            <a:off x="1" y="2417236"/>
            <a:ext cx="9144000" cy="1589016"/>
          </a:xfrm>
          <a:prstGeom prst="rect">
            <a:avLst/>
          </a:prstGeom>
        </p:spPr>
      </p:pic>
      <p:sp>
        <p:nvSpPr>
          <p:cNvPr id="5" name="Ovaal 4"/>
          <p:cNvSpPr/>
          <p:nvPr/>
        </p:nvSpPr>
        <p:spPr>
          <a:xfrm>
            <a:off x="5808372" y="2321775"/>
            <a:ext cx="431442" cy="32841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solidFill>
                  <a:srgbClr val="FF0000"/>
                </a:solidFill>
              </a:rPr>
              <a:t>1</a:t>
            </a:r>
            <a:endParaRPr lang="nl-BE" dirty="0">
              <a:solidFill>
                <a:srgbClr val="FF0000"/>
              </a:solidFill>
            </a:endParaRPr>
          </a:p>
        </p:txBody>
      </p:sp>
      <p:sp>
        <p:nvSpPr>
          <p:cNvPr id="6" name="Ovaal 5"/>
          <p:cNvSpPr/>
          <p:nvPr/>
        </p:nvSpPr>
        <p:spPr>
          <a:xfrm>
            <a:off x="226505" y="3496796"/>
            <a:ext cx="2465179" cy="32841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t>2</a:t>
            </a:r>
            <a:endParaRPr lang="nl-BE" dirty="0"/>
          </a:p>
        </p:txBody>
      </p:sp>
      <p:sp>
        <p:nvSpPr>
          <p:cNvPr id="7" name="Ovaal 6"/>
          <p:cNvSpPr/>
          <p:nvPr/>
        </p:nvSpPr>
        <p:spPr>
          <a:xfrm>
            <a:off x="5001295" y="2953026"/>
            <a:ext cx="2706711" cy="692950"/>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solidFill>
                  <a:srgbClr val="FF0000"/>
                </a:solidFill>
              </a:rPr>
              <a:t>3</a:t>
            </a:r>
            <a:endParaRPr lang="nl-BE" dirty="0">
              <a:solidFill>
                <a:srgbClr val="FF0000"/>
              </a:solidFill>
            </a:endParaRPr>
          </a:p>
        </p:txBody>
      </p:sp>
      <p:sp>
        <p:nvSpPr>
          <p:cNvPr id="8" name="Ovaal 7"/>
          <p:cNvSpPr/>
          <p:nvPr/>
        </p:nvSpPr>
        <p:spPr>
          <a:xfrm>
            <a:off x="8075054" y="2968051"/>
            <a:ext cx="1043189" cy="692950"/>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a:solidFill>
                  <a:srgbClr val="FF0000"/>
                </a:solidFill>
              </a:rPr>
              <a:t>4</a:t>
            </a:r>
          </a:p>
        </p:txBody>
      </p:sp>
    </p:spTree>
    <p:extLst>
      <p:ext uri="{BB962C8B-B14F-4D97-AF65-F5344CB8AC3E}">
        <p14:creationId xmlns:p14="http://schemas.microsoft.com/office/powerpoint/2010/main" val="393613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 testen en debuggen</a:t>
            </a:r>
            <a:r>
              <a:rPr lang="nl-BE" dirty="0" smtClean="0"/>
              <a:t>! (3)</a:t>
            </a:r>
            <a:endParaRPr lang="nl-BE" dirty="0"/>
          </a:p>
        </p:txBody>
      </p:sp>
      <p:sp>
        <p:nvSpPr>
          <p:cNvPr id="3" name="Tijdelijke aanduiding voor inhoud 2"/>
          <p:cNvSpPr>
            <a:spLocks noGrp="1"/>
          </p:cNvSpPr>
          <p:nvPr>
            <p:ph idx="1"/>
          </p:nvPr>
        </p:nvSpPr>
        <p:spPr/>
        <p:txBody>
          <a:bodyPr>
            <a:normAutofit lnSpcReduction="10000"/>
          </a:bodyPr>
          <a:lstStyle/>
          <a:p>
            <a:pPr marL="457200" indent="-457200">
              <a:buFont typeface="Arial" panose="020B0604020202020204" pitchFamily="34" charset="0"/>
              <a:buChar char="•"/>
            </a:pPr>
            <a:r>
              <a:rPr lang="nl-BE" dirty="0" smtClean="0"/>
              <a:t>Voeg aan de start van je javascript blok het volgende lijntje code toe :</a:t>
            </a:r>
          </a:p>
          <a:p>
            <a:r>
              <a:rPr lang="nl-BE" dirty="0"/>
              <a:t>	</a:t>
            </a:r>
            <a:r>
              <a:rPr lang="nl-BE" dirty="0" smtClean="0">
                <a:solidFill>
                  <a:srgbClr val="FF0000"/>
                </a:solidFill>
              </a:rPr>
              <a:t>"</a:t>
            </a:r>
            <a:r>
              <a:rPr lang="nl-BE" dirty="0" err="1" smtClean="0">
                <a:solidFill>
                  <a:srgbClr val="FF0000"/>
                </a:solidFill>
              </a:rPr>
              <a:t>use</a:t>
            </a:r>
            <a:r>
              <a:rPr lang="nl-BE" dirty="0" smtClean="0">
                <a:solidFill>
                  <a:srgbClr val="FF0000"/>
                </a:solidFill>
              </a:rPr>
              <a:t> </a:t>
            </a:r>
            <a:r>
              <a:rPr lang="nl-BE" dirty="0" err="1" smtClean="0">
                <a:solidFill>
                  <a:srgbClr val="FF0000"/>
                </a:solidFill>
              </a:rPr>
              <a:t>strict</a:t>
            </a:r>
            <a:r>
              <a:rPr lang="nl-BE" dirty="0" smtClean="0">
                <a:solidFill>
                  <a:srgbClr val="FF0000"/>
                </a:solidFill>
              </a:rPr>
              <a:t>";</a:t>
            </a:r>
          </a:p>
          <a:p>
            <a:pPr marL="457200" indent="-457200">
              <a:buFont typeface="Arial" panose="020B0604020202020204" pitchFamily="34" charset="0"/>
              <a:buChar char="•"/>
            </a:pPr>
            <a:r>
              <a:rPr lang="nl-BE" dirty="0" smtClean="0"/>
              <a:t>Dit lijntje zorgt er voor dat je browser en ook </a:t>
            </a:r>
            <a:r>
              <a:rPr lang="nl-BE" dirty="0" err="1" smtClean="0"/>
              <a:t>brackets</a:t>
            </a:r>
            <a:r>
              <a:rPr lang="nl-BE" dirty="0" smtClean="0"/>
              <a:t> makkelijker fouten zal zien en zal tegenhouden. Meer info :</a:t>
            </a:r>
          </a:p>
          <a:p>
            <a:pPr marL="727075" lvl="1" indent="-457200">
              <a:buFont typeface="Arial" panose="020B0604020202020204" pitchFamily="34" charset="0"/>
              <a:buChar char="•"/>
            </a:pPr>
            <a:r>
              <a:rPr lang="nl-BE" dirty="0">
                <a:hlinkClick r:id="rId2"/>
              </a:rPr>
              <a:t>http://www.w3schools.com/js/js_strict.asp</a:t>
            </a:r>
          </a:p>
          <a:p>
            <a:pPr marL="727075" lvl="1" indent="-457200">
              <a:buFont typeface="Arial" panose="020B0604020202020204" pitchFamily="34" charset="0"/>
              <a:buChar char="•"/>
            </a:pPr>
            <a:r>
              <a:rPr lang="nl-BE" dirty="0" smtClean="0">
                <a:hlinkClick r:id="rId2"/>
              </a:rPr>
              <a:t>http</a:t>
            </a:r>
            <a:r>
              <a:rPr lang="nl-BE" dirty="0">
                <a:hlinkClick r:id="rId2"/>
              </a:rPr>
              <a:t>://yuiblog.com/blog/2010/12/14/strict-mode-is-coming-to-town</a:t>
            </a:r>
            <a:r>
              <a:rPr lang="nl-BE" dirty="0" smtClean="0">
                <a:hlinkClick r:id="rId2"/>
              </a:rPr>
              <a:t>/</a:t>
            </a:r>
            <a:r>
              <a:rPr lang="nl-BE" dirty="0" smtClean="0"/>
              <a:t> </a:t>
            </a:r>
          </a:p>
        </p:txBody>
      </p:sp>
    </p:spTree>
    <p:extLst>
      <p:ext uri="{BB962C8B-B14F-4D97-AF65-F5344CB8AC3E}">
        <p14:creationId xmlns:p14="http://schemas.microsoft.com/office/powerpoint/2010/main" val="220391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 testen en debuggen</a:t>
            </a:r>
            <a:r>
              <a:rPr lang="nl-BE" dirty="0" smtClean="0"/>
              <a:t>! (4)</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dirty="0" smtClean="0"/>
              <a:t>In </a:t>
            </a:r>
            <a:r>
              <a:rPr lang="nl-BE" dirty="0" err="1" smtClean="0"/>
              <a:t>Brackets</a:t>
            </a:r>
            <a:r>
              <a:rPr lang="nl-BE" dirty="0" smtClean="0"/>
              <a:t> zorg je dat je document als javascript herkend wordt. Als dat niet automatisch gebeurt, selecteer je dat zelf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1: Kies hier de gewenste controlesoort (Javascript)</a:t>
            </a:r>
            <a:br>
              <a:rPr lang="nl-BE" dirty="0" smtClean="0"/>
            </a:br>
            <a:r>
              <a:rPr lang="nl-BE" dirty="0" smtClean="0"/>
              <a:t>2: een uitroepteken betekent dat er problemen zijn</a:t>
            </a:r>
            <a:br>
              <a:rPr lang="nl-BE" dirty="0" smtClean="0"/>
            </a:br>
            <a:r>
              <a:rPr lang="nl-BE" dirty="0" smtClean="0"/>
              <a:t>3: lees en los de problemen op.</a:t>
            </a:r>
            <a:endParaRPr lang="nl-BE" dirty="0"/>
          </a:p>
        </p:txBody>
      </p:sp>
      <p:pic>
        <p:nvPicPr>
          <p:cNvPr id="4" name="Afbeelding 3"/>
          <p:cNvPicPr>
            <a:picLocks noChangeAspect="1"/>
          </p:cNvPicPr>
          <p:nvPr/>
        </p:nvPicPr>
        <p:blipFill>
          <a:blip r:embed="rId2"/>
          <a:stretch>
            <a:fillRect/>
          </a:stretch>
        </p:blipFill>
        <p:spPr>
          <a:xfrm>
            <a:off x="0" y="3001234"/>
            <a:ext cx="9144000" cy="1287281"/>
          </a:xfrm>
          <a:prstGeom prst="rect">
            <a:avLst/>
          </a:prstGeom>
        </p:spPr>
      </p:pic>
      <p:sp>
        <p:nvSpPr>
          <p:cNvPr id="5" name="Ovaal 4"/>
          <p:cNvSpPr/>
          <p:nvPr/>
        </p:nvSpPr>
        <p:spPr>
          <a:xfrm>
            <a:off x="7972023" y="3832180"/>
            <a:ext cx="431442" cy="32841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solidFill>
                  <a:srgbClr val="FF0000"/>
                </a:solidFill>
              </a:rPr>
              <a:t>1</a:t>
            </a:r>
            <a:endParaRPr lang="nl-BE" dirty="0">
              <a:solidFill>
                <a:srgbClr val="FF0000"/>
              </a:solidFill>
            </a:endParaRPr>
          </a:p>
        </p:txBody>
      </p:sp>
      <p:sp>
        <p:nvSpPr>
          <p:cNvPr id="6" name="Ovaal 5"/>
          <p:cNvSpPr/>
          <p:nvPr/>
        </p:nvSpPr>
        <p:spPr>
          <a:xfrm>
            <a:off x="8358389" y="4288515"/>
            <a:ext cx="431442" cy="32841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solidFill>
                  <a:srgbClr val="FF0000"/>
                </a:solidFill>
              </a:rPr>
              <a:t>2</a:t>
            </a:r>
            <a:endParaRPr lang="nl-BE" dirty="0">
              <a:solidFill>
                <a:srgbClr val="FF0000"/>
              </a:solidFill>
            </a:endParaRPr>
          </a:p>
        </p:txBody>
      </p:sp>
      <p:sp>
        <p:nvSpPr>
          <p:cNvPr id="7" name="Ovaal 6"/>
          <p:cNvSpPr/>
          <p:nvPr/>
        </p:nvSpPr>
        <p:spPr>
          <a:xfrm>
            <a:off x="657948" y="3049530"/>
            <a:ext cx="431442" cy="328411"/>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BE" dirty="0" smtClean="0">
                <a:solidFill>
                  <a:srgbClr val="FF0000"/>
                </a:solidFill>
              </a:rPr>
              <a:t>3</a:t>
            </a:r>
            <a:endParaRPr lang="nl-BE" dirty="0">
              <a:solidFill>
                <a:srgbClr val="FF0000"/>
              </a:solidFill>
            </a:endParaRPr>
          </a:p>
        </p:txBody>
      </p:sp>
    </p:spTree>
    <p:extLst>
      <p:ext uri="{BB962C8B-B14F-4D97-AF65-F5344CB8AC3E}">
        <p14:creationId xmlns:p14="http://schemas.microsoft.com/office/powerpoint/2010/main" val="1257651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Code testen en debuggen! </a:t>
            </a:r>
            <a:r>
              <a:rPr lang="nl-BE" dirty="0" smtClean="0"/>
              <a:t>(5)</a:t>
            </a:r>
            <a:endParaRPr lang="nl-BE" dirty="0"/>
          </a:p>
        </p:txBody>
      </p:sp>
      <p:sp>
        <p:nvSpPr>
          <p:cNvPr id="3" name="Tijdelijke aanduiding voor inhoud 2"/>
          <p:cNvSpPr>
            <a:spLocks noGrp="1"/>
          </p:cNvSpPr>
          <p:nvPr>
            <p:ph idx="1"/>
          </p:nvPr>
        </p:nvSpPr>
        <p:spPr/>
        <p:txBody>
          <a:bodyPr/>
          <a:lstStyle/>
          <a:p>
            <a:pPr marL="457200" indent="-457200">
              <a:buFont typeface="Arial" panose="020B0604020202020204" pitchFamily="34" charset="0"/>
              <a:buChar char="•"/>
            </a:pPr>
            <a:r>
              <a:rPr lang="nl-BE" dirty="0" smtClean="0"/>
              <a:t>Als je met </a:t>
            </a:r>
            <a:r>
              <a:rPr lang="nl-BE" dirty="0" err="1" smtClean="0"/>
              <a:t>Brackets</a:t>
            </a:r>
            <a:r>
              <a:rPr lang="nl-BE" dirty="0" smtClean="0"/>
              <a:t> een live-preview bekijkt en je opent de </a:t>
            </a:r>
            <a:r>
              <a:rPr lang="nl-BE" dirty="0" err="1" smtClean="0"/>
              <a:t>developer</a:t>
            </a:r>
            <a:r>
              <a:rPr lang="nl-BE" dirty="0" smtClean="0"/>
              <a:t> tools, dan wordt de live preview onderbroken.</a:t>
            </a:r>
            <a:endParaRPr lang="nl-BE" dirty="0"/>
          </a:p>
        </p:txBody>
      </p:sp>
    </p:spTree>
    <p:extLst>
      <p:ext uri="{BB962C8B-B14F-4D97-AF65-F5344CB8AC3E}">
        <p14:creationId xmlns:p14="http://schemas.microsoft.com/office/powerpoint/2010/main" val="138173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declaratie van variabelen</a:t>
            </a:r>
            <a:endParaRPr lang="en-US"/>
          </a:p>
        </p:txBody>
      </p:sp>
      <p:sp>
        <p:nvSpPr>
          <p:cNvPr id="3" name="Content Placeholder 2"/>
          <p:cNvSpPr>
            <a:spLocks noGrp="1"/>
          </p:cNvSpPr>
          <p:nvPr>
            <p:ph idx="1"/>
          </p:nvPr>
        </p:nvSpPr>
        <p:spPr/>
        <p:txBody>
          <a:bodyPr wrap="square" lIns="58" tIns="29" rIns="58" bIns="29" anchor="t">
            <a:normAutofit fontScale="92500" lnSpcReduction="20000"/>
          </a:bodyPr>
          <a:lstStyle/>
          <a:p>
            <a:pPr marL="0" indent="0" algn="l" defTabSz="457200" latinLnBrk="0">
              <a:lnSpc>
                <a:spcPct val="100000"/>
              </a:lnSpc>
              <a:spcBef>
                <a:spcPts val="700"/>
              </a:spcBef>
              <a:spcAft>
                <a:spcPts val="0"/>
              </a:spcAft>
              <a:buClr>
                <a:srgbClr val="000000"/>
              </a:buClr>
              <a:buNone/>
            </a:pPr>
            <a:r>
              <a:rPr lang="en-US" altLang="ko-KR" sz="3200" dirty="0" smtClean="0">
                <a:solidFill>
                  <a:srgbClr val="000000"/>
                </a:solidFill>
                <a:latin typeface="Courier New" pitchFamily="49" charset="0"/>
                <a:cs typeface="Courier New" pitchFamily="49" charset="0"/>
              </a:rPr>
              <a:t>var titel = "jQuery - de 'basis'"</a:t>
            </a:r>
            <a:r>
              <a:rPr lang="en-US" altLang="ko-KR" sz="3200" dirty="0" smtClean="0">
                <a:solidFill>
                  <a:srgbClr val="FF0000"/>
                </a:solidFill>
                <a:latin typeface="Courier New" pitchFamily="49" charset="0"/>
                <a:cs typeface="Courier New" pitchFamily="49" charset="0"/>
              </a:rPr>
              <a:t>;</a:t>
            </a:r>
            <a:endParaRPr lang="ko-KR" altLang="en-US" sz="3200" dirty="0" smtClean="0">
              <a:solidFill>
                <a:srgbClr val="FF0000"/>
              </a:solidFill>
              <a:latin typeface="Courier New" pitchFamily="49" charset="0"/>
              <a:cs typeface="Courier New" pitchFamily="49" charset="0"/>
            </a:endParaRPr>
          </a:p>
          <a:p>
            <a:pPr marL="0" indent="0" defTabSz="457200">
              <a:spcBef>
                <a:spcPts val="700"/>
              </a:spcBef>
              <a:buClr>
                <a:srgbClr val="000000"/>
              </a:buClr>
              <a:buNone/>
            </a:pPr>
            <a:r>
              <a:rPr lang="en-US" altLang="ko-KR" sz="3200" dirty="0" err="1">
                <a:solidFill>
                  <a:srgbClr val="000000"/>
                </a:solidFill>
                <a:latin typeface="Courier New" pitchFamily="49" charset="0"/>
                <a:cs typeface="Courier New" pitchFamily="49" charset="0"/>
              </a:rPr>
              <a:t>var</a:t>
            </a:r>
            <a:r>
              <a:rPr lang="en-US" altLang="ko-KR" sz="3200" dirty="0">
                <a:solidFill>
                  <a:srgbClr val="000000"/>
                </a:solidFill>
                <a:latin typeface="Courier New" pitchFamily="49" charset="0"/>
                <a:cs typeface="Courier New" pitchFamily="49" charset="0"/>
              </a:rPr>
              <a:t> </a:t>
            </a:r>
            <a:r>
              <a:rPr lang="en-US" altLang="ko-KR" sz="3200" dirty="0" err="1">
                <a:solidFill>
                  <a:srgbClr val="000000"/>
                </a:solidFill>
                <a:latin typeface="Courier New" pitchFamily="49" charset="0"/>
                <a:cs typeface="Courier New" pitchFamily="49" charset="0"/>
              </a:rPr>
              <a:t>titel</a:t>
            </a:r>
            <a:r>
              <a:rPr lang="en-US" altLang="ko-KR" sz="3200" dirty="0">
                <a:solidFill>
                  <a:srgbClr val="000000"/>
                </a:solidFill>
                <a:latin typeface="Courier New" pitchFamily="49" charset="0"/>
                <a:cs typeface="Courier New" pitchFamily="49" charset="0"/>
              </a:rPr>
              <a:t> = </a:t>
            </a:r>
            <a:r>
              <a:rPr lang="en-US" altLang="ko-KR" sz="3200" dirty="0" smtClean="0">
                <a:solidFill>
                  <a:srgbClr val="000000"/>
                </a:solidFill>
                <a:latin typeface="Courier New" pitchFamily="49" charset="0"/>
                <a:cs typeface="Courier New" pitchFamily="49" charset="0"/>
              </a:rPr>
              <a:t>'jQuery </a:t>
            </a:r>
            <a:r>
              <a:rPr lang="en-US" altLang="ko-KR" sz="3200" dirty="0">
                <a:solidFill>
                  <a:srgbClr val="000000"/>
                </a:solidFill>
                <a:latin typeface="Courier New" pitchFamily="49" charset="0"/>
                <a:cs typeface="Courier New" pitchFamily="49" charset="0"/>
              </a:rPr>
              <a:t>- de </a:t>
            </a:r>
            <a:r>
              <a:rPr lang="en-US" altLang="ko-KR" sz="3200" dirty="0" smtClean="0">
                <a:solidFill>
                  <a:srgbClr val="000000"/>
                </a:solidFill>
                <a:latin typeface="Courier New" pitchFamily="49" charset="0"/>
                <a:cs typeface="Courier New" pitchFamily="49" charset="0"/>
              </a:rPr>
              <a:t>"basis"'</a:t>
            </a:r>
            <a:r>
              <a:rPr lang="en-US" altLang="ko-KR" sz="3200" dirty="0" smtClean="0">
                <a:solidFill>
                  <a:srgbClr val="FF0000"/>
                </a:solidFill>
                <a:latin typeface="Courier New" pitchFamily="49" charset="0"/>
                <a:cs typeface="Courier New" pitchFamily="49" charset="0"/>
              </a:rPr>
              <a:t>;</a:t>
            </a:r>
            <a:endParaRPr lang="ko-KR" altLang="en-US" sz="3200" dirty="0">
              <a:solidFill>
                <a:srgbClr val="FF0000"/>
              </a:solidFill>
              <a:latin typeface="Courier New" pitchFamily="49" charset="0"/>
              <a:cs typeface="Courier New" pitchFamily="49" charset="0"/>
            </a:endParaRPr>
          </a:p>
          <a:p>
            <a:pPr marL="342900" indent="-342900" algn="l" defTabSz="457200" latinLnBrk="0">
              <a:lnSpc>
                <a:spcPct val="100000"/>
              </a:lnSpc>
              <a:spcBef>
                <a:spcPts val="700"/>
              </a:spcBef>
              <a:spcAft>
                <a:spcPts val="0"/>
              </a:spcAft>
              <a:buClr>
                <a:srgbClr val="000000"/>
              </a:buClr>
              <a:buFont typeface="Calibri"/>
              <a:buChar char="•"/>
            </a:pPr>
            <a:endParaRPr lang="en-US" altLang="ko-KR" sz="3200" dirty="0" smtClean="0">
              <a:solidFill>
                <a:srgbClr val="000000"/>
              </a:solidFill>
              <a:latin typeface="Calibri" charset="0"/>
            </a:endParaRPr>
          </a:p>
          <a:p>
            <a:pPr marL="342900" indent="-342900" algn="l" defTabSz="457200" latinLnBrk="0">
              <a:lnSpc>
                <a:spcPct val="100000"/>
              </a:lnSpc>
              <a:spcBef>
                <a:spcPts val="700"/>
              </a:spcBef>
              <a:spcAft>
                <a:spcPts val="0"/>
              </a:spcAft>
              <a:buClr>
                <a:srgbClr val="000000"/>
              </a:buClr>
              <a:buFont typeface="Calibri"/>
              <a:buChar char="•"/>
            </a:pPr>
            <a:r>
              <a:rPr lang="en-US" altLang="ko-KR" sz="3200" dirty="0" err="1" smtClean="0">
                <a:solidFill>
                  <a:srgbClr val="000000"/>
                </a:solidFill>
                <a:latin typeface="Calibri" charset="0"/>
              </a:rPr>
              <a:t>dit</a:t>
            </a:r>
            <a:r>
              <a:rPr lang="en-US" altLang="ko-KR" sz="3200" dirty="0" smtClean="0">
                <a:solidFill>
                  <a:srgbClr val="000000"/>
                </a:solidFill>
                <a:latin typeface="Calibri" charset="0"/>
              </a:rPr>
              <a:t> is een tekstwaarde, plaats die </a:t>
            </a:r>
            <a:r>
              <a:rPr lang="en-US" altLang="ko-KR" sz="3200" dirty="0" err="1" smtClean="0">
                <a:solidFill>
                  <a:srgbClr val="000000"/>
                </a:solidFill>
                <a:latin typeface="Calibri" charset="0"/>
              </a:rPr>
              <a:t>tussen</a:t>
            </a:r>
            <a:r>
              <a:rPr lang="en-US" altLang="ko-KR" sz="3200" dirty="0" smtClean="0">
                <a:solidFill>
                  <a:srgbClr val="000000"/>
                </a:solidFill>
                <a:latin typeface="Calibri" charset="0"/>
              </a:rPr>
              <a:t> </a:t>
            </a:r>
            <a:r>
              <a:rPr lang="nl-BE" altLang="ko-KR" sz="3200" dirty="0" smtClean="0">
                <a:solidFill>
                  <a:srgbClr val="000000"/>
                </a:solidFill>
                <a:latin typeface="Calibri" charset="0"/>
              </a:rPr>
              <a:t>aanhalingstekens</a:t>
            </a:r>
            <a:endParaRPr lang="ko-KR" altLang="en-US" sz="3200" dirty="0" smtClean="0"/>
          </a:p>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iedere instructie moet je beindigen met </a:t>
            </a:r>
            <a:r>
              <a:rPr lang="en-US" altLang="ko-KR" sz="3200" dirty="0" smtClean="0">
                <a:solidFill>
                  <a:srgbClr val="FF0000"/>
                </a:solidFill>
                <a:latin typeface="Calibri" charset="0"/>
              </a:rPr>
              <a:t>;</a:t>
            </a:r>
            <a:endParaRPr lang="ko-KR" altLang="en-US" sz="3200" dirty="0" smtClean="0">
              <a:solidFill>
                <a:srgbClr val="FF0000"/>
              </a:solidFill>
            </a:endParaRPr>
          </a:p>
          <a:p>
            <a:pPr marL="342900" indent="-342900" algn="l" defTabSz="457200" latinLnBrk="0">
              <a:lnSpc>
                <a:spcPct val="100000"/>
              </a:lnSpc>
              <a:spcBef>
                <a:spcPts val="700"/>
              </a:spcBef>
              <a:spcAft>
                <a:spcPts val="0"/>
              </a:spcAft>
              <a:buClr>
                <a:srgbClr val="000000"/>
              </a:buClr>
              <a:buFont typeface="Calibri"/>
              <a:buChar char="•"/>
            </a:pPr>
            <a:r>
              <a:rPr lang="en-US" altLang="ko-KR" sz="3200" dirty="0" smtClean="0">
                <a:solidFill>
                  <a:srgbClr val="000000"/>
                </a:solidFill>
                <a:latin typeface="Calibri" charset="0"/>
              </a:rPr>
              <a:t>niet strikt overal noodzakelijk, maar als je het vergeet, dan ga je op onverwachte momenten onverwachte effecten krijgen die niet altijd makkelijk te debuggen zijn</a:t>
            </a:r>
            <a:endParaRPr lang="ko-KR" altLang="en-US" sz="3200" dirty="0" smtClean="0"/>
          </a:p>
        </p:txBody>
      </p:sp>
    </p:spTree>
    <p:extLst>
      <p:ext uri="{BB962C8B-B14F-4D97-AF65-F5344CB8AC3E}">
        <p14:creationId xmlns:p14="http://schemas.microsoft.com/office/powerpoint/2010/main" val="1866996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827</TotalTime>
  <Words>1284</Words>
  <Application>Microsoft Office PowerPoint</Application>
  <PresentationFormat>Diavoorstelling (4:3)</PresentationFormat>
  <Paragraphs>202</Paragraphs>
  <Slides>31</Slides>
  <Notes>2</Notes>
  <HiddenSlides>0</HiddenSlides>
  <MMClips>0</MMClips>
  <ScaleCrop>false</ScaleCrop>
  <HeadingPairs>
    <vt:vector size="6" baseType="variant">
      <vt:variant>
        <vt:lpstr>Gebruikte lettertypen</vt:lpstr>
      </vt:variant>
      <vt:variant>
        <vt:i4>6</vt:i4>
      </vt:variant>
      <vt:variant>
        <vt:lpstr>Thema</vt:lpstr>
      </vt:variant>
      <vt:variant>
        <vt:i4>7</vt:i4>
      </vt:variant>
      <vt:variant>
        <vt:lpstr>Diatitels</vt:lpstr>
      </vt:variant>
      <vt:variant>
        <vt:i4>31</vt:i4>
      </vt:variant>
    </vt:vector>
  </HeadingPairs>
  <TitlesOfParts>
    <vt:vector size="44" baseType="lpstr">
      <vt:lpstr>맑은 고딕</vt:lpstr>
      <vt:lpstr>Arial</vt:lpstr>
      <vt:lpstr>Calibri</vt:lpstr>
      <vt:lpstr>Corbel</vt:lpstr>
      <vt:lpstr>Courier New</vt:lpstr>
      <vt:lpstr>Wingdings</vt:lpstr>
      <vt:lpstr>Odisee</vt:lpstr>
      <vt:lpstr>2_Odisee</vt:lpstr>
      <vt:lpstr>3_Odisee</vt:lpstr>
      <vt:lpstr>7_Odisee</vt:lpstr>
      <vt:lpstr>4_Odisee</vt:lpstr>
      <vt:lpstr>5_Odisee</vt:lpstr>
      <vt:lpstr>6_Odisee</vt:lpstr>
      <vt:lpstr>Mobiel en internet 2</vt:lpstr>
      <vt:lpstr>Beoordeling</vt:lpstr>
      <vt:lpstr>Plaatsing Javascript</vt:lpstr>
      <vt:lpstr>Code testen en debuggen! (1)</vt:lpstr>
      <vt:lpstr>Code testen en debuggen! (2)</vt:lpstr>
      <vt:lpstr>Code testen en debuggen! (3)</vt:lpstr>
      <vt:lpstr>Code testen en debuggen! (4)</vt:lpstr>
      <vt:lpstr>Code testen en debuggen! (5)</vt:lpstr>
      <vt:lpstr>declaratie van variabelen</vt:lpstr>
      <vt:lpstr>commentaar</vt:lpstr>
      <vt:lpstr>berekeningen uitvoeren</vt:lpstr>
      <vt:lpstr>volgorde berekeningen</vt:lpstr>
      <vt:lpstr>Javascript typen en waarden</vt:lpstr>
      <vt:lpstr>meer complexe typen</vt:lpstr>
      <vt:lpstr>Operatoren </vt:lpstr>
      <vt:lpstr>Logische operatoren</vt:lpstr>
      <vt:lpstr>Vergelijken op waarde en type</vt:lpstr>
      <vt:lpstr>Condities (voorwaarden)</vt:lpstr>
      <vt:lpstr>Variabele waarden die ook true opleveren</vt:lpstr>
      <vt:lpstr>Variabele waarden die ook false weergeven</vt:lpstr>
      <vt:lpstr>Conditionele toewijzing van variabelen (ternaire vergelijking)</vt:lpstr>
      <vt:lpstr>objecten</vt:lpstr>
      <vt:lpstr>PowerPoint-presentatie</vt:lpstr>
      <vt:lpstr>functies</vt:lpstr>
      <vt:lpstr>Prototypen</vt:lpstr>
      <vt:lpstr>PowerPoint-presentatie</vt:lpstr>
      <vt:lpstr>Functies in prototypes</vt:lpstr>
      <vt:lpstr>Oefening</vt:lpstr>
      <vt:lpstr>PowerPoint-presentatie</vt:lpstr>
      <vt:lpstr>PowerPoint-presentatie</vt:lpstr>
      <vt:lpstr>Code conventies, best practices, mistakes &amp; performance tips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Ophalvens</dc:creator>
  <cp:lastModifiedBy>Steven Ophalvens</cp:lastModifiedBy>
  <cp:revision>50</cp:revision>
  <dcterms:created xsi:type="dcterms:W3CDTF">2012-04-11T11:10:54Z</dcterms:created>
  <dcterms:modified xsi:type="dcterms:W3CDTF">2016-02-14T22:16:27Z</dcterms:modified>
</cp:coreProperties>
</file>