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66" r:id="rId4"/>
    <p:sldId id="267" r:id="rId5"/>
    <p:sldId id="268" r:id="rId6"/>
    <p:sldId id="258" r:id="rId7"/>
    <p:sldId id="269" r:id="rId8"/>
    <p:sldId id="270" r:id="rId9"/>
    <p:sldId id="271" r:id="rId10"/>
    <p:sldId id="272" r:id="rId11"/>
    <p:sldId id="279" r:id="rId12"/>
    <p:sldId id="280" r:id="rId13"/>
    <p:sldId id="273" r:id="rId14"/>
    <p:sldId id="281" r:id="rId15"/>
    <p:sldId id="282" r:id="rId16"/>
    <p:sldId id="283" r:id="rId17"/>
    <p:sldId id="274" r:id="rId18"/>
    <p:sldId id="259" r:id="rId19"/>
    <p:sldId id="260" r:id="rId20"/>
    <p:sldId id="261" r:id="rId21"/>
    <p:sldId id="275" r:id="rId22"/>
    <p:sldId id="262" r:id="rId23"/>
    <p:sldId id="265" r:id="rId24"/>
    <p:sldId id="276" r:id="rId25"/>
    <p:sldId id="263" r:id="rId26"/>
    <p:sldId id="277"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4FC9D-E53A-4BFB-9FED-B86283E30F80}" v="4763" dt="2022-03-29T15:33:47.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63"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2C94F4-488B-49F8-9FDF-75776AF9A1D0}"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82D745BE-E9D5-4511-BB5B-82B0C9B66368}">
      <dgm:prSet/>
      <dgm:spPr/>
      <dgm:t>
        <a:bodyPr/>
        <a:lstStyle/>
        <a:p>
          <a:r>
            <a:rPr lang="en-US"/>
            <a:t>There are multiple guidelines for MLOPs implementations, but most are complex and difficult to follow</a:t>
          </a:r>
        </a:p>
      </dgm:t>
    </dgm:pt>
    <dgm:pt modelId="{9688F194-D530-4E41-8B5C-3771EF9D6B55}" type="parTrans" cxnId="{CF35B236-1CA4-4E41-887D-F99C8336CF05}">
      <dgm:prSet/>
      <dgm:spPr/>
      <dgm:t>
        <a:bodyPr/>
        <a:lstStyle/>
        <a:p>
          <a:endParaRPr lang="en-US"/>
        </a:p>
      </dgm:t>
    </dgm:pt>
    <dgm:pt modelId="{D3331AEF-DC4C-4ED2-9C24-84F6E558BFF8}" type="sibTrans" cxnId="{CF35B236-1CA4-4E41-887D-F99C8336CF05}">
      <dgm:prSet phldrT="1" phldr="0"/>
      <dgm:spPr/>
      <dgm:t>
        <a:bodyPr/>
        <a:lstStyle/>
        <a:p>
          <a:r>
            <a:rPr lang="en-US"/>
            <a:t>1</a:t>
          </a:r>
        </a:p>
      </dgm:t>
    </dgm:pt>
    <dgm:pt modelId="{CB0136AC-B6C5-4CEA-868F-899CD1E84BA8}">
      <dgm:prSet/>
      <dgm:spPr/>
      <dgm:t>
        <a:bodyPr/>
        <a:lstStyle/>
        <a:p>
          <a:r>
            <a:rPr lang="en-US"/>
            <a:t>Recent improvements in technologies makes </a:t>
          </a:r>
          <a:r>
            <a:rPr lang="en-US" err="1"/>
            <a:t>MLOps</a:t>
          </a:r>
          <a:r>
            <a:rPr lang="en-US"/>
            <a:t> easier to implement (new AML, </a:t>
          </a:r>
          <a:r>
            <a:rPr lang="en-US" err="1"/>
            <a:t>Github</a:t>
          </a:r>
          <a:r>
            <a:rPr lang="en-US"/>
            <a:t>, </a:t>
          </a:r>
          <a:r>
            <a:rPr lang="en-US" err="1"/>
            <a:t>MLFlow</a:t>
          </a:r>
          <a:r>
            <a:rPr lang="en-US"/>
            <a:t>…)</a:t>
          </a:r>
        </a:p>
      </dgm:t>
    </dgm:pt>
    <dgm:pt modelId="{B49840A9-8708-47E1-AF3F-E3CC460176F6}" type="parTrans" cxnId="{3D61A5AD-B905-4575-84C6-6F4AA853A1B1}">
      <dgm:prSet/>
      <dgm:spPr/>
      <dgm:t>
        <a:bodyPr/>
        <a:lstStyle/>
        <a:p>
          <a:endParaRPr lang="en-US"/>
        </a:p>
      </dgm:t>
    </dgm:pt>
    <dgm:pt modelId="{D2434BE0-6B92-48F4-A142-C89EF6294586}" type="sibTrans" cxnId="{3D61A5AD-B905-4575-84C6-6F4AA853A1B1}">
      <dgm:prSet phldrT="2" phldr="0"/>
      <dgm:spPr/>
      <dgm:t>
        <a:bodyPr/>
        <a:lstStyle/>
        <a:p>
          <a:r>
            <a:rPr lang="en-US"/>
            <a:t>2</a:t>
          </a:r>
        </a:p>
      </dgm:t>
    </dgm:pt>
    <dgm:pt modelId="{D85D909A-C6CF-4167-B076-74EA8C9539FA}">
      <dgm:prSet/>
      <dgm:spPr/>
      <dgm:t>
        <a:bodyPr/>
        <a:lstStyle/>
        <a:p>
          <a:r>
            <a:rPr lang="en-US"/>
            <a:t>Sharing good design patterns and best practices from real world implementations</a:t>
          </a:r>
        </a:p>
      </dgm:t>
    </dgm:pt>
    <dgm:pt modelId="{BEEA01C6-C765-4FF4-8831-BFE637E913DF}" type="parTrans" cxnId="{A8B74404-60ED-44F7-BA10-860C5AC29938}">
      <dgm:prSet/>
      <dgm:spPr/>
      <dgm:t>
        <a:bodyPr/>
        <a:lstStyle/>
        <a:p>
          <a:endParaRPr lang="en-US"/>
        </a:p>
      </dgm:t>
    </dgm:pt>
    <dgm:pt modelId="{8A653266-1B71-41F4-88A0-8A83EA4A900C}" type="sibTrans" cxnId="{A8B74404-60ED-44F7-BA10-860C5AC29938}">
      <dgm:prSet phldrT="3" phldr="0"/>
      <dgm:spPr/>
      <dgm:t>
        <a:bodyPr/>
        <a:lstStyle/>
        <a:p>
          <a:r>
            <a:rPr lang="en-US"/>
            <a:t>3</a:t>
          </a:r>
        </a:p>
      </dgm:t>
    </dgm:pt>
    <dgm:pt modelId="{E9CEDC27-0D05-497C-AE71-E91B51B70622}" type="pres">
      <dgm:prSet presAssocID="{972C94F4-488B-49F8-9FDF-75776AF9A1D0}" presName="Name0" presStyleCnt="0">
        <dgm:presLayoutVars>
          <dgm:animLvl val="lvl"/>
          <dgm:resizeHandles val="exact"/>
        </dgm:presLayoutVars>
      </dgm:prSet>
      <dgm:spPr/>
    </dgm:pt>
    <dgm:pt modelId="{5D72151F-D1B7-482B-82E8-8684A355347B}" type="pres">
      <dgm:prSet presAssocID="{82D745BE-E9D5-4511-BB5B-82B0C9B66368}" presName="compositeNode" presStyleCnt="0">
        <dgm:presLayoutVars>
          <dgm:bulletEnabled val="1"/>
        </dgm:presLayoutVars>
      </dgm:prSet>
      <dgm:spPr/>
    </dgm:pt>
    <dgm:pt modelId="{803A34E0-4C25-4DCE-A09C-E767A1E07142}" type="pres">
      <dgm:prSet presAssocID="{82D745BE-E9D5-4511-BB5B-82B0C9B66368}" presName="bgRect" presStyleLbl="bgAccFollowNode1" presStyleIdx="0" presStyleCnt="3"/>
      <dgm:spPr/>
    </dgm:pt>
    <dgm:pt modelId="{EDED7281-8A34-4AC1-AED5-C19F806F015E}" type="pres">
      <dgm:prSet presAssocID="{D3331AEF-DC4C-4ED2-9C24-84F6E558BFF8}" presName="sibTransNodeCircle" presStyleLbl="alignNode1" presStyleIdx="0" presStyleCnt="6">
        <dgm:presLayoutVars>
          <dgm:chMax val="0"/>
          <dgm:bulletEnabled/>
        </dgm:presLayoutVars>
      </dgm:prSet>
      <dgm:spPr/>
    </dgm:pt>
    <dgm:pt modelId="{F6C9E487-4270-42C5-BF69-F99310927021}" type="pres">
      <dgm:prSet presAssocID="{82D745BE-E9D5-4511-BB5B-82B0C9B66368}" presName="bottomLine" presStyleLbl="alignNode1" presStyleIdx="1" presStyleCnt="6">
        <dgm:presLayoutVars/>
      </dgm:prSet>
      <dgm:spPr/>
    </dgm:pt>
    <dgm:pt modelId="{AEE24547-EB84-4227-A2BD-9904629FDF78}" type="pres">
      <dgm:prSet presAssocID="{82D745BE-E9D5-4511-BB5B-82B0C9B66368}" presName="nodeText" presStyleLbl="bgAccFollowNode1" presStyleIdx="0" presStyleCnt="3">
        <dgm:presLayoutVars>
          <dgm:bulletEnabled val="1"/>
        </dgm:presLayoutVars>
      </dgm:prSet>
      <dgm:spPr/>
    </dgm:pt>
    <dgm:pt modelId="{BD3B28D7-DD2E-4331-93C0-BD933DF0345F}" type="pres">
      <dgm:prSet presAssocID="{D3331AEF-DC4C-4ED2-9C24-84F6E558BFF8}" presName="sibTrans" presStyleCnt="0"/>
      <dgm:spPr/>
    </dgm:pt>
    <dgm:pt modelId="{E8A2DBAA-1B99-42C6-A94D-6A8E70DE06CF}" type="pres">
      <dgm:prSet presAssocID="{CB0136AC-B6C5-4CEA-868F-899CD1E84BA8}" presName="compositeNode" presStyleCnt="0">
        <dgm:presLayoutVars>
          <dgm:bulletEnabled val="1"/>
        </dgm:presLayoutVars>
      </dgm:prSet>
      <dgm:spPr/>
    </dgm:pt>
    <dgm:pt modelId="{D2D77589-83C9-4992-8A8A-ED37F1DBCAF8}" type="pres">
      <dgm:prSet presAssocID="{CB0136AC-B6C5-4CEA-868F-899CD1E84BA8}" presName="bgRect" presStyleLbl="bgAccFollowNode1" presStyleIdx="1" presStyleCnt="3"/>
      <dgm:spPr/>
    </dgm:pt>
    <dgm:pt modelId="{0F2773B3-AF97-43F3-9724-F6D4ECB41C74}" type="pres">
      <dgm:prSet presAssocID="{D2434BE0-6B92-48F4-A142-C89EF6294586}" presName="sibTransNodeCircle" presStyleLbl="alignNode1" presStyleIdx="2" presStyleCnt="6">
        <dgm:presLayoutVars>
          <dgm:chMax val="0"/>
          <dgm:bulletEnabled/>
        </dgm:presLayoutVars>
      </dgm:prSet>
      <dgm:spPr/>
    </dgm:pt>
    <dgm:pt modelId="{C6B17BF4-48DA-41D0-9F3D-0D0BF0182B3F}" type="pres">
      <dgm:prSet presAssocID="{CB0136AC-B6C5-4CEA-868F-899CD1E84BA8}" presName="bottomLine" presStyleLbl="alignNode1" presStyleIdx="3" presStyleCnt="6">
        <dgm:presLayoutVars/>
      </dgm:prSet>
      <dgm:spPr/>
    </dgm:pt>
    <dgm:pt modelId="{88F0B51C-040B-41FD-B2DF-C99B6291BBDC}" type="pres">
      <dgm:prSet presAssocID="{CB0136AC-B6C5-4CEA-868F-899CD1E84BA8}" presName="nodeText" presStyleLbl="bgAccFollowNode1" presStyleIdx="1" presStyleCnt="3">
        <dgm:presLayoutVars>
          <dgm:bulletEnabled val="1"/>
        </dgm:presLayoutVars>
      </dgm:prSet>
      <dgm:spPr/>
    </dgm:pt>
    <dgm:pt modelId="{16F353BC-B59D-4C1D-B4EE-DC7DFB947946}" type="pres">
      <dgm:prSet presAssocID="{D2434BE0-6B92-48F4-A142-C89EF6294586}" presName="sibTrans" presStyleCnt="0"/>
      <dgm:spPr/>
    </dgm:pt>
    <dgm:pt modelId="{7900B6C3-6ACF-4E2F-91CE-39123D7D485F}" type="pres">
      <dgm:prSet presAssocID="{D85D909A-C6CF-4167-B076-74EA8C9539FA}" presName="compositeNode" presStyleCnt="0">
        <dgm:presLayoutVars>
          <dgm:bulletEnabled val="1"/>
        </dgm:presLayoutVars>
      </dgm:prSet>
      <dgm:spPr/>
    </dgm:pt>
    <dgm:pt modelId="{15DC2D7C-5E14-44B6-9CAF-48C548C8093D}" type="pres">
      <dgm:prSet presAssocID="{D85D909A-C6CF-4167-B076-74EA8C9539FA}" presName="bgRect" presStyleLbl="bgAccFollowNode1" presStyleIdx="2" presStyleCnt="3"/>
      <dgm:spPr/>
    </dgm:pt>
    <dgm:pt modelId="{F5F2F4CA-2759-4845-8475-D27DF583F197}" type="pres">
      <dgm:prSet presAssocID="{8A653266-1B71-41F4-88A0-8A83EA4A900C}" presName="sibTransNodeCircle" presStyleLbl="alignNode1" presStyleIdx="4" presStyleCnt="6">
        <dgm:presLayoutVars>
          <dgm:chMax val="0"/>
          <dgm:bulletEnabled/>
        </dgm:presLayoutVars>
      </dgm:prSet>
      <dgm:spPr/>
    </dgm:pt>
    <dgm:pt modelId="{2707B598-0E91-4D29-B241-7E29C6DC407B}" type="pres">
      <dgm:prSet presAssocID="{D85D909A-C6CF-4167-B076-74EA8C9539FA}" presName="bottomLine" presStyleLbl="alignNode1" presStyleIdx="5" presStyleCnt="6">
        <dgm:presLayoutVars/>
      </dgm:prSet>
      <dgm:spPr/>
    </dgm:pt>
    <dgm:pt modelId="{62335BF1-9F01-4120-84E8-99FF80BD639B}" type="pres">
      <dgm:prSet presAssocID="{D85D909A-C6CF-4167-B076-74EA8C9539FA}" presName="nodeText" presStyleLbl="bgAccFollowNode1" presStyleIdx="2" presStyleCnt="3">
        <dgm:presLayoutVars>
          <dgm:bulletEnabled val="1"/>
        </dgm:presLayoutVars>
      </dgm:prSet>
      <dgm:spPr/>
    </dgm:pt>
  </dgm:ptLst>
  <dgm:cxnLst>
    <dgm:cxn modelId="{A8B74404-60ED-44F7-BA10-860C5AC29938}" srcId="{972C94F4-488B-49F8-9FDF-75776AF9A1D0}" destId="{D85D909A-C6CF-4167-B076-74EA8C9539FA}" srcOrd="2" destOrd="0" parTransId="{BEEA01C6-C765-4FF4-8831-BFE637E913DF}" sibTransId="{8A653266-1B71-41F4-88A0-8A83EA4A900C}"/>
    <dgm:cxn modelId="{B4807E09-180C-42E3-AF75-4C935D8B8539}" type="presOf" srcId="{D3331AEF-DC4C-4ED2-9C24-84F6E558BFF8}" destId="{EDED7281-8A34-4AC1-AED5-C19F806F015E}" srcOrd="0" destOrd="0" presId="urn:microsoft.com/office/officeart/2016/7/layout/BasicLinearProcessNumbered"/>
    <dgm:cxn modelId="{66E70031-2343-415B-B753-207D3CDED9D6}" type="presOf" srcId="{82D745BE-E9D5-4511-BB5B-82B0C9B66368}" destId="{AEE24547-EB84-4227-A2BD-9904629FDF78}" srcOrd="1" destOrd="0" presId="urn:microsoft.com/office/officeart/2016/7/layout/BasicLinearProcessNumbered"/>
    <dgm:cxn modelId="{CF35B236-1CA4-4E41-887D-F99C8336CF05}" srcId="{972C94F4-488B-49F8-9FDF-75776AF9A1D0}" destId="{82D745BE-E9D5-4511-BB5B-82B0C9B66368}" srcOrd="0" destOrd="0" parTransId="{9688F194-D530-4E41-8B5C-3771EF9D6B55}" sibTransId="{D3331AEF-DC4C-4ED2-9C24-84F6E558BFF8}"/>
    <dgm:cxn modelId="{77F10B5C-E284-48CC-ABCF-FB4874889DA3}" type="presOf" srcId="{972C94F4-488B-49F8-9FDF-75776AF9A1D0}" destId="{E9CEDC27-0D05-497C-AE71-E91B51B70622}" srcOrd="0" destOrd="0" presId="urn:microsoft.com/office/officeart/2016/7/layout/BasicLinearProcessNumbered"/>
    <dgm:cxn modelId="{85218467-AFCE-4529-AD0B-4A81D5CC35D4}" type="presOf" srcId="{D85D909A-C6CF-4167-B076-74EA8C9539FA}" destId="{15DC2D7C-5E14-44B6-9CAF-48C548C8093D}" srcOrd="0" destOrd="0" presId="urn:microsoft.com/office/officeart/2016/7/layout/BasicLinearProcessNumbered"/>
    <dgm:cxn modelId="{8009797A-648F-4C5E-9841-8978307E3849}" type="presOf" srcId="{D2434BE0-6B92-48F4-A142-C89EF6294586}" destId="{0F2773B3-AF97-43F3-9724-F6D4ECB41C74}" srcOrd="0" destOrd="0" presId="urn:microsoft.com/office/officeart/2016/7/layout/BasicLinearProcessNumbered"/>
    <dgm:cxn modelId="{7A388288-D5CF-4528-9F16-5A4EBACB0B81}" type="presOf" srcId="{CB0136AC-B6C5-4CEA-868F-899CD1E84BA8}" destId="{88F0B51C-040B-41FD-B2DF-C99B6291BBDC}" srcOrd="1" destOrd="0" presId="urn:microsoft.com/office/officeart/2016/7/layout/BasicLinearProcessNumbered"/>
    <dgm:cxn modelId="{107F8491-BB14-4AF1-BD55-6C0A3BCA7083}" type="presOf" srcId="{82D745BE-E9D5-4511-BB5B-82B0C9B66368}" destId="{803A34E0-4C25-4DCE-A09C-E767A1E07142}" srcOrd="0" destOrd="0" presId="urn:microsoft.com/office/officeart/2016/7/layout/BasicLinearProcessNumbered"/>
    <dgm:cxn modelId="{3D61A5AD-B905-4575-84C6-6F4AA853A1B1}" srcId="{972C94F4-488B-49F8-9FDF-75776AF9A1D0}" destId="{CB0136AC-B6C5-4CEA-868F-899CD1E84BA8}" srcOrd="1" destOrd="0" parTransId="{B49840A9-8708-47E1-AF3F-E3CC460176F6}" sibTransId="{D2434BE0-6B92-48F4-A142-C89EF6294586}"/>
    <dgm:cxn modelId="{F16421CB-43ED-46E9-A105-349AC0980E11}" type="presOf" srcId="{D85D909A-C6CF-4167-B076-74EA8C9539FA}" destId="{62335BF1-9F01-4120-84E8-99FF80BD639B}" srcOrd="1" destOrd="0" presId="urn:microsoft.com/office/officeart/2016/7/layout/BasicLinearProcessNumbered"/>
    <dgm:cxn modelId="{8F0B96D6-97DA-4158-8BE7-316B67004423}" type="presOf" srcId="{8A653266-1B71-41F4-88A0-8A83EA4A900C}" destId="{F5F2F4CA-2759-4845-8475-D27DF583F197}" srcOrd="0" destOrd="0" presId="urn:microsoft.com/office/officeart/2016/7/layout/BasicLinearProcessNumbered"/>
    <dgm:cxn modelId="{D35F9ADE-24E0-434F-BCEC-6F70314266B5}" type="presOf" srcId="{CB0136AC-B6C5-4CEA-868F-899CD1E84BA8}" destId="{D2D77589-83C9-4992-8A8A-ED37F1DBCAF8}" srcOrd="0" destOrd="0" presId="urn:microsoft.com/office/officeart/2016/7/layout/BasicLinearProcessNumbered"/>
    <dgm:cxn modelId="{74AE772F-24F0-440D-80C2-67FF9BB99D5D}" type="presParOf" srcId="{E9CEDC27-0D05-497C-AE71-E91B51B70622}" destId="{5D72151F-D1B7-482B-82E8-8684A355347B}" srcOrd="0" destOrd="0" presId="urn:microsoft.com/office/officeart/2016/7/layout/BasicLinearProcessNumbered"/>
    <dgm:cxn modelId="{2D1F2F27-EC2B-4AE9-A593-F53F945062B6}" type="presParOf" srcId="{5D72151F-D1B7-482B-82E8-8684A355347B}" destId="{803A34E0-4C25-4DCE-A09C-E767A1E07142}" srcOrd="0" destOrd="0" presId="urn:microsoft.com/office/officeart/2016/7/layout/BasicLinearProcessNumbered"/>
    <dgm:cxn modelId="{A54011FA-2ABA-49EF-B570-3FDBD923195F}" type="presParOf" srcId="{5D72151F-D1B7-482B-82E8-8684A355347B}" destId="{EDED7281-8A34-4AC1-AED5-C19F806F015E}" srcOrd="1" destOrd="0" presId="urn:microsoft.com/office/officeart/2016/7/layout/BasicLinearProcessNumbered"/>
    <dgm:cxn modelId="{297AB112-6CB7-401B-BF22-3B20EA75F34E}" type="presParOf" srcId="{5D72151F-D1B7-482B-82E8-8684A355347B}" destId="{F6C9E487-4270-42C5-BF69-F99310927021}" srcOrd="2" destOrd="0" presId="urn:microsoft.com/office/officeart/2016/7/layout/BasicLinearProcessNumbered"/>
    <dgm:cxn modelId="{D56E6C2C-F09B-4445-926B-D056B101BC41}" type="presParOf" srcId="{5D72151F-D1B7-482B-82E8-8684A355347B}" destId="{AEE24547-EB84-4227-A2BD-9904629FDF78}" srcOrd="3" destOrd="0" presId="urn:microsoft.com/office/officeart/2016/7/layout/BasicLinearProcessNumbered"/>
    <dgm:cxn modelId="{AC36563A-2F41-456F-925E-F68EE3673D0F}" type="presParOf" srcId="{E9CEDC27-0D05-497C-AE71-E91B51B70622}" destId="{BD3B28D7-DD2E-4331-93C0-BD933DF0345F}" srcOrd="1" destOrd="0" presId="urn:microsoft.com/office/officeart/2016/7/layout/BasicLinearProcessNumbered"/>
    <dgm:cxn modelId="{1FE54A59-5E14-4237-8301-9F211E78EEDB}" type="presParOf" srcId="{E9CEDC27-0D05-497C-AE71-E91B51B70622}" destId="{E8A2DBAA-1B99-42C6-A94D-6A8E70DE06CF}" srcOrd="2" destOrd="0" presId="urn:microsoft.com/office/officeart/2016/7/layout/BasicLinearProcessNumbered"/>
    <dgm:cxn modelId="{DB95F2F1-C611-4926-97E7-D112AA9F3FCB}" type="presParOf" srcId="{E8A2DBAA-1B99-42C6-A94D-6A8E70DE06CF}" destId="{D2D77589-83C9-4992-8A8A-ED37F1DBCAF8}" srcOrd="0" destOrd="0" presId="urn:microsoft.com/office/officeart/2016/7/layout/BasicLinearProcessNumbered"/>
    <dgm:cxn modelId="{926B6AB2-3687-407D-B9CF-E9C432EF21C5}" type="presParOf" srcId="{E8A2DBAA-1B99-42C6-A94D-6A8E70DE06CF}" destId="{0F2773B3-AF97-43F3-9724-F6D4ECB41C74}" srcOrd="1" destOrd="0" presId="urn:microsoft.com/office/officeart/2016/7/layout/BasicLinearProcessNumbered"/>
    <dgm:cxn modelId="{117FE3FD-A9C1-47B3-B827-73AA7FF30132}" type="presParOf" srcId="{E8A2DBAA-1B99-42C6-A94D-6A8E70DE06CF}" destId="{C6B17BF4-48DA-41D0-9F3D-0D0BF0182B3F}" srcOrd="2" destOrd="0" presId="urn:microsoft.com/office/officeart/2016/7/layout/BasicLinearProcessNumbered"/>
    <dgm:cxn modelId="{E2A1A079-8EF6-45CE-8771-E5D31C86F408}" type="presParOf" srcId="{E8A2DBAA-1B99-42C6-A94D-6A8E70DE06CF}" destId="{88F0B51C-040B-41FD-B2DF-C99B6291BBDC}" srcOrd="3" destOrd="0" presId="urn:microsoft.com/office/officeart/2016/7/layout/BasicLinearProcessNumbered"/>
    <dgm:cxn modelId="{C0DF05FB-D725-4B40-8798-A958D0E526B6}" type="presParOf" srcId="{E9CEDC27-0D05-497C-AE71-E91B51B70622}" destId="{16F353BC-B59D-4C1D-B4EE-DC7DFB947946}" srcOrd="3" destOrd="0" presId="urn:microsoft.com/office/officeart/2016/7/layout/BasicLinearProcessNumbered"/>
    <dgm:cxn modelId="{1B1A5F21-776A-4168-BB71-78B6216A79AF}" type="presParOf" srcId="{E9CEDC27-0D05-497C-AE71-E91B51B70622}" destId="{7900B6C3-6ACF-4E2F-91CE-39123D7D485F}" srcOrd="4" destOrd="0" presId="urn:microsoft.com/office/officeart/2016/7/layout/BasicLinearProcessNumbered"/>
    <dgm:cxn modelId="{96BBB6AE-B72C-4F29-977C-6094D0634CD8}" type="presParOf" srcId="{7900B6C3-6ACF-4E2F-91CE-39123D7D485F}" destId="{15DC2D7C-5E14-44B6-9CAF-48C548C8093D}" srcOrd="0" destOrd="0" presId="urn:microsoft.com/office/officeart/2016/7/layout/BasicLinearProcessNumbered"/>
    <dgm:cxn modelId="{DD350A77-8589-480F-B3D9-9220C8FDCC31}" type="presParOf" srcId="{7900B6C3-6ACF-4E2F-91CE-39123D7D485F}" destId="{F5F2F4CA-2759-4845-8475-D27DF583F197}" srcOrd="1" destOrd="0" presId="urn:microsoft.com/office/officeart/2016/7/layout/BasicLinearProcessNumbered"/>
    <dgm:cxn modelId="{C5DCC117-2314-41F0-962F-40CBD09049CE}" type="presParOf" srcId="{7900B6C3-6ACF-4E2F-91CE-39123D7D485F}" destId="{2707B598-0E91-4D29-B241-7E29C6DC407B}" srcOrd="2" destOrd="0" presId="urn:microsoft.com/office/officeart/2016/7/layout/BasicLinearProcessNumbered"/>
    <dgm:cxn modelId="{003F7686-E934-4CC5-8DDA-C579540DA2C8}" type="presParOf" srcId="{7900B6C3-6ACF-4E2F-91CE-39123D7D485F}" destId="{62335BF1-9F01-4120-84E8-99FF80BD639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43A453-806B-408A-9F2C-13B47C6857C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1DC6B73-69D3-4740-B4BC-1788DA9C0185}">
      <dgm:prSet/>
      <dgm:spPr/>
      <dgm:t>
        <a:bodyPr/>
        <a:lstStyle/>
        <a:p>
          <a:r>
            <a:rPr lang="en-US" b="1"/>
            <a:t>Simplicity: </a:t>
          </a:r>
          <a:r>
            <a:rPr lang="en-US"/>
            <a:t>adoption of AML vNext CLI, Github and MLFlow </a:t>
          </a:r>
        </a:p>
      </dgm:t>
    </dgm:pt>
    <dgm:pt modelId="{6B32C68E-26B3-49FA-B768-3D65D061623B}" type="parTrans" cxnId="{FD01ADF8-F37C-4234-ACAF-21B15718ECF1}">
      <dgm:prSet/>
      <dgm:spPr/>
      <dgm:t>
        <a:bodyPr/>
        <a:lstStyle/>
        <a:p>
          <a:endParaRPr lang="en-US"/>
        </a:p>
      </dgm:t>
    </dgm:pt>
    <dgm:pt modelId="{425D0582-179A-44D1-BE01-D1A9F896D609}" type="sibTrans" cxnId="{FD01ADF8-F37C-4234-ACAF-21B15718ECF1}">
      <dgm:prSet/>
      <dgm:spPr/>
      <dgm:t>
        <a:bodyPr/>
        <a:lstStyle/>
        <a:p>
          <a:endParaRPr lang="en-US"/>
        </a:p>
      </dgm:t>
    </dgm:pt>
    <dgm:pt modelId="{4F151FD5-0C04-4E99-8174-AC990FCFA2C6}">
      <dgm:prSet/>
      <dgm:spPr/>
      <dgm:t>
        <a:bodyPr/>
        <a:lstStyle/>
        <a:p>
          <a:r>
            <a:rPr lang="en-US" b="1"/>
            <a:t>Reusability: </a:t>
          </a:r>
          <a:r>
            <a:rPr lang="en-US"/>
            <a:t>reusable Github actions for common activities and Monitoring library</a:t>
          </a:r>
        </a:p>
      </dgm:t>
    </dgm:pt>
    <dgm:pt modelId="{6F7711F0-C1C1-4D0A-820C-0CE5DFDBC8A1}" type="parTrans" cxnId="{24F7A7DA-333B-4C4F-AB42-793C16B58E58}">
      <dgm:prSet/>
      <dgm:spPr/>
      <dgm:t>
        <a:bodyPr/>
        <a:lstStyle/>
        <a:p>
          <a:endParaRPr lang="en-US"/>
        </a:p>
      </dgm:t>
    </dgm:pt>
    <dgm:pt modelId="{CAAD256C-5A01-49F7-A55D-4BEF1C6D99D8}" type="sibTrans" cxnId="{24F7A7DA-333B-4C4F-AB42-793C16B58E58}">
      <dgm:prSet/>
      <dgm:spPr/>
      <dgm:t>
        <a:bodyPr/>
        <a:lstStyle/>
        <a:p>
          <a:endParaRPr lang="en-US"/>
        </a:p>
      </dgm:t>
    </dgm:pt>
    <dgm:pt modelId="{F6FC3C70-5E07-4F3D-A785-8228F77A9487}">
      <dgm:prSet/>
      <dgm:spPr/>
      <dgm:t>
        <a:bodyPr/>
        <a:lstStyle/>
        <a:p>
          <a:r>
            <a:rPr lang="en-US" b="1"/>
            <a:t>Streamlined workflows: </a:t>
          </a:r>
          <a:r>
            <a:rPr lang="en-US"/>
            <a:t>new workflow design to make CI/CD efficient</a:t>
          </a:r>
        </a:p>
      </dgm:t>
    </dgm:pt>
    <dgm:pt modelId="{FAF1829D-59EE-4D77-8BD1-02ACBE748972}" type="parTrans" cxnId="{07831FF1-25F3-48D4-9729-AB308EB4C40B}">
      <dgm:prSet/>
      <dgm:spPr/>
      <dgm:t>
        <a:bodyPr/>
        <a:lstStyle/>
        <a:p>
          <a:endParaRPr lang="en-US"/>
        </a:p>
      </dgm:t>
    </dgm:pt>
    <dgm:pt modelId="{6C90587B-0E0B-43A3-A1CA-6BA20FE2A765}" type="sibTrans" cxnId="{07831FF1-25F3-48D4-9729-AB308EB4C40B}">
      <dgm:prSet/>
      <dgm:spPr/>
      <dgm:t>
        <a:bodyPr/>
        <a:lstStyle/>
        <a:p>
          <a:endParaRPr lang="en-US"/>
        </a:p>
      </dgm:t>
    </dgm:pt>
    <dgm:pt modelId="{C94177C0-156B-43A2-8DF7-C4B6B0B3F3C9}">
      <dgm:prSet/>
      <dgm:spPr/>
      <dgm:t>
        <a:bodyPr/>
        <a:lstStyle/>
        <a:p>
          <a:r>
            <a:rPr lang="en-US" b="1"/>
            <a:t>New scalable model &amp; data drift monitoring library</a:t>
          </a:r>
          <a:endParaRPr lang="en-US"/>
        </a:p>
      </dgm:t>
    </dgm:pt>
    <dgm:pt modelId="{217E2C08-3E0B-4A8D-A46C-A15E5AA69330}" type="parTrans" cxnId="{A48C96D2-9154-4A75-9B36-9652C0F74291}">
      <dgm:prSet/>
      <dgm:spPr/>
      <dgm:t>
        <a:bodyPr/>
        <a:lstStyle/>
        <a:p>
          <a:endParaRPr lang="en-US"/>
        </a:p>
      </dgm:t>
    </dgm:pt>
    <dgm:pt modelId="{22CD44B5-12F5-445C-8407-933296A610BC}" type="sibTrans" cxnId="{A48C96D2-9154-4A75-9B36-9652C0F74291}">
      <dgm:prSet/>
      <dgm:spPr/>
      <dgm:t>
        <a:bodyPr/>
        <a:lstStyle/>
        <a:p>
          <a:endParaRPr lang="en-US"/>
        </a:p>
      </dgm:t>
    </dgm:pt>
    <dgm:pt modelId="{9FEB8788-3DFF-4CD5-B886-9649936E1CD8}" type="pres">
      <dgm:prSet presAssocID="{5143A453-806B-408A-9F2C-13B47C6857C5}" presName="root" presStyleCnt="0">
        <dgm:presLayoutVars>
          <dgm:dir/>
          <dgm:resizeHandles val="exact"/>
        </dgm:presLayoutVars>
      </dgm:prSet>
      <dgm:spPr/>
    </dgm:pt>
    <dgm:pt modelId="{2A18B9F1-E867-48FE-91BA-37997BAB8806}" type="pres">
      <dgm:prSet presAssocID="{5143A453-806B-408A-9F2C-13B47C6857C5}" presName="container" presStyleCnt="0">
        <dgm:presLayoutVars>
          <dgm:dir/>
          <dgm:resizeHandles val="exact"/>
        </dgm:presLayoutVars>
      </dgm:prSet>
      <dgm:spPr/>
    </dgm:pt>
    <dgm:pt modelId="{A6EEE73E-6876-4747-877C-82DF4DA38E48}" type="pres">
      <dgm:prSet presAssocID="{71DC6B73-69D3-4740-B4BC-1788DA9C0185}" presName="compNode" presStyleCnt="0"/>
      <dgm:spPr/>
    </dgm:pt>
    <dgm:pt modelId="{D634C228-20F7-4301-8CCD-C065DF15B04E}" type="pres">
      <dgm:prSet presAssocID="{71DC6B73-69D3-4740-B4BC-1788DA9C0185}" presName="iconBgRect" presStyleLbl="bgShp" presStyleIdx="0" presStyleCnt="4"/>
      <dgm:spPr/>
    </dgm:pt>
    <dgm:pt modelId="{718BB3E3-94A4-4816-8FCE-139E9065D57A}" type="pres">
      <dgm:prSet presAssocID="{71DC6B73-69D3-4740-B4BC-1788DA9C018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3CEC179-E4A5-4A49-AB85-A17407203280}" type="pres">
      <dgm:prSet presAssocID="{71DC6B73-69D3-4740-B4BC-1788DA9C0185}" presName="spaceRect" presStyleCnt="0"/>
      <dgm:spPr/>
    </dgm:pt>
    <dgm:pt modelId="{9390E209-5F44-4A09-B03A-1A7482F9365B}" type="pres">
      <dgm:prSet presAssocID="{71DC6B73-69D3-4740-B4BC-1788DA9C0185}" presName="textRect" presStyleLbl="revTx" presStyleIdx="0" presStyleCnt="4">
        <dgm:presLayoutVars>
          <dgm:chMax val="1"/>
          <dgm:chPref val="1"/>
        </dgm:presLayoutVars>
      </dgm:prSet>
      <dgm:spPr/>
    </dgm:pt>
    <dgm:pt modelId="{930AF364-4AA6-471F-8239-2076B0AD0394}" type="pres">
      <dgm:prSet presAssocID="{425D0582-179A-44D1-BE01-D1A9F896D609}" presName="sibTrans" presStyleLbl="sibTrans2D1" presStyleIdx="0" presStyleCnt="0"/>
      <dgm:spPr/>
    </dgm:pt>
    <dgm:pt modelId="{C05FEECC-3904-411D-AD1F-95C03E694D46}" type="pres">
      <dgm:prSet presAssocID="{4F151FD5-0C04-4E99-8174-AC990FCFA2C6}" presName="compNode" presStyleCnt="0"/>
      <dgm:spPr/>
    </dgm:pt>
    <dgm:pt modelId="{0916FF6D-B4E4-49F3-B784-EF75EE33CA43}" type="pres">
      <dgm:prSet presAssocID="{4F151FD5-0C04-4E99-8174-AC990FCFA2C6}" presName="iconBgRect" presStyleLbl="bgShp" presStyleIdx="1" presStyleCnt="4"/>
      <dgm:spPr/>
    </dgm:pt>
    <dgm:pt modelId="{74EF3F06-4B59-4FFD-8C6A-68AA85FD19EC}" type="pres">
      <dgm:prSet presAssocID="{4F151FD5-0C04-4E99-8174-AC990FCFA2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831D48C1-68F1-4794-8E52-8C2BD8A8BA3E}" type="pres">
      <dgm:prSet presAssocID="{4F151FD5-0C04-4E99-8174-AC990FCFA2C6}" presName="spaceRect" presStyleCnt="0"/>
      <dgm:spPr/>
    </dgm:pt>
    <dgm:pt modelId="{19040311-F812-44C9-A073-CA6900385546}" type="pres">
      <dgm:prSet presAssocID="{4F151FD5-0C04-4E99-8174-AC990FCFA2C6}" presName="textRect" presStyleLbl="revTx" presStyleIdx="1" presStyleCnt="4">
        <dgm:presLayoutVars>
          <dgm:chMax val="1"/>
          <dgm:chPref val="1"/>
        </dgm:presLayoutVars>
      </dgm:prSet>
      <dgm:spPr/>
    </dgm:pt>
    <dgm:pt modelId="{FFA0F788-74B2-4E2F-805D-6F27589DA302}" type="pres">
      <dgm:prSet presAssocID="{CAAD256C-5A01-49F7-A55D-4BEF1C6D99D8}" presName="sibTrans" presStyleLbl="sibTrans2D1" presStyleIdx="0" presStyleCnt="0"/>
      <dgm:spPr/>
    </dgm:pt>
    <dgm:pt modelId="{34D2E570-9DB1-4E39-AC18-240AF1DDE0D8}" type="pres">
      <dgm:prSet presAssocID="{F6FC3C70-5E07-4F3D-A785-8228F77A9487}" presName="compNode" presStyleCnt="0"/>
      <dgm:spPr/>
    </dgm:pt>
    <dgm:pt modelId="{2ECE8A0E-9C1F-4D84-B05C-6D88EADE959D}" type="pres">
      <dgm:prSet presAssocID="{F6FC3C70-5E07-4F3D-A785-8228F77A9487}" presName="iconBgRect" presStyleLbl="bgShp" presStyleIdx="2" presStyleCnt="4"/>
      <dgm:spPr/>
    </dgm:pt>
    <dgm:pt modelId="{3FBA5059-B438-48D5-8D5C-9B88FB4C4399}" type="pres">
      <dgm:prSet presAssocID="{F6FC3C70-5E07-4F3D-A785-8228F77A94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C2CCE08F-8614-4690-A525-917043F8EE42}" type="pres">
      <dgm:prSet presAssocID="{F6FC3C70-5E07-4F3D-A785-8228F77A9487}" presName="spaceRect" presStyleCnt="0"/>
      <dgm:spPr/>
    </dgm:pt>
    <dgm:pt modelId="{19DDB03F-47C5-4303-BF5C-27C20594FC35}" type="pres">
      <dgm:prSet presAssocID="{F6FC3C70-5E07-4F3D-A785-8228F77A9487}" presName="textRect" presStyleLbl="revTx" presStyleIdx="2" presStyleCnt="4">
        <dgm:presLayoutVars>
          <dgm:chMax val="1"/>
          <dgm:chPref val="1"/>
        </dgm:presLayoutVars>
      </dgm:prSet>
      <dgm:spPr/>
    </dgm:pt>
    <dgm:pt modelId="{754A705D-ACFA-4165-947A-A9C04605E5DB}" type="pres">
      <dgm:prSet presAssocID="{6C90587B-0E0B-43A3-A1CA-6BA20FE2A765}" presName="sibTrans" presStyleLbl="sibTrans2D1" presStyleIdx="0" presStyleCnt="0"/>
      <dgm:spPr/>
    </dgm:pt>
    <dgm:pt modelId="{F4BC99B4-EFE5-43A1-AC09-3C13DF9029BF}" type="pres">
      <dgm:prSet presAssocID="{C94177C0-156B-43A2-8DF7-C4B6B0B3F3C9}" presName="compNode" presStyleCnt="0"/>
      <dgm:spPr/>
    </dgm:pt>
    <dgm:pt modelId="{6871598E-142B-409C-8383-3964C4E86DAD}" type="pres">
      <dgm:prSet presAssocID="{C94177C0-156B-43A2-8DF7-C4B6B0B3F3C9}" presName="iconBgRect" presStyleLbl="bgShp" presStyleIdx="3" presStyleCnt="4"/>
      <dgm:spPr/>
    </dgm:pt>
    <dgm:pt modelId="{B16D46D3-8AC8-44E7-9513-63362D159752}" type="pres">
      <dgm:prSet presAssocID="{C94177C0-156B-43A2-8DF7-C4B6B0B3F3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263B2BD3-B5A6-438A-A2A0-C4E64A041079}" type="pres">
      <dgm:prSet presAssocID="{C94177C0-156B-43A2-8DF7-C4B6B0B3F3C9}" presName="spaceRect" presStyleCnt="0"/>
      <dgm:spPr/>
    </dgm:pt>
    <dgm:pt modelId="{8E069562-6A63-4E9F-BD0A-B6B36CE34D7D}" type="pres">
      <dgm:prSet presAssocID="{C94177C0-156B-43A2-8DF7-C4B6B0B3F3C9}" presName="textRect" presStyleLbl="revTx" presStyleIdx="3" presStyleCnt="4">
        <dgm:presLayoutVars>
          <dgm:chMax val="1"/>
          <dgm:chPref val="1"/>
        </dgm:presLayoutVars>
      </dgm:prSet>
      <dgm:spPr/>
    </dgm:pt>
  </dgm:ptLst>
  <dgm:cxnLst>
    <dgm:cxn modelId="{62090B21-9F03-4AF2-B03F-56AD90C5C0F6}" type="presOf" srcId="{5143A453-806B-408A-9F2C-13B47C6857C5}" destId="{9FEB8788-3DFF-4CD5-B886-9649936E1CD8}" srcOrd="0" destOrd="0" presId="urn:microsoft.com/office/officeart/2018/2/layout/IconCircleList"/>
    <dgm:cxn modelId="{EF384423-57C9-4411-B088-37D0B46030F3}" type="presOf" srcId="{6C90587B-0E0B-43A3-A1CA-6BA20FE2A765}" destId="{754A705D-ACFA-4165-947A-A9C04605E5DB}" srcOrd="0" destOrd="0" presId="urn:microsoft.com/office/officeart/2018/2/layout/IconCircleList"/>
    <dgm:cxn modelId="{D16DEA34-C7CD-46FE-9CAA-2C4F494400E9}" type="presOf" srcId="{C94177C0-156B-43A2-8DF7-C4B6B0B3F3C9}" destId="{8E069562-6A63-4E9F-BD0A-B6B36CE34D7D}" srcOrd="0" destOrd="0" presId="urn:microsoft.com/office/officeart/2018/2/layout/IconCircleList"/>
    <dgm:cxn modelId="{5FAF238E-3EBC-413E-B971-9E8BB979D546}" type="presOf" srcId="{CAAD256C-5A01-49F7-A55D-4BEF1C6D99D8}" destId="{FFA0F788-74B2-4E2F-805D-6F27589DA302}" srcOrd="0" destOrd="0" presId="urn:microsoft.com/office/officeart/2018/2/layout/IconCircleList"/>
    <dgm:cxn modelId="{C010FE96-B6EF-4BA3-8BB7-2D574E441F63}" type="presOf" srcId="{F6FC3C70-5E07-4F3D-A785-8228F77A9487}" destId="{19DDB03F-47C5-4303-BF5C-27C20594FC35}" srcOrd="0" destOrd="0" presId="urn:microsoft.com/office/officeart/2018/2/layout/IconCircleList"/>
    <dgm:cxn modelId="{557EE1A7-DA91-4586-9BA6-20D20DA14DF8}" type="presOf" srcId="{425D0582-179A-44D1-BE01-D1A9F896D609}" destId="{930AF364-4AA6-471F-8239-2076B0AD0394}" srcOrd="0" destOrd="0" presId="urn:microsoft.com/office/officeart/2018/2/layout/IconCircleList"/>
    <dgm:cxn modelId="{2A1B25CF-E90F-4008-9258-02A34B6FBA76}" type="presOf" srcId="{71DC6B73-69D3-4740-B4BC-1788DA9C0185}" destId="{9390E209-5F44-4A09-B03A-1A7482F9365B}" srcOrd="0" destOrd="0" presId="urn:microsoft.com/office/officeart/2018/2/layout/IconCircleList"/>
    <dgm:cxn modelId="{A48C96D2-9154-4A75-9B36-9652C0F74291}" srcId="{5143A453-806B-408A-9F2C-13B47C6857C5}" destId="{C94177C0-156B-43A2-8DF7-C4B6B0B3F3C9}" srcOrd="3" destOrd="0" parTransId="{217E2C08-3E0B-4A8D-A46C-A15E5AA69330}" sibTransId="{22CD44B5-12F5-445C-8407-933296A610BC}"/>
    <dgm:cxn modelId="{24F7A7DA-333B-4C4F-AB42-793C16B58E58}" srcId="{5143A453-806B-408A-9F2C-13B47C6857C5}" destId="{4F151FD5-0C04-4E99-8174-AC990FCFA2C6}" srcOrd="1" destOrd="0" parTransId="{6F7711F0-C1C1-4D0A-820C-0CE5DFDBC8A1}" sibTransId="{CAAD256C-5A01-49F7-A55D-4BEF1C6D99D8}"/>
    <dgm:cxn modelId="{C8A87FDC-5D40-461B-AE0D-CF6923E91921}" type="presOf" srcId="{4F151FD5-0C04-4E99-8174-AC990FCFA2C6}" destId="{19040311-F812-44C9-A073-CA6900385546}" srcOrd="0" destOrd="0" presId="urn:microsoft.com/office/officeart/2018/2/layout/IconCircleList"/>
    <dgm:cxn modelId="{07831FF1-25F3-48D4-9729-AB308EB4C40B}" srcId="{5143A453-806B-408A-9F2C-13B47C6857C5}" destId="{F6FC3C70-5E07-4F3D-A785-8228F77A9487}" srcOrd="2" destOrd="0" parTransId="{FAF1829D-59EE-4D77-8BD1-02ACBE748972}" sibTransId="{6C90587B-0E0B-43A3-A1CA-6BA20FE2A765}"/>
    <dgm:cxn modelId="{FD01ADF8-F37C-4234-ACAF-21B15718ECF1}" srcId="{5143A453-806B-408A-9F2C-13B47C6857C5}" destId="{71DC6B73-69D3-4740-B4BC-1788DA9C0185}" srcOrd="0" destOrd="0" parTransId="{6B32C68E-26B3-49FA-B768-3D65D061623B}" sibTransId="{425D0582-179A-44D1-BE01-D1A9F896D609}"/>
    <dgm:cxn modelId="{0C518600-9DF2-4968-A6CC-066131388FF4}" type="presParOf" srcId="{9FEB8788-3DFF-4CD5-B886-9649936E1CD8}" destId="{2A18B9F1-E867-48FE-91BA-37997BAB8806}" srcOrd="0" destOrd="0" presId="urn:microsoft.com/office/officeart/2018/2/layout/IconCircleList"/>
    <dgm:cxn modelId="{8D31518D-367B-4E47-A026-47793A35C913}" type="presParOf" srcId="{2A18B9F1-E867-48FE-91BA-37997BAB8806}" destId="{A6EEE73E-6876-4747-877C-82DF4DA38E48}" srcOrd="0" destOrd="0" presId="urn:microsoft.com/office/officeart/2018/2/layout/IconCircleList"/>
    <dgm:cxn modelId="{A74E75C8-2C30-427B-A57C-F7B69637CCF2}" type="presParOf" srcId="{A6EEE73E-6876-4747-877C-82DF4DA38E48}" destId="{D634C228-20F7-4301-8CCD-C065DF15B04E}" srcOrd="0" destOrd="0" presId="urn:microsoft.com/office/officeart/2018/2/layout/IconCircleList"/>
    <dgm:cxn modelId="{E540355E-36B3-46B4-90EA-76E95713FF34}" type="presParOf" srcId="{A6EEE73E-6876-4747-877C-82DF4DA38E48}" destId="{718BB3E3-94A4-4816-8FCE-139E9065D57A}" srcOrd="1" destOrd="0" presId="urn:microsoft.com/office/officeart/2018/2/layout/IconCircleList"/>
    <dgm:cxn modelId="{46ABE6EA-3F79-48B7-9B0B-70A060FA94DF}" type="presParOf" srcId="{A6EEE73E-6876-4747-877C-82DF4DA38E48}" destId="{C3CEC179-E4A5-4A49-AB85-A17407203280}" srcOrd="2" destOrd="0" presId="urn:microsoft.com/office/officeart/2018/2/layout/IconCircleList"/>
    <dgm:cxn modelId="{0B1CB83B-D9B5-40B1-A09C-6523F152E670}" type="presParOf" srcId="{A6EEE73E-6876-4747-877C-82DF4DA38E48}" destId="{9390E209-5F44-4A09-B03A-1A7482F9365B}" srcOrd="3" destOrd="0" presId="urn:microsoft.com/office/officeart/2018/2/layout/IconCircleList"/>
    <dgm:cxn modelId="{1E8AC7C0-BA0E-4E6E-A96D-91E79989D146}" type="presParOf" srcId="{2A18B9F1-E867-48FE-91BA-37997BAB8806}" destId="{930AF364-4AA6-471F-8239-2076B0AD0394}" srcOrd="1" destOrd="0" presId="urn:microsoft.com/office/officeart/2018/2/layout/IconCircleList"/>
    <dgm:cxn modelId="{FA37CDD9-C254-44E4-8195-E931CE7608BB}" type="presParOf" srcId="{2A18B9F1-E867-48FE-91BA-37997BAB8806}" destId="{C05FEECC-3904-411D-AD1F-95C03E694D46}" srcOrd="2" destOrd="0" presId="urn:microsoft.com/office/officeart/2018/2/layout/IconCircleList"/>
    <dgm:cxn modelId="{9AB14B8F-E470-4004-9C5C-3674FD5480C5}" type="presParOf" srcId="{C05FEECC-3904-411D-AD1F-95C03E694D46}" destId="{0916FF6D-B4E4-49F3-B784-EF75EE33CA43}" srcOrd="0" destOrd="0" presId="urn:microsoft.com/office/officeart/2018/2/layout/IconCircleList"/>
    <dgm:cxn modelId="{ECC76F69-8416-4807-8DE2-5878492E0926}" type="presParOf" srcId="{C05FEECC-3904-411D-AD1F-95C03E694D46}" destId="{74EF3F06-4B59-4FFD-8C6A-68AA85FD19EC}" srcOrd="1" destOrd="0" presId="urn:microsoft.com/office/officeart/2018/2/layout/IconCircleList"/>
    <dgm:cxn modelId="{27104081-5A05-4F5A-A4EB-21C0E9142A25}" type="presParOf" srcId="{C05FEECC-3904-411D-AD1F-95C03E694D46}" destId="{831D48C1-68F1-4794-8E52-8C2BD8A8BA3E}" srcOrd="2" destOrd="0" presId="urn:microsoft.com/office/officeart/2018/2/layout/IconCircleList"/>
    <dgm:cxn modelId="{F10A77A6-9C75-4387-B7FF-3B1097DEC562}" type="presParOf" srcId="{C05FEECC-3904-411D-AD1F-95C03E694D46}" destId="{19040311-F812-44C9-A073-CA6900385546}" srcOrd="3" destOrd="0" presId="urn:microsoft.com/office/officeart/2018/2/layout/IconCircleList"/>
    <dgm:cxn modelId="{7CDEE82F-F635-4529-B6C0-9C204C1BEAE2}" type="presParOf" srcId="{2A18B9F1-E867-48FE-91BA-37997BAB8806}" destId="{FFA0F788-74B2-4E2F-805D-6F27589DA302}" srcOrd="3" destOrd="0" presId="urn:microsoft.com/office/officeart/2018/2/layout/IconCircleList"/>
    <dgm:cxn modelId="{486D6813-0784-4BE9-9A88-0C832B717687}" type="presParOf" srcId="{2A18B9F1-E867-48FE-91BA-37997BAB8806}" destId="{34D2E570-9DB1-4E39-AC18-240AF1DDE0D8}" srcOrd="4" destOrd="0" presId="urn:microsoft.com/office/officeart/2018/2/layout/IconCircleList"/>
    <dgm:cxn modelId="{3A9ED4A2-2E7A-4A82-97FC-69359BE0BB03}" type="presParOf" srcId="{34D2E570-9DB1-4E39-AC18-240AF1DDE0D8}" destId="{2ECE8A0E-9C1F-4D84-B05C-6D88EADE959D}" srcOrd="0" destOrd="0" presId="urn:microsoft.com/office/officeart/2018/2/layout/IconCircleList"/>
    <dgm:cxn modelId="{929BF50C-AA74-47E5-95E0-38CB736D2227}" type="presParOf" srcId="{34D2E570-9DB1-4E39-AC18-240AF1DDE0D8}" destId="{3FBA5059-B438-48D5-8D5C-9B88FB4C4399}" srcOrd="1" destOrd="0" presId="urn:microsoft.com/office/officeart/2018/2/layout/IconCircleList"/>
    <dgm:cxn modelId="{9CBAEE82-5936-4DDA-AE2E-4D8FBE87DBC9}" type="presParOf" srcId="{34D2E570-9DB1-4E39-AC18-240AF1DDE0D8}" destId="{C2CCE08F-8614-4690-A525-917043F8EE42}" srcOrd="2" destOrd="0" presId="urn:microsoft.com/office/officeart/2018/2/layout/IconCircleList"/>
    <dgm:cxn modelId="{7AD42D9D-B070-4EC9-8B91-3B9FF5388B07}" type="presParOf" srcId="{34D2E570-9DB1-4E39-AC18-240AF1DDE0D8}" destId="{19DDB03F-47C5-4303-BF5C-27C20594FC35}" srcOrd="3" destOrd="0" presId="urn:microsoft.com/office/officeart/2018/2/layout/IconCircleList"/>
    <dgm:cxn modelId="{5738FD1B-2BE9-40AB-906A-57C0E048E3A9}" type="presParOf" srcId="{2A18B9F1-E867-48FE-91BA-37997BAB8806}" destId="{754A705D-ACFA-4165-947A-A9C04605E5DB}" srcOrd="5" destOrd="0" presId="urn:microsoft.com/office/officeart/2018/2/layout/IconCircleList"/>
    <dgm:cxn modelId="{C191ACAC-F167-4DB6-99F5-E9DCDBC99BD1}" type="presParOf" srcId="{2A18B9F1-E867-48FE-91BA-37997BAB8806}" destId="{F4BC99B4-EFE5-43A1-AC09-3C13DF9029BF}" srcOrd="6" destOrd="0" presId="urn:microsoft.com/office/officeart/2018/2/layout/IconCircleList"/>
    <dgm:cxn modelId="{3A7A0EA0-EA81-4AB8-8394-41686DE2FE1F}" type="presParOf" srcId="{F4BC99B4-EFE5-43A1-AC09-3C13DF9029BF}" destId="{6871598E-142B-409C-8383-3964C4E86DAD}" srcOrd="0" destOrd="0" presId="urn:microsoft.com/office/officeart/2018/2/layout/IconCircleList"/>
    <dgm:cxn modelId="{57C61C37-C612-4034-BB83-52D11B8ADAD0}" type="presParOf" srcId="{F4BC99B4-EFE5-43A1-AC09-3C13DF9029BF}" destId="{B16D46D3-8AC8-44E7-9513-63362D159752}" srcOrd="1" destOrd="0" presId="urn:microsoft.com/office/officeart/2018/2/layout/IconCircleList"/>
    <dgm:cxn modelId="{263A0B8C-6F80-458E-A34F-136914354AA7}" type="presParOf" srcId="{F4BC99B4-EFE5-43A1-AC09-3C13DF9029BF}" destId="{263B2BD3-B5A6-438A-A2A0-C4E64A041079}" srcOrd="2" destOrd="0" presId="urn:microsoft.com/office/officeart/2018/2/layout/IconCircleList"/>
    <dgm:cxn modelId="{2A07017C-FE7C-4C8F-98D5-2C87693ED75C}" type="presParOf" srcId="{F4BC99B4-EFE5-43A1-AC09-3C13DF9029BF}" destId="{8E069562-6A63-4E9F-BD0A-B6B36CE34D7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64DB7B-E7E7-40E8-B543-67C07CDC72CB}"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9274A597-31D1-4CAA-A46E-891ED5590A5B}">
      <dgm:prSet phldrT="[Text]"/>
      <dgm:spPr/>
      <dgm:t>
        <a:bodyPr/>
        <a:lstStyle/>
        <a:p>
          <a:r>
            <a:rPr lang="en-US"/>
            <a:t>1. Structuring code for fast iterative development</a:t>
          </a:r>
        </a:p>
      </dgm:t>
    </dgm:pt>
    <dgm:pt modelId="{DE41E043-EC03-465A-9AD2-53CDBAAC805C}" type="parTrans" cxnId="{2A1E6140-7E80-416A-BBFE-A8FC3F50F3C0}">
      <dgm:prSet/>
      <dgm:spPr/>
      <dgm:t>
        <a:bodyPr/>
        <a:lstStyle/>
        <a:p>
          <a:endParaRPr lang="en-US"/>
        </a:p>
      </dgm:t>
    </dgm:pt>
    <dgm:pt modelId="{48419350-AA3B-4830-AD19-7592E90BD85A}" type="sibTrans" cxnId="{2A1E6140-7E80-416A-BBFE-A8FC3F50F3C0}">
      <dgm:prSet/>
      <dgm:spPr/>
      <dgm:t>
        <a:bodyPr/>
        <a:lstStyle/>
        <a:p>
          <a:endParaRPr lang="en-US"/>
        </a:p>
      </dgm:t>
    </dgm:pt>
    <dgm:pt modelId="{1819E0E3-D108-4A32-92B5-557F998B080A}">
      <dgm:prSet phldrT="[Text]"/>
      <dgm:spPr/>
      <dgm:t>
        <a:bodyPr/>
        <a:lstStyle/>
        <a:p>
          <a:r>
            <a:rPr lang="en-US"/>
            <a:t>2. Cloud scale ML and Management</a:t>
          </a:r>
        </a:p>
      </dgm:t>
    </dgm:pt>
    <dgm:pt modelId="{4275B04F-68EB-409B-89B4-B0BB06467870}" type="parTrans" cxnId="{09438393-55CE-469B-8D77-AD1939CA3D3B}">
      <dgm:prSet/>
      <dgm:spPr/>
      <dgm:t>
        <a:bodyPr/>
        <a:lstStyle/>
        <a:p>
          <a:endParaRPr lang="en-US"/>
        </a:p>
      </dgm:t>
    </dgm:pt>
    <dgm:pt modelId="{B3266549-99CC-40FC-9D7E-EBE60865034D}" type="sibTrans" cxnId="{09438393-55CE-469B-8D77-AD1939CA3D3B}">
      <dgm:prSet/>
      <dgm:spPr/>
      <dgm:t>
        <a:bodyPr/>
        <a:lstStyle/>
        <a:p>
          <a:endParaRPr lang="en-US"/>
        </a:p>
      </dgm:t>
    </dgm:pt>
    <dgm:pt modelId="{46B4A8CF-E823-4B66-A090-0C4195165129}">
      <dgm:prSet phldrT="[Text]"/>
      <dgm:spPr/>
      <dgm:t>
        <a:bodyPr/>
        <a:lstStyle/>
        <a:p>
          <a:r>
            <a:rPr lang="en-US"/>
            <a:t>3. </a:t>
          </a:r>
          <a:r>
            <a:rPr lang="en-US" err="1"/>
            <a:t>Github</a:t>
          </a:r>
          <a:r>
            <a:rPr lang="en-US"/>
            <a:t> for Automation</a:t>
          </a:r>
        </a:p>
      </dgm:t>
    </dgm:pt>
    <dgm:pt modelId="{739CDF6F-4B3C-4494-A8D8-267C7680A038}" type="parTrans" cxnId="{78AD0562-3310-4576-8661-1299029B1CB4}">
      <dgm:prSet/>
      <dgm:spPr/>
      <dgm:t>
        <a:bodyPr/>
        <a:lstStyle/>
        <a:p>
          <a:endParaRPr lang="en-US"/>
        </a:p>
      </dgm:t>
    </dgm:pt>
    <dgm:pt modelId="{2C905817-F9E7-4BC4-9C1B-A960B043D393}" type="sibTrans" cxnId="{78AD0562-3310-4576-8661-1299029B1CB4}">
      <dgm:prSet/>
      <dgm:spPr/>
      <dgm:t>
        <a:bodyPr/>
        <a:lstStyle/>
        <a:p>
          <a:endParaRPr lang="en-US"/>
        </a:p>
      </dgm:t>
    </dgm:pt>
    <dgm:pt modelId="{046FD3C1-B3EA-4821-BC16-29CB172355E2}">
      <dgm:prSet/>
      <dgm:spPr/>
      <dgm:t>
        <a:bodyPr/>
        <a:lstStyle/>
        <a:p>
          <a:r>
            <a:rPr lang="en-US"/>
            <a:t>4. Continuous Integration</a:t>
          </a:r>
        </a:p>
      </dgm:t>
    </dgm:pt>
    <dgm:pt modelId="{C8E04BB3-6563-4E50-A334-46CE12502627}" type="parTrans" cxnId="{B480B05B-F52D-4144-AEB1-EF3DCE2AFB1B}">
      <dgm:prSet/>
      <dgm:spPr/>
      <dgm:t>
        <a:bodyPr/>
        <a:lstStyle/>
        <a:p>
          <a:endParaRPr lang="en-US"/>
        </a:p>
      </dgm:t>
    </dgm:pt>
    <dgm:pt modelId="{B97E7B9C-AD86-41BD-A1C3-95929CB2FC01}" type="sibTrans" cxnId="{B480B05B-F52D-4144-AEB1-EF3DCE2AFB1B}">
      <dgm:prSet/>
      <dgm:spPr/>
      <dgm:t>
        <a:bodyPr/>
        <a:lstStyle/>
        <a:p>
          <a:endParaRPr lang="en-US"/>
        </a:p>
      </dgm:t>
    </dgm:pt>
    <dgm:pt modelId="{5ED1DD47-20F0-4EB5-A7B7-974FD2B5AA31}">
      <dgm:prSet/>
      <dgm:spPr/>
      <dgm:t>
        <a:bodyPr/>
        <a:lstStyle/>
        <a:p>
          <a:r>
            <a:rPr lang="en-US"/>
            <a:t>5. Continuous Deployment </a:t>
          </a:r>
        </a:p>
      </dgm:t>
    </dgm:pt>
    <dgm:pt modelId="{F28F23B1-B2D6-4BE6-A5D2-DFCA89940BB5}" type="parTrans" cxnId="{12CA4CE4-38EA-4283-BB22-C08CD30AA17A}">
      <dgm:prSet/>
      <dgm:spPr/>
      <dgm:t>
        <a:bodyPr/>
        <a:lstStyle/>
        <a:p>
          <a:endParaRPr lang="en-US"/>
        </a:p>
      </dgm:t>
    </dgm:pt>
    <dgm:pt modelId="{21B3EF52-81A6-42B5-84D7-D2483A70FE97}" type="sibTrans" cxnId="{12CA4CE4-38EA-4283-BB22-C08CD30AA17A}">
      <dgm:prSet/>
      <dgm:spPr/>
      <dgm:t>
        <a:bodyPr/>
        <a:lstStyle/>
        <a:p>
          <a:endParaRPr lang="en-US"/>
        </a:p>
      </dgm:t>
    </dgm:pt>
    <dgm:pt modelId="{2D3448CF-BB45-4DA9-BD44-B60357087FA8}">
      <dgm:prSet/>
      <dgm:spPr/>
      <dgm:t>
        <a:bodyPr/>
        <a:lstStyle/>
        <a:p>
          <a:r>
            <a:rPr lang="en-US"/>
            <a:t>6. Observability</a:t>
          </a:r>
        </a:p>
      </dgm:t>
    </dgm:pt>
    <dgm:pt modelId="{6C323375-A2BF-4E4A-A769-1F38073509F1}" type="parTrans" cxnId="{09B54D88-7F8C-4439-B657-D26385605B78}">
      <dgm:prSet/>
      <dgm:spPr/>
      <dgm:t>
        <a:bodyPr/>
        <a:lstStyle/>
        <a:p>
          <a:endParaRPr lang="en-US"/>
        </a:p>
      </dgm:t>
    </dgm:pt>
    <dgm:pt modelId="{77958474-0BD2-4209-9455-D0CE8468B264}" type="sibTrans" cxnId="{09B54D88-7F8C-4439-B657-D26385605B78}">
      <dgm:prSet/>
      <dgm:spPr/>
      <dgm:t>
        <a:bodyPr/>
        <a:lstStyle/>
        <a:p>
          <a:endParaRPr lang="en-US"/>
        </a:p>
      </dgm:t>
    </dgm:pt>
    <dgm:pt modelId="{60CCC7F9-9353-45D0-9C51-DA33AB2AA01F}" type="pres">
      <dgm:prSet presAssocID="{DF64DB7B-E7E7-40E8-B543-67C07CDC72CB}" presName="rootnode" presStyleCnt="0">
        <dgm:presLayoutVars>
          <dgm:chMax/>
          <dgm:chPref/>
          <dgm:dir/>
          <dgm:animLvl val="lvl"/>
        </dgm:presLayoutVars>
      </dgm:prSet>
      <dgm:spPr/>
    </dgm:pt>
    <dgm:pt modelId="{30C71309-5C68-46AC-A292-C2FAEA2C6B85}" type="pres">
      <dgm:prSet presAssocID="{9274A597-31D1-4CAA-A46E-891ED5590A5B}" presName="composite" presStyleCnt="0"/>
      <dgm:spPr/>
    </dgm:pt>
    <dgm:pt modelId="{020EE6B2-8539-44D6-9F1A-7CD43B0FD3EF}" type="pres">
      <dgm:prSet presAssocID="{9274A597-31D1-4CAA-A46E-891ED5590A5B}" presName="LShape" presStyleLbl="alignNode1" presStyleIdx="0" presStyleCnt="11"/>
      <dgm:spPr/>
    </dgm:pt>
    <dgm:pt modelId="{E629BA97-3EF7-4503-8AE8-56A5A8AD2FFD}" type="pres">
      <dgm:prSet presAssocID="{9274A597-31D1-4CAA-A46E-891ED5590A5B}" presName="ParentText" presStyleLbl="revTx" presStyleIdx="0" presStyleCnt="6">
        <dgm:presLayoutVars>
          <dgm:chMax val="0"/>
          <dgm:chPref val="0"/>
          <dgm:bulletEnabled val="1"/>
        </dgm:presLayoutVars>
      </dgm:prSet>
      <dgm:spPr/>
    </dgm:pt>
    <dgm:pt modelId="{653F03E4-FAE8-4C90-BE24-187BC9029A8A}" type="pres">
      <dgm:prSet presAssocID="{9274A597-31D1-4CAA-A46E-891ED5590A5B}" presName="Triangle" presStyleLbl="alignNode1" presStyleIdx="1" presStyleCnt="11"/>
      <dgm:spPr/>
    </dgm:pt>
    <dgm:pt modelId="{E4CB1B07-7A83-4B93-8577-4344D0CA13EB}" type="pres">
      <dgm:prSet presAssocID="{48419350-AA3B-4830-AD19-7592E90BD85A}" presName="sibTrans" presStyleCnt="0"/>
      <dgm:spPr/>
    </dgm:pt>
    <dgm:pt modelId="{1EFDA3F1-8503-4457-8F6E-B4C547B04312}" type="pres">
      <dgm:prSet presAssocID="{48419350-AA3B-4830-AD19-7592E90BD85A}" presName="space" presStyleCnt="0"/>
      <dgm:spPr/>
    </dgm:pt>
    <dgm:pt modelId="{10A23420-7683-4DA0-A4B9-6E5FF3687F04}" type="pres">
      <dgm:prSet presAssocID="{1819E0E3-D108-4A32-92B5-557F998B080A}" presName="composite" presStyleCnt="0"/>
      <dgm:spPr/>
    </dgm:pt>
    <dgm:pt modelId="{AD53B756-A953-4E73-A6DD-4BF2376793B9}" type="pres">
      <dgm:prSet presAssocID="{1819E0E3-D108-4A32-92B5-557F998B080A}" presName="LShape" presStyleLbl="alignNode1" presStyleIdx="2" presStyleCnt="11"/>
      <dgm:spPr/>
    </dgm:pt>
    <dgm:pt modelId="{D65D6EA0-013B-42CE-A010-01ABBC5155FD}" type="pres">
      <dgm:prSet presAssocID="{1819E0E3-D108-4A32-92B5-557F998B080A}" presName="ParentText" presStyleLbl="revTx" presStyleIdx="1" presStyleCnt="6">
        <dgm:presLayoutVars>
          <dgm:chMax val="0"/>
          <dgm:chPref val="0"/>
          <dgm:bulletEnabled val="1"/>
        </dgm:presLayoutVars>
      </dgm:prSet>
      <dgm:spPr/>
    </dgm:pt>
    <dgm:pt modelId="{77C5C91A-2A50-4236-B41A-452ED25A8C73}" type="pres">
      <dgm:prSet presAssocID="{1819E0E3-D108-4A32-92B5-557F998B080A}" presName="Triangle" presStyleLbl="alignNode1" presStyleIdx="3" presStyleCnt="11"/>
      <dgm:spPr/>
    </dgm:pt>
    <dgm:pt modelId="{BF9FD1D9-F5BC-4B16-B0AF-47C5B0A4E19E}" type="pres">
      <dgm:prSet presAssocID="{B3266549-99CC-40FC-9D7E-EBE60865034D}" presName="sibTrans" presStyleCnt="0"/>
      <dgm:spPr/>
    </dgm:pt>
    <dgm:pt modelId="{CF082876-E885-46AF-8E6F-F603A89BCC16}" type="pres">
      <dgm:prSet presAssocID="{B3266549-99CC-40FC-9D7E-EBE60865034D}" presName="space" presStyleCnt="0"/>
      <dgm:spPr/>
    </dgm:pt>
    <dgm:pt modelId="{57A4E8D2-8106-4C81-80EE-CB136298FDB1}" type="pres">
      <dgm:prSet presAssocID="{46B4A8CF-E823-4B66-A090-0C4195165129}" presName="composite" presStyleCnt="0"/>
      <dgm:spPr/>
    </dgm:pt>
    <dgm:pt modelId="{2AB0EF37-D361-4EDE-9554-8DFFDFD2E471}" type="pres">
      <dgm:prSet presAssocID="{46B4A8CF-E823-4B66-A090-0C4195165129}" presName="LShape" presStyleLbl="alignNode1" presStyleIdx="4" presStyleCnt="11"/>
      <dgm:spPr/>
    </dgm:pt>
    <dgm:pt modelId="{CC0299C0-B04D-4290-A8C8-396994F215A7}" type="pres">
      <dgm:prSet presAssocID="{46B4A8CF-E823-4B66-A090-0C4195165129}" presName="ParentText" presStyleLbl="revTx" presStyleIdx="2" presStyleCnt="6">
        <dgm:presLayoutVars>
          <dgm:chMax val="0"/>
          <dgm:chPref val="0"/>
          <dgm:bulletEnabled val="1"/>
        </dgm:presLayoutVars>
      </dgm:prSet>
      <dgm:spPr/>
    </dgm:pt>
    <dgm:pt modelId="{81570370-D0DA-4CCB-9A27-CAF605B62EBF}" type="pres">
      <dgm:prSet presAssocID="{46B4A8CF-E823-4B66-A090-0C4195165129}" presName="Triangle" presStyleLbl="alignNode1" presStyleIdx="5" presStyleCnt="11"/>
      <dgm:spPr/>
    </dgm:pt>
    <dgm:pt modelId="{E15ED653-2C6D-4694-ADB2-1AE6C1165B94}" type="pres">
      <dgm:prSet presAssocID="{2C905817-F9E7-4BC4-9C1B-A960B043D393}" presName="sibTrans" presStyleCnt="0"/>
      <dgm:spPr/>
    </dgm:pt>
    <dgm:pt modelId="{00871000-0B63-4405-8576-854865F5C669}" type="pres">
      <dgm:prSet presAssocID="{2C905817-F9E7-4BC4-9C1B-A960B043D393}" presName="space" presStyleCnt="0"/>
      <dgm:spPr/>
    </dgm:pt>
    <dgm:pt modelId="{BF36FB71-8503-42E4-B587-2E573C6B4CD9}" type="pres">
      <dgm:prSet presAssocID="{046FD3C1-B3EA-4821-BC16-29CB172355E2}" presName="composite" presStyleCnt="0"/>
      <dgm:spPr/>
    </dgm:pt>
    <dgm:pt modelId="{B372D503-8166-4D20-8ED9-A474E0F9C7A5}" type="pres">
      <dgm:prSet presAssocID="{046FD3C1-B3EA-4821-BC16-29CB172355E2}" presName="LShape" presStyleLbl="alignNode1" presStyleIdx="6" presStyleCnt="11"/>
      <dgm:spPr/>
    </dgm:pt>
    <dgm:pt modelId="{D330A6EC-3146-42A8-ACA7-84E9C6A7CB78}" type="pres">
      <dgm:prSet presAssocID="{046FD3C1-B3EA-4821-BC16-29CB172355E2}" presName="ParentText" presStyleLbl="revTx" presStyleIdx="3" presStyleCnt="6">
        <dgm:presLayoutVars>
          <dgm:chMax val="0"/>
          <dgm:chPref val="0"/>
          <dgm:bulletEnabled val="1"/>
        </dgm:presLayoutVars>
      </dgm:prSet>
      <dgm:spPr/>
    </dgm:pt>
    <dgm:pt modelId="{4AF7B046-14DC-4197-9ED3-70EEF7736B9F}" type="pres">
      <dgm:prSet presAssocID="{046FD3C1-B3EA-4821-BC16-29CB172355E2}" presName="Triangle" presStyleLbl="alignNode1" presStyleIdx="7" presStyleCnt="11"/>
      <dgm:spPr/>
    </dgm:pt>
    <dgm:pt modelId="{1A3219A8-EB6A-43C5-BC2A-F7E491F6C702}" type="pres">
      <dgm:prSet presAssocID="{B97E7B9C-AD86-41BD-A1C3-95929CB2FC01}" presName="sibTrans" presStyleCnt="0"/>
      <dgm:spPr/>
    </dgm:pt>
    <dgm:pt modelId="{6687F166-103A-4C47-9087-91A65DFD9148}" type="pres">
      <dgm:prSet presAssocID="{B97E7B9C-AD86-41BD-A1C3-95929CB2FC01}" presName="space" presStyleCnt="0"/>
      <dgm:spPr/>
    </dgm:pt>
    <dgm:pt modelId="{95AAE1F6-0477-430A-BC1A-FC8B31DE19FA}" type="pres">
      <dgm:prSet presAssocID="{5ED1DD47-20F0-4EB5-A7B7-974FD2B5AA31}" presName="composite" presStyleCnt="0"/>
      <dgm:spPr/>
    </dgm:pt>
    <dgm:pt modelId="{7EF37CC7-16F1-492B-9C44-0E5CC24F89ED}" type="pres">
      <dgm:prSet presAssocID="{5ED1DD47-20F0-4EB5-A7B7-974FD2B5AA31}" presName="LShape" presStyleLbl="alignNode1" presStyleIdx="8" presStyleCnt="11"/>
      <dgm:spPr/>
    </dgm:pt>
    <dgm:pt modelId="{894EBBC4-39B0-4091-84EB-1CB59A0FB35B}" type="pres">
      <dgm:prSet presAssocID="{5ED1DD47-20F0-4EB5-A7B7-974FD2B5AA31}" presName="ParentText" presStyleLbl="revTx" presStyleIdx="4" presStyleCnt="6">
        <dgm:presLayoutVars>
          <dgm:chMax val="0"/>
          <dgm:chPref val="0"/>
          <dgm:bulletEnabled val="1"/>
        </dgm:presLayoutVars>
      </dgm:prSet>
      <dgm:spPr/>
    </dgm:pt>
    <dgm:pt modelId="{41AAF0E9-9065-4452-A51F-7075EFDF2279}" type="pres">
      <dgm:prSet presAssocID="{5ED1DD47-20F0-4EB5-A7B7-974FD2B5AA31}" presName="Triangle" presStyleLbl="alignNode1" presStyleIdx="9" presStyleCnt="11"/>
      <dgm:spPr/>
    </dgm:pt>
    <dgm:pt modelId="{9090D381-3B39-4402-A060-B398D7675650}" type="pres">
      <dgm:prSet presAssocID="{21B3EF52-81A6-42B5-84D7-D2483A70FE97}" presName="sibTrans" presStyleCnt="0"/>
      <dgm:spPr/>
    </dgm:pt>
    <dgm:pt modelId="{524FE874-2707-4024-8845-B75409987EE8}" type="pres">
      <dgm:prSet presAssocID="{21B3EF52-81A6-42B5-84D7-D2483A70FE97}" presName="space" presStyleCnt="0"/>
      <dgm:spPr/>
    </dgm:pt>
    <dgm:pt modelId="{C3574532-1204-42F2-84DF-4E51CD495CEA}" type="pres">
      <dgm:prSet presAssocID="{2D3448CF-BB45-4DA9-BD44-B60357087FA8}" presName="composite" presStyleCnt="0"/>
      <dgm:spPr/>
    </dgm:pt>
    <dgm:pt modelId="{AA009DEF-F44F-4807-BA87-ED8C1EC3DC19}" type="pres">
      <dgm:prSet presAssocID="{2D3448CF-BB45-4DA9-BD44-B60357087FA8}" presName="LShape" presStyleLbl="alignNode1" presStyleIdx="10" presStyleCnt="11"/>
      <dgm:spPr/>
    </dgm:pt>
    <dgm:pt modelId="{18BC4930-4BD0-42F4-B0CF-092CF4A93502}" type="pres">
      <dgm:prSet presAssocID="{2D3448CF-BB45-4DA9-BD44-B60357087FA8}" presName="ParentText" presStyleLbl="revTx" presStyleIdx="5" presStyleCnt="6" custScaleX="98576" custLinFactNeighborX="22434" custLinFactNeighborY="-500">
        <dgm:presLayoutVars>
          <dgm:chMax val="0"/>
          <dgm:chPref val="0"/>
          <dgm:bulletEnabled val="1"/>
        </dgm:presLayoutVars>
      </dgm:prSet>
      <dgm:spPr/>
    </dgm:pt>
  </dgm:ptLst>
  <dgm:cxnLst>
    <dgm:cxn modelId="{2A1E6140-7E80-416A-BBFE-A8FC3F50F3C0}" srcId="{DF64DB7B-E7E7-40E8-B543-67C07CDC72CB}" destId="{9274A597-31D1-4CAA-A46E-891ED5590A5B}" srcOrd="0" destOrd="0" parTransId="{DE41E043-EC03-465A-9AD2-53CDBAAC805C}" sibTransId="{48419350-AA3B-4830-AD19-7592E90BD85A}"/>
    <dgm:cxn modelId="{B480B05B-F52D-4144-AEB1-EF3DCE2AFB1B}" srcId="{DF64DB7B-E7E7-40E8-B543-67C07CDC72CB}" destId="{046FD3C1-B3EA-4821-BC16-29CB172355E2}" srcOrd="3" destOrd="0" parTransId="{C8E04BB3-6563-4E50-A334-46CE12502627}" sibTransId="{B97E7B9C-AD86-41BD-A1C3-95929CB2FC01}"/>
    <dgm:cxn modelId="{74E1315D-D75E-4210-8154-CBABE423AF46}" type="presOf" srcId="{046FD3C1-B3EA-4821-BC16-29CB172355E2}" destId="{D330A6EC-3146-42A8-ACA7-84E9C6A7CB78}" srcOrd="0" destOrd="0" presId="urn:microsoft.com/office/officeart/2009/3/layout/StepUpProcess"/>
    <dgm:cxn modelId="{78AD0562-3310-4576-8661-1299029B1CB4}" srcId="{DF64DB7B-E7E7-40E8-B543-67C07CDC72CB}" destId="{46B4A8CF-E823-4B66-A090-0C4195165129}" srcOrd="2" destOrd="0" parTransId="{739CDF6F-4B3C-4494-A8D8-267C7680A038}" sibTransId="{2C905817-F9E7-4BC4-9C1B-A960B043D393}"/>
    <dgm:cxn modelId="{BA680268-1130-4AC5-974B-527B25CA8A91}" type="presOf" srcId="{9274A597-31D1-4CAA-A46E-891ED5590A5B}" destId="{E629BA97-3EF7-4503-8AE8-56A5A8AD2FFD}" srcOrd="0" destOrd="0" presId="urn:microsoft.com/office/officeart/2009/3/layout/StepUpProcess"/>
    <dgm:cxn modelId="{09B54D88-7F8C-4439-B657-D26385605B78}" srcId="{DF64DB7B-E7E7-40E8-B543-67C07CDC72CB}" destId="{2D3448CF-BB45-4DA9-BD44-B60357087FA8}" srcOrd="5" destOrd="0" parTransId="{6C323375-A2BF-4E4A-A769-1F38073509F1}" sibTransId="{77958474-0BD2-4209-9455-D0CE8468B264}"/>
    <dgm:cxn modelId="{4622478D-714D-40E8-970B-C59E94497FB3}" type="presOf" srcId="{1819E0E3-D108-4A32-92B5-557F998B080A}" destId="{D65D6EA0-013B-42CE-A010-01ABBC5155FD}" srcOrd="0" destOrd="0" presId="urn:microsoft.com/office/officeart/2009/3/layout/StepUpProcess"/>
    <dgm:cxn modelId="{09438393-55CE-469B-8D77-AD1939CA3D3B}" srcId="{DF64DB7B-E7E7-40E8-B543-67C07CDC72CB}" destId="{1819E0E3-D108-4A32-92B5-557F998B080A}" srcOrd="1" destOrd="0" parTransId="{4275B04F-68EB-409B-89B4-B0BB06467870}" sibTransId="{B3266549-99CC-40FC-9D7E-EBE60865034D}"/>
    <dgm:cxn modelId="{8A04CDAE-1A2A-46B0-9C7E-1EBD79377A38}" type="presOf" srcId="{46B4A8CF-E823-4B66-A090-0C4195165129}" destId="{CC0299C0-B04D-4290-A8C8-396994F215A7}" srcOrd="0" destOrd="0" presId="urn:microsoft.com/office/officeart/2009/3/layout/StepUpProcess"/>
    <dgm:cxn modelId="{A25A8FB3-56C6-4701-BCD0-9CAABFF81289}" type="presOf" srcId="{DF64DB7B-E7E7-40E8-B543-67C07CDC72CB}" destId="{60CCC7F9-9353-45D0-9C51-DA33AB2AA01F}" srcOrd="0" destOrd="0" presId="urn:microsoft.com/office/officeart/2009/3/layout/StepUpProcess"/>
    <dgm:cxn modelId="{A9252DB9-B181-4A7E-BEC8-E966956064B3}" type="presOf" srcId="{2D3448CF-BB45-4DA9-BD44-B60357087FA8}" destId="{18BC4930-4BD0-42F4-B0CF-092CF4A93502}" srcOrd="0" destOrd="0" presId="urn:microsoft.com/office/officeart/2009/3/layout/StepUpProcess"/>
    <dgm:cxn modelId="{3929CDD5-33CE-4C85-A9BE-6F60872A1317}" type="presOf" srcId="{5ED1DD47-20F0-4EB5-A7B7-974FD2B5AA31}" destId="{894EBBC4-39B0-4091-84EB-1CB59A0FB35B}" srcOrd="0" destOrd="0" presId="urn:microsoft.com/office/officeart/2009/3/layout/StepUpProcess"/>
    <dgm:cxn modelId="{12CA4CE4-38EA-4283-BB22-C08CD30AA17A}" srcId="{DF64DB7B-E7E7-40E8-B543-67C07CDC72CB}" destId="{5ED1DD47-20F0-4EB5-A7B7-974FD2B5AA31}" srcOrd="4" destOrd="0" parTransId="{F28F23B1-B2D6-4BE6-A5D2-DFCA89940BB5}" sibTransId="{21B3EF52-81A6-42B5-84D7-D2483A70FE97}"/>
    <dgm:cxn modelId="{B0B885A7-F5A0-4232-BE46-06464522A029}" type="presParOf" srcId="{60CCC7F9-9353-45D0-9C51-DA33AB2AA01F}" destId="{30C71309-5C68-46AC-A292-C2FAEA2C6B85}" srcOrd="0" destOrd="0" presId="urn:microsoft.com/office/officeart/2009/3/layout/StepUpProcess"/>
    <dgm:cxn modelId="{82C08A68-F5C4-4464-8CD0-6F5C921BAD4E}" type="presParOf" srcId="{30C71309-5C68-46AC-A292-C2FAEA2C6B85}" destId="{020EE6B2-8539-44D6-9F1A-7CD43B0FD3EF}" srcOrd="0" destOrd="0" presId="urn:microsoft.com/office/officeart/2009/3/layout/StepUpProcess"/>
    <dgm:cxn modelId="{00B2D0DA-E3A6-4722-BA86-35F2F7299729}" type="presParOf" srcId="{30C71309-5C68-46AC-A292-C2FAEA2C6B85}" destId="{E629BA97-3EF7-4503-8AE8-56A5A8AD2FFD}" srcOrd="1" destOrd="0" presId="urn:microsoft.com/office/officeart/2009/3/layout/StepUpProcess"/>
    <dgm:cxn modelId="{EAAFC812-0DD3-4DD3-8C23-105657B32DC7}" type="presParOf" srcId="{30C71309-5C68-46AC-A292-C2FAEA2C6B85}" destId="{653F03E4-FAE8-4C90-BE24-187BC9029A8A}" srcOrd="2" destOrd="0" presId="urn:microsoft.com/office/officeart/2009/3/layout/StepUpProcess"/>
    <dgm:cxn modelId="{67507B0A-0483-4F87-B98F-9933215B7B13}" type="presParOf" srcId="{60CCC7F9-9353-45D0-9C51-DA33AB2AA01F}" destId="{E4CB1B07-7A83-4B93-8577-4344D0CA13EB}" srcOrd="1" destOrd="0" presId="urn:microsoft.com/office/officeart/2009/3/layout/StepUpProcess"/>
    <dgm:cxn modelId="{44834030-19E8-44DD-83CD-D43815063399}" type="presParOf" srcId="{E4CB1B07-7A83-4B93-8577-4344D0CA13EB}" destId="{1EFDA3F1-8503-4457-8F6E-B4C547B04312}" srcOrd="0" destOrd="0" presId="urn:microsoft.com/office/officeart/2009/3/layout/StepUpProcess"/>
    <dgm:cxn modelId="{4A4E785B-61EF-44D2-AE21-EF63084DFDE1}" type="presParOf" srcId="{60CCC7F9-9353-45D0-9C51-DA33AB2AA01F}" destId="{10A23420-7683-4DA0-A4B9-6E5FF3687F04}" srcOrd="2" destOrd="0" presId="urn:microsoft.com/office/officeart/2009/3/layout/StepUpProcess"/>
    <dgm:cxn modelId="{768ED447-5DDA-46C2-8085-D7238E47B0F1}" type="presParOf" srcId="{10A23420-7683-4DA0-A4B9-6E5FF3687F04}" destId="{AD53B756-A953-4E73-A6DD-4BF2376793B9}" srcOrd="0" destOrd="0" presId="urn:microsoft.com/office/officeart/2009/3/layout/StepUpProcess"/>
    <dgm:cxn modelId="{5620A069-6165-4B7E-949E-C885882E8E7C}" type="presParOf" srcId="{10A23420-7683-4DA0-A4B9-6E5FF3687F04}" destId="{D65D6EA0-013B-42CE-A010-01ABBC5155FD}" srcOrd="1" destOrd="0" presId="urn:microsoft.com/office/officeart/2009/3/layout/StepUpProcess"/>
    <dgm:cxn modelId="{C9F28C79-DBCF-477C-A34A-12E1EC42A372}" type="presParOf" srcId="{10A23420-7683-4DA0-A4B9-6E5FF3687F04}" destId="{77C5C91A-2A50-4236-B41A-452ED25A8C73}" srcOrd="2" destOrd="0" presId="urn:microsoft.com/office/officeart/2009/3/layout/StepUpProcess"/>
    <dgm:cxn modelId="{A256C45A-B61F-43C4-AC1E-98E9CF7830A8}" type="presParOf" srcId="{60CCC7F9-9353-45D0-9C51-DA33AB2AA01F}" destId="{BF9FD1D9-F5BC-4B16-B0AF-47C5B0A4E19E}" srcOrd="3" destOrd="0" presId="urn:microsoft.com/office/officeart/2009/3/layout/StepUpProcess"/>
    <dgm:cxn modelId="{6FADE1B1-939D-494B-859E-9D9F01928615}" type="presParOf" srcId="{BF9FD1D9-F5BC-4B16-B0AF-47C5B0A4E19E}" destId="{CF082876-E885-46AF-8E6F-F603A89BCC16}" srcOrd="0" destOrd="0" presId="urn:microsoft.com/office/officeart/2009/3/layout/StepUpProcess"/>
    <dgm:cxn modelId="{5BD98B54-248B-40A9-BDB4-0C3D390B748C}" type="presParOf" srcId="{60CCC7F9-9353-45D0-9C51-DA33AB2AA01F}" destId="{57A4E8D2-8106-4C81-80EE-CB136298FDB1}" srcOrd="4" destOrd="0" presId="urn:microsoft.com/office/officeart/2009/3/layout/StepUpProcess"/>
    <dgm:cxn modelId="{A9B72210-CEEE-4454-B729-1DBBE6226ED3}" type="presParOf" srcId="{57A4E8D2-8106-4C81-80EE-CB136298FDB1}" destId="{2AB0EF37-D361-4EDE-9554-8DFFDFD2E471}" srcOrd="0" destOrd="0" presId="urn:microsoft.com/office/officeart/2009/3/layout/StepUpProcess"/>
    <dgm:cxn modelId="{32DC9573-175F-42AF-B86F-B79E8F438FAF}" type="presParOf" srcId="{57A4E8D2-8106-4C81-80EE-CB136298FDB1}" destId="{CC0299C0-B04D-4290-A8C8-396994F215A7}" srcOrd="1" destOrd="0" presId="urn:microsoft.com/office/officeart/2009/3/layout/StepUpProcess"/>
    <dgm:cxn modelId="{4FCF0F6F-CB60-4E7D-8003-FED91D311C35}" type="presParOf" srcId="{57A4E8D2-8106-4C81-80EE-CB136298FDB1}" destId="{81570370-D0DA-4CCB-9A27-CAF605B62EBF}" srcOrd="2" destOrd="0" presId="urn:microsoft.com/office/officeart/2009/3/layout/StepUpProcess"/>
    <dgm:cxn modelId="{71055473-A6C6-4681-977D-D7F166E6D158}" type="presParOf" srcId="{60CCC7F9-9353-45D0-9C51-DA33AB2AA01F}" destId="{E15ED653-2C6D-4694-ADB2-1AE6C1165B94}" srcOrd="5" destOrd="0" presId="urn:microsoft.com/office/officeart/2009/3/layout/StepUpProcess"/>
    <dgm:cxn modelId="{B46D3F94-39AC-41DF-99BD-59FE5A49628C}" type="presParOf" srcId="{E15ED653-2C6D-4694-ADB2-1AE6C1165B94}" destId="{00871000-0B63-4405-8576-854865F5C669}" srcOrd="0" destOrd="0" presId="urn:microsoft.com/office/officeart/2009/3/layout/StepUpProcess"/>
    <dgm:cxn modelId="{2802BE1B-749F-4A1F-8282-FD7283D6E4AC}" type="presParOf" srcId="{60CCC7F9-9353-45D0-9C51-DA33AB2AA01F}" destId="{BF36FB71-8503-42E4-B587-2E573C6B4CD9}" srcOrd="6" destOrd="0" presId="urn:microsoft.com/office/officeart/2009/3/layout/StepUpProcess"/>
    <dgm:cxn modelId="{BB17D1E6-C8EA-4664-A772-8897929ED0C9}" type="presParOf" srcId="{BF36FB71-8503-42E4-B587-2E573C6B4CD9}" destId="{B372D503-8166-4D20-8ED9-A474E0F9C7A5}" srcOrd="0" destOrd="0" presId="urn:microsoft.com/office/officeart/2009/3/layout/StepUpProcess"/>
    <dgm:cxn modelId="{57A585FF-D2C6-4DD0-B7D7-ED14B159B57D}" type="presParOf" srcId="{BF36FB71-8503-42E4-B587-2E573C6B4CD9}" destId="{D330A6EC-3146-42A8-ACA7-84E9C6A7CB78}" srcOrd="1" destOrd="0" presId="urn:microsoft.com/office/officeart/2009/3/layout/StepUpProcess"/>
    <dgm:cxn modelId="{B2274302-A28E-425E-AF35-86AB3C9EC480}" type="presParOf" srcId="{BF36FB71-8503-42E4-B587-2E573C6B4CD9}" destId="{4AF7B046-14DC-4197-9ED3-70EEF7736B9F}" srcOrd="2" destOrd="0" presId="urn:microsoft.com/office/officeart/2009/3/layout/StepUpProcess"/>
    <dgm:cxn modelId="{E0F83586-35EF-4216-9C4A-2F9CA9CCFC16}" type="presParOf" srcId="{60CCC7F9-9353-45D0-9C51-DA33AB2AA01F}" destId="{1A3219A8-EB6A-43C5-BC2A-F7E491F6C702}" srcOrd="7" destOrd="0" presId="urn:microsoft.com/office/officeart/2009/3/layout/StepUpProcess"/>
    <dgm:cxn modelId="{89C8A892-84B2-4BF4-9070-75CD16AFF6A9}" type="presParOf" srcId="{1A3219A8-EB6A-43C5-BC2A-F7E491F6C702}" destId="{6687F166-103A-4C47-9087-91A65DFD9148}" srcOrd="0" destOrd="0" presId="urn:microsoft.com/office/officeart/2009/3/layout/StepUpProcess"/>
    <dgm:cxn modelId="{69785D3D-4003-4696-9098-9F2DD9623F0C}" type="presParOf" srcId="{60CCC7F9-9353-45D0-9C51-DA33AB2AA01F}" destId="{95AAE1F6-0477-430A-BC1A-FC8B31DE19FA}" srcOrd="8" destOrd="0" presId="urn:microsoft.com/office/officeart/2009/3/layout/StepUpProcess"/>
    <dgm:cxn modelId="{7F5FA0D0-E9D1-4D71-8944-5EFCBE260BDC}" type="presParOf" srcId="{95AAE1F6-0477-430A-BC1A-FC8B31DE19FA}" destId="{7EF37CC7-16F1-492B-9C44-0E5CC24F89ED}" srcOrd="0" destOrd="0" presId="urn:microsoft.com/office/officeart/2009/3/layout/StepUpProcess"/>
    <dgm:cxn modelId="{0DF3C868-4319-4ACF-9346-F60D3F5D4565}" type="presParOf" srcId="{95AAE1F6-0477-430A-BC1A-FC8B31DE19FA}" destId="{894EBBC4-39B0-4091-84EB-1CB59A0FB35B}" srcOrd="1" destOrd="0" presId="urn:microsoft.com/office/officeart/2009/3/layout/StepUpProcess"/>
    <dgm:cxn modelId="{5954A21E-03C9-41F6-B1FD-16A5CEFE3D3A}" type="presParOf" srcId="{95AAE1F6-0477-430A-BC1A-FC8B31DE19FA}" destId="{41AAF0E9-9065-4452-A51F-7075EFDF2279}" srcOrd="2" destOrd="0" presId="urn:microsoft.com/office/officeart/2009/3/layout/StepUpProcess"/>
    <dgm:cxn modelId="{4C635620-DC31-466C-BFAF-D0D1FAAF15A0}" type="presParOf" srcId="{60CCC7F9-9353-45D0-9C51-DA33AB2AA01F}" destId="{9090D381-3B39-4402-A060-B398D7675650}" srcOrd="9" destOrd="0" presId="urn:microsoft.com/office/officeart/2009/3/layout/StepUpProcess"/>
    <dgm:cxn modelId="{0C57B0E6-3DEF-41DB-AE56-EBA8C0BB0EEE}" type="presParOf" srcId="{9090D381-3B39-4402-A060-B398D7675650}" destId="{524FE874-2707-4024-8845-B75409987EE8}" srcOrd="0" destOrd="0" presId="urn:microsoft.com/office/officeart/2009/3/layout/StepUpProcess"/>
    <dgm:cxn modelId="{72FF8220-FBF2-4EB3-87EC-F60583405EFC}" type="presParOf" srcId="{60CCC7F9-9353-45D0-9C51-DA33AB2AA01F}" destId="{C3574532-1204-42F2-84DF-4E51CD495CEA}" srcOrd="10" destOrd="0" presId="urn:microsoft.com/office/officeart/2009/3/layout/StepUpProcess"/>
    <dgm:cxn modelId="{21C03F5B-9795-48A2-9D52-F039F99A518D}" type="presParOf" srcId="{C3574532-1204-42F2-84DF-4E51CD495CEA}" destId="{AA009DEF-F44F-4807-BA87-ED8C1EC3DC19}" srcOrd="0" destOrd="0" presId="urn:microsoft.com/office/officeart/2009/3/layout/StepUpProcess"/>
    <dgm:cxn modelId="{F377C269-A272-4245-A4AD-D71366F056A2}" type="presParOf" srcId="{C3574532-1204-42F2-84DF-4E51CD495CEA}" destId="{18BC4930-4BD0-42F4-B0CF-092CF4A935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A34E0-4C25-4DCE-A09C-E767A1E07142}">
      <dsp:nvSpPr>
        <dsp:cNvPr id="0" name=""/>
        <dsp:cNvSpPr/>
      </dsp:nvSpPr>
      <dsp:spPr>
        <a:xfrm>
          <a:off x="0" y="0"/>
          <a:ext cx="3387712" cy="335573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4119" tIns="330200" rIns="264119" bIns="330200" numCol="1" spcCol="1270" anchor="t" anchorCtr="0">
          <a:noAutofit/>
        </a:bodyPr>
        <a:lstStyle/>
        <a:p>
          <a:pPr marL="0" lvl="0" indent="0" algn="l" defTabSz="844550">
            <a:lnSpc>
              <a:spcPct val="90000"/>
            </a:lnSpc>
            <a:spcBef>
              <a:spcPct val="0"/>
            </a:spcBef>
            <a:spcAft>
              <a:spcPct val="35000"/>
            </a:spcAft>
            <a:buNone/>
          </a:pPr>
          <a:r>
            <a:rPr lang="en-US" sz="1900" kern="1200"/>
            <a:t>There are multiple guidelines for MLOPs implementations, but most are complex and difficult to follow</a:t>
          </a:r>
        </a:p>
      </dsp:txBody>
      <dsp:txXfrm>
        <a:off x="0" y="1275178"/>
        <a:ext cx="3387712" cy="2013440"/>
      </dsp:txXfrm>
    </dsp:sp>
    <dsp:sp modelId="{EDED7281-8A34-4AC1-AED5-C19F806F015E}">
      <dsp:nvSpPr>
        <dsp:cNvPr id="0" name=""/>
        <dsp:cNvSpPr/>
      </dsp:nvSpPr>
      <dsp:spPr>
        <a:xfrm>
          <a:off x="1190495" y="335573"/>
          <a:ext cx="1006720" cy="100672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488" tIns="12700" rIns="7848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37926" y="483004"/>
        <a:ext cx="711858" cy="711858"/>
      </dsp:txXfrm>
    </dsp:sp>
    <dsp:sp modelId="{F6C9E487-4270-42C5-BF69-F99310927021}">
      <dsp:nvSpPr>
        <dsp:cNvPr id="0" name=""/>
        <dsp:cNvSpPr/>
      </dsp:nvSpPr>
      <dsp:spPr>
        <a:xfrm>
          <a:off x="0" y="3355662"/>
          <a:ext cx="3387712"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D77589-83C9-4992-8A8A-ED37F1DBCAF8}">
      <dsp:nvSpPr>
        <dsp:cNvPr id="0" name=""/>
        <dsp:cNvSpPr/>
      </dsp:nvSpPr>
      <dsp:spPr>
        <a:xfrm>
          <a:off x="3726483" y="0"/>
          <a:ext cx="3387712" cy="335573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4119" tIns="330200" rIns="264119" bIns="330200" numCol="1" spcCol="1270" anchor="t" anchorCtr="0">
          <a:noAutofit/>
        </a:bodyPr>
        <a:lstStyle/>
        <a:p>
          <a:pPr marL="0" lvl="0" indent="0" algn="l" defTabSz="844550">
            <a:lnSpc>
              <a:spcPct val="90000"/>
            </a:lnSpc>
            <a:spcBef>
              <a:spcPct val="0"/>
            </a:spcBef>
            <a:spcAft>
              <a:spcPct val="35000"/>
            </a:spcAft>
            <a:buNone/>
          </a:pPr>
          <a:r>
            <a:rPr lang="en-US" sz="1900" kern="1200"/>
            <a:t>Recent improvements in technologies makes </a:t>
          </a:r>
          <a:r>
            <a:rPr lang="en-US" sz="1900" kern="1200" err="1"/>
            <a:t>MLOps</a:t>
          </a:r>
          <a:r>
            <a:rPr lang="en-US" sz="1900" kern="1200"/>
            <a:t> easier to implement (new AML, </a:t>
          </a:r>
          <a:r>
            <a:rPr lang="en-US" sz="1900" kern="1200" err="1"/>
            <a:t>Github</a:t>
          </a:r>
          <a:r>
            <a:rPr lang="en-US" sz="1900" kern="1200"/>
            <a:t>, </a:t>
          </a:r>
          <a:r>
            <a:rPr lang="en-US" sz="1900" kern="1200" err="1"/>
            <a:t>MLFlow</a:t>
          </a:r>
          <a:r>
            <a:rPr lang="en-US" sz="1900" kern="1200"/>
            <a:t>…)</a:t>
          </a:r>
        </a:p>
      </dsp:txBody>
      <dsp:txXfrm>
        <a:off x="3726483" y="1275178"/>
        <a:ext cx="3387712" cy="2013440"/>
      </dsp:txXfrm>
    </dsp:sp>
    <dsp:sp modelId="{0F2773B3-AF97-43F3-9724-F6D4ECB41C74}">
      <dsp:nvSpPr>
        <dsp:cNvPr id="0" name=""/>
        <dsp:cNvSpPr/>
      </dsp:nvSpPr>
      <dsp:spPr>
        <a:xfrm>
          <a:off x="4916979" y="335573"/>
          <a:ext cx="1006720" cy="1006720"/>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488" tIns="12700" rIns="7848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64410" y="483004"/>
        <a:ext cx="711858" cy="711858"/>
      </dsp:txXfrm>
    </dsp:sp>
    <dsp:sp modelId="{C6B17BF4-48DA-41D0-9F3D-0D0BF0182B3F}">
      <dsp:nvSpPr>
        <dsp:cNvPr id="0" name=""/>
        <dsp:cNvSpPr/>
      </dsp:nvSpPr>
      <dsp:spPr>
        <a:xfrm>
          <a:off x="3726483" y="3355662"/>
          <a:ext cx="3387712"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C2D7C-5E14-44B6-9CAF-48C548C8093D}">
      <dsp:nvSpPr>
        <dsp:cNvPr id="0" name=""/>
        <dsp:cNvSpPr/>
      </dsp:nvSpPr>
      <dsp:spPr>
        <a:xfrm>
          <a:off x="7452966" y="0"/>
          <a:ext cx="3387712" cy="335573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4119" tIns="330200" rIns="264119" bIns="330200" numCol="1" spcCol="1270" anchor="t" anchorCtr="0">
          <a:noAutofit/>
        </a:bodyPr>
        <a:lstStyle/>
        <a:p>
          <a:pPr marL="0" lvl="0" indent="0" algn="l" defTabSz="844550">
            <a:lnSpc>
              <a:spcPct val="90000"/>
            </a:lnSpc>
            <a:spcBef>
              <a:spcPct val="0"/>
            </a:spcBef>
            <a:spcAft>
              <a:spcPct val="35000"/>
            </a:spcAft>
            <a:buNone/>
          </a:pPr>
          <a:r>
            <a:rPr lang="en-US" sz="1900" kern="1200"/>
            <a:t>Sharing good design patterns and best practices from real world implementations</a:t>
          </a:r>
        </a:p>
      </dsp:txBody>
      <dsp:txXfrm>
        <a:off x="7452966" y="1275178"/>
        <a:ext cx="3387712" cy="2013440"/>
      </dsp:txXfrm>
    </dsp:sp>
    <dsp:sp modelId="{F5F2F4CA-2759-4845-8475-D27DF583F197}">
      <dsp:nvSpPr>
        <dsp:cNvPr id="0" name=""/>
        <dsp:cNvSpPr/>
      </dsp:nvSpPr>
      <dsp:spPr>
        <a:xfrm>
          <a:off x="8643462" y="335573"/>
          <a:ext cx="1006720" cy="100672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488" tIns="12700" rIns="7848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90893" y="483004"/>
        <a:ext cx="711858" cy="711858"/>
      </dsp:txXfrm>
    </dsp:sp>
    <dsp:sp modelId="{2707B598-0E91-4D29-B241-7E29C6DC407B}">
      <dsp:nvSpPr>
        <dsp:cNvPr id="0" name=""/>
        <dsp:cNvSpPr/>
      </dsp:nvSpPr>
      <dsp:spPr>
        <a:xfrm>
          <a:off x="7452966" y="3355662"/>
          <a:ext cx="3387712"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4C228-20F7-4301-8CCD-C065DF15B04E}">
      <dsp:nvSpPr>
        <dsp:cNvPr id="0" name=""/>
        <dsp:cNvSpPr/>
      </dsp:nvSpPr>
      <dsp:spPr>
        <a:xfrm>
          <a:off x="267446" y="28270"/>
          <a:ext cx="1364359" cy="136435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8BB3E3-94A4-4816-8FCE-139E9065D57A}">
      <dsp:nvSpPr>
        <dsp:cNvPr id="0" name=""/>
        <dsp:cNvSpPr/>
      </dsp:nvSpPr>
      <dsp:spPr>
        <a:xfrm>
          <a:off x="553961" y="314785"/>
          <a:ext cx="791328" cy="791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90E209-5F44-4A09-B03A-1A7482F9365B}">
      <dsp:nvSpPr>
        <dsp:cNvPr id="0" name=""/>
        <dsp:cNvSpPr/>
      </dsp:nvSpPr>
      <dsp:spPr>
        <a:xfrm>
          <a:off x="1924168" y="28270"/>
          <a:ext cx="3215990" cy="136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a:t>Simplicity: </a:t>
          </a:r>
          <a:r>
            <a:rPr lang="en-US" sz="2400" kern="1200"/>
            <a:t>adoption of AML vNext CLI, Github and MLFlow </a:t>
          </a:r>
        </a:p>
      </dsp:txBody>
      <dsp:txXfrm>
        <a:off x="1924168" y="28270"/>
        <a:ext cx="3215990" cy="1364359"/>
      </dsp:txXfrm>
    </dsp:sp>
    <dsp:sp modelId="{0916FF6D-B4E4-49F3-B784-EF75EE33CA43}">
      <dsp:nvSpPr>
        <dsp:cNvPr id="0" name=""/>
        <dsp:cNvSpPr/>
      </dsp:nvSpPr>
      <dsp:spPr>
        <a:xfrm>
          <a:off x="5700520" y="28270"/>
          <a:ext cx="1364359" cy="136435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F3F06-4B59-4FFD-8C6A-68AA85FD19EC}">
      <dsp:nvSpPr>
        <dsp:cNvPr id="0" name=""/>
        <dsp:cNvSpPr/>
      </dsp:nvSpPr>
      <dsp:spPr>
        <a:xfrm>
          <a:off x="5987035" y="314785"/>
          <a:ext cx="791328" cy="791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040311-F812-44C9-A073-CA6900385546}">
      <dsp:nvSpPr>
        <dsp:cNvPr id="0" name=""/>
        <dsp:cNvSpPr/>
      </dsp:nvSpPr>
      <dsp:spPr>
        <a:xfrm>
          <a:off x="7357242" y="28270"/>
          <a:ext cx="3215990" cy="136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a:t>Reusability: </a:t>
          </a:r>
          <a:r>
            <a:rPr lang="en-US" sz="2400" kern="1200"/>
            <a:t>reusable Github actions for common activities and Monitoring library</a:t>
          </a:r>
        </a:p>
      </dsp:txBody>
      <dsp:txXfrm>
        <a:off x="7357242" y="28270"/>
        <a:ext cx="3215990" cy="1364359"/>
      </dsp:txXfrm>
    </dsp:sp>
    <dsp:sp modelId="{2ECE8A0E-9C1F-4D84-B05C-6D88EADE959D}">
      <dsp:nvSpPr>
        <dsp:cNvPr id="0" name=""/>
        <dsp:cNvSpPr/>
      </dsp:nvSpPr>
      <dsp:spPr>
        <a:xfrm>
          <a:off x="267446" y="1963104"/>
          <a:ext cx="1364359" cy="136435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BA5059-B438-48D5-8D5C-9B88FB4C4399}">
      <dsp:nvSpPr>
        <dsp:cNvPr id="0" name=""/>
        <dsp:cNvSpPr/>
      </dsp:nvSpPr>
      <dsp:spPr>
        <a:xfrm>
          <a:off x="553961" y="2249619"/>
          <a:ext cx="791328" cy="7913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DDB03F-47C5-4303-BF5C-27C20594FC35}">
      <dsp:nvSpPr>
        <dsp:cNvPr id="0" name=""/>
        <dsp:cNvSpPr/>
      </dsp:nvSpPr>
      <dsp:spPr>
        <a:xfrm>
          <a:off x="1924168" y="1963104"/>
          <a:ext cx="3215990" cy="136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a:t>Streamlined workflows: </a:t>
          </a:r>
          <a:r>
            <a:rPr lang="en-US" sz="2400" kern="1200"/>
            <a:t>new workflow design to make CI/CD efficient</a:t>
          </a:r>
        </a:p>
      </dsp:txBody>
      <dsp:txXfrm>
        <a:off x="1924168" y="1963104"/>
        <a:ext cx="3215990" cy="1364359"/>
      </dsp:txXfrm>
    </dsp:sp>
    <dsp:sp modelId="{6871598E-142B-409C-8383-3964C4E86DAD}">
      <dsp:nvSpPr>
        <dsp:cNvPr id="0" name=""/>
        <dsp:cNvSpPr/>
      </dsp:nvSpPr>
      <dsp:spPr>
        <a:xfrm>
          <a:off x="5700520" y="1963104"/>
          <a:ext cx="1364359" cy="136435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6D46D3-8AC8-44E7-9513-63362D159752}">
      <dsp:nvSpPr>
        <dsp:cNvPr id="0" name=""/>
        <dsp:cNvSpPr/>
      </dsp:nvSpPr>
      <dsp:spPr>
        <a:xfrm>
          <a:off x="5987035" y="2249619"/>
          <a:ext cx="791328" cy="7913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069562-6A63-4E9F-BD0A-B6B36CE34D7D}">
      <dsp:nvSpPr>
        <dsp:cNvPr id="0" name=""/>
        <dsp:cNvSpPr/>
      </dsp:nvSpPr>
      <dsp:spPr>
        <a:xfrm>
          <a:off x="7357242" y="1963104"/>
          <a:ext cx="3215990" cy="136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a:t>New scalable model &amp; data drift monitoring library</a:t>
          </a:r>
          <a:endParaRPr lang="en-US" sz="2400" kern="1200"/>
        </a:p>
      </dsp:txBody>
      <dsp:txXfrm>
        <a:off x="7357242" y="1963104"/>
        <a:ext cx="3215990" cy="1364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EE6B2-8539-44D6-9F1A-7CD43B0FD3EF}">
      <dsp:nvSpPr>
        <dsp:cNvPr id="0" name=""/>
        <dsp:cNvSpPr/>
      </dsp:nvSpPr>
      <dsp:spPr>
        <a:xfrm rot="5400000">
          <a:off x="267687" y="2297510"/>
          <a:ext cx="802893" cy="133599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9BA97-3EF7-4503-8AE8-56A5A8AD2FFD}">
      <dsp:nvSpPr>
        <dsp:cNvPr id="0" name=""/>
        <dsp:cNvSpPr/>
      </dsp:nvSpPr>
      <dsp:spPr>
        <a:xfrm>
          <a:off x="133664" y="2696685"/>
          <a:ext cx="1206145" cy="105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1. Structuring code for fast iterative development</a:t>
          </a:r>
        </a:p>
      </dsp:txBody>
      <dsp:txXfrm>
        <a:off x="133664" y="2696685"/>
        <a:ext cx="1206145" cy="1057256"/>
      </dsp:txXfrm>
    </dsp:sp>
    <dsp:sp modelId="{653F03E4-FAE8-4C90-BE24-187BC9029A8A}">
      <dsp:nvSpPr>
        <dsp:cNvPr id="0" name=""/>
        <dsp:cNvSpPr/>
      </dsp:nvSpPr>
      <dsp:spPr>
        <a:xfrm>
          <a:off x="1112234" y="2199153"/>
          <a:ext cx="227574" cy="227574"/>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53B756-A953-4E73-A6DD-4BF2376793B9}">
      <dsp:nvSpPr>
        <dsp:cNvPr id="0" name=""/>
        <dsp:cNvSpPr/>
      </dsp:nvSpPr>
      <dsp:spPr>
        <a:xfrm rot="5400000">
          <a:off x="1744244" y="1932135"/>
          <a:ext cx="802893" cy="133599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5D6EA0-013B-42CE-A010-01ABBC5155FD}">
      <dsp:nvSpPr>
        <dsp:cNvPr id="0" name=""/>
        <dsp:cNvSpPr/>
      </dsp:nvSpPr>
      <dsp:spPr>
        <a:xfrm>
          <a:off x="1610221" y="2331310"/>
          <a:ext cx="1206145" cy="105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2. Cloud scale ML and Management</a:t>
          </a:r>
        </a:p>
      </dsp:txBody>
      <dsp:txXfrm>
        <a:off x="1610221" y="2331310"/>
        <a:ext cx="1206145" cy="1057256"/>
      </dsp:txXfrm>
    </dsp:sp>
    <dsp:sp modelId="{77C5C91A-2A50-4236-B41A-452ED25A8C73}">
      <dsp:nvSpPr>
        <dsp:cNvPr id="0" name=""/>
        <dsp:cNvSpPr/>
      </dsp:nvSpPr>
      <dsp:spPr>
        <a:xfrm>
          <a:off x="2588792" y="1833777"/>
          <a:ext cx="227574" cy="227574"/>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B0EF37-D361-4EDE-9554-8DFFDFD2E471}">
      <dsp:nvSpPr>
        <dsp:cNvPr id="0" name=""/>
        <dsp:cNvSpPr/>
      </dsp:nvSpPr>
      <dsp:spPr>
        <a:xfrm rot="5400000">
          <a:off x="3220801" y="1566759"/>
          <a:ext cx="802893" cy="133599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0299C0-B04D-4290-A8C8-396994F215A7}">
      <dsp:nvSpPr>
        <dsp:cNvPr id="0" name=""/>
        <dsp:cNvSpPr/>
      </dsp:nvSpPr>
      <dsp:spPr>
        <a:xfrm>
          <a:off x="3086778" y="1965934"/>
          <a:ext cx="1206145" cy="105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3. </a:t>
          </a:r>
          <a:r>
            <a:rPr lang="en-US" sz="1400" kern="1200" err="1"/>
            <a:t>Github</a:t>
          </a:r>
          <a:r>
            <a:rPr lang="en-US" sz="1400" kern="1200"/>
            <a:t> for Automation</a:t>
          </a:r>
        </a:p>
      </dsp:txBody>
      <dsp:txXfrm>
        <a:off x="3086778" y="1965934"/>
        <a:ext cx="1206145" cy="1057256"/>
      </dsp:txXfrm>
    </dsp:sp>
    <dsp:sp modelId="{81570370-D0DA-4CCB-9A27-CAF605B62EBF}">
      <dsp:nvSpPr>
        <dsp:cNvPr id="0" name=""/>
        <dsp:cNvSpPr/>
      </dsp:nvSpPr>
      <dsp:spPr>
        <a:xfrm>
          <a:off x="4065349" y="1468401"/>
          <a:ext cx="227574" cy="227574"/>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72D503-8166-4D20-8ED9-A474E0F9C7A5}">
      <dsp:nvSpPr>
        <dsp:cNvPr id="0" name=""/>
        <dsp:cNvSpPr/>
      </dsp:nvSpPr>
      <dsp:spPr>
        <a:xfrm rot="5400000">
          <a:off x="4697358" y="1201383"/>
          <a:ext cx="802893" cy="133599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30A6EC-3146-42A8-ACA7-84E9C6A7CB78}">
      <dsp:nvSpPr>
        <dsp:cNvPr id="0" name=""/>
        <dsp:cNvSpPr/>
      </dsp:nvSpPr>
      <dsp:spPr>
        <a:xfrm>
          <a:off x="4563336" y="1600559"/>
          <a:ext cx="1206145" cy="105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4. Continuous Integration</a:t>
          </a:r>
        </a:p>
      </dsp:txBody>
      <dsp:txXfrm>
        <a:off x="4563336" y="1600559"/>
        <a:ext cx="1206145" cy="1057256"/>
      </dsp:txXfrm>
    </dsp:sp>
    <dsp:sp modelId="{4AF7B046-14DC-4197-9ED3-70EEF7736B9F}">
      <dsp:nvSpPr>
        <dsp:cNvPr id="0" name=""/>
        <dsp:cNvSpPr/>
      </dsp:nvSpPr>
      <dsp:spPr>
        <a:xfrm>
          <a:off x="5541906" y="1103026"/>
          <a:ext cx="227574" cy="227574"/>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37CC7-16F1-492B-9C44-0E5CC24F89ED}">
      <dsp:nvSpPr>
        <dsp:cNvPr id="0" name=""/>
        <dsp:cNvSpPr/>
      </dsp:nvSpPr>
      <dsp:spPr>
        <a:xfrm rot="5400000">
          <a:off x="6173916" y="836008"/>
          <a:ext cx="802893" cy="133599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4EBBC4-39B0-4091-84EB-1CB59A0FB35B}">
      <dsp:nvSpPr>
        <dsp:cNvPr id="0" name=""/>
        <dsp:cNvSpPr/>
      </dsp:nvSpPr>
      <dsp:spPr>
        <a:xfrm>
          <a:off x="6039893" y="1235183"/>
          <a:ext cx="1206145" cy="105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5. Continuous Deployment </a:t>
          </a:r>
        </a:p>
      </dsp:txBody>
      <dsp:txXfrm>
        <a:off x="6039893" y="1235183"/>
        <a:ext cx="1206145" cy="1057256"/>
      </dsp:txXfrm>
    </dsp:sp>
    <dsp:sp modelId="{41AAF0E9-9065-4452-A51F-7075EFDF2279}">
      <dsp:nvSpPr>
        <dsp:cNvPr id="0" name=""/>
        <dsp:cNvSpPr/>
      </dsp:nvSpPr>
      <dsp:spPr>
        <a:xfrm>
          <a:off x="7018463" y="737650"/>
          <a:ext cx="227574" cy="227574"/>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009DEF-F44F-4807-BA87-ED8C1EC3DC19}">
      <dsp:nvSpPr>
        <dsp:cNvPr id="0" name=""/>
        <dsp:cNvSpPr/>
      </dsp:nvSpPr>
      <dsp:spPr>
        <a:xfrm rot="5400000">
          <a:off x="7650473" y="470632"/>
          <a:ext cx="802893" cy="133599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BC4930-4BD0-42F4-B0CF-092CF4A93502}">
      <dsp:nvSpPr>
        <dsp:cNvPr id="0" name=""/>
        <dsp:cNvSpPr/>
      </dsp:nvSpPr>
      <dsp:spPr>
        <a:xfrm>
          <a:off x="7532084" y="864521"/>
          <a:ext cx="1188969" cy="105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6. Observability</a:t>
          </a:r>
        </a:p>
      </dsp:txBody>
      <dsp:txXfrm>
        <a:off x="7532084" y="864521"/>
        <a:ext cx="1188969" cy="1057256"/>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4/4/2022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8767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4/4/2022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1183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4/4/2022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1345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4/4/2022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083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4/4/2022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9263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4/4/2022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6038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4/4/2022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0590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4/4/2022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96190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4/4/2022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567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4/4/2022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92905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4/4/2022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6130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4/4/2022</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9986486"/>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78" r:id="rId6"/>
    <p:sldLayoutId id="2147483774" r:id="rId7"/>
    <p:sldLayoutId id="2147483775" r:id="rId8"/>
    <p:sldLayoutId id="2147483776" r:id="rId9"/>
    <p:sldLayoutId id="2147483777" r:id="rId10"/>
    <p:sldLayoutId id="21474837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icrosoft/MLOpsTemplate/blob/main/src/workshop/notebooks/taxi-tutorial.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21.svg"/><Relationship Id="rId21" Type="http://schemas.openxmlformats.org/officeDocument/2006/relationships/image" Target="../media/image39.png"/><Relationship Id="rId7" Type="http://schemas.openxmlformats.org/officeDocument/2006/relationships/image" Target="../media/image25.svg"/><Relationship Id="rId12" Type="http://schemas.openxmlformats.org/officeDocument/2006/relationships/image" Target="../media/image30.emf"/><Relationship Id="rId17" Type="http://schemas.openxmlformats.org/officeDocument/2006/relationships/image" Target="../media/image35.svg"/><Relationship Id="rId25" Type="http://schemas.openxmlformats.org/officeDocument/2006/relationships/image" Target="../media/image43.png"/><Relationship Id="rId2" Type="http://schemas.openxmlformats.org/officeDocument/2006/relationships/image" Target="../media/image20.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3.svg"/><Relationship Id="rId15" Type="http://schemas.openxmlformats.org/officeDocument/2006/relationships/image" Target="../media/image33.png"/><Relationship Id="rId23" Type="http://schemas.openxmlformats.org/officeDocument/2006/relationships/image" Target="../media/image41.png"/><Relationship Id="rId10" Type="http://schemas.openxmlformats.org/officeDocument/2006/relationships/image" Target="../media/image28.png"/><Relationship Id="rId19" Type="http://schemas.openxmlformats.org/officeDocument/2006/relationships/image" Target="../media/image37.sv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svg"/><Relationship Id="rId22" Type="http://schemas.openxmlformats.org/officeDocument/2006/relationships/image" Target="../media/image40.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icrosoft/MLOpsTemplate/blob/main/src/workshop/documents/part_0.md" TargetMode="External"/><Relationship Id="rId2" Type="http://schemas.openxmlformats.org/officeDocument/2006/relationships/hyperlink" Target="https://github.com/microsoft/MLOpsTemplate/tree/main/src/worksho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40">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3" name="Group 42">
            <a:extLst>
              <a:ext uri="{FF2B5EF4-FFF2-40B4-BE49-F238E27FC236}">
                <a16:creationId xmlns:a16="http://schemas.microsoft.com/office/drawing/2014/main" id="{088464FC-BA67-4F51-9FF7-DBE25BC1B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4" name="Straight Connector 43">
              <a:extLst>
                <a:ext uri="{FF2B5EF4-FFF2-40B4-BE49-F238E27FC236}">
                  <a16:creationId xmlns:a16="http://schemas.microsoft.com/office/drawing/2014/main" id="{27E03DB2-550B-4724-AED9-6CDD87912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44">
              <a:extLst>
                <a:ext uri="{FF2B5EF4-FFF2-40B4-BE49-F238E27FC236}">
                  <a16:creationId xmlns:a16="http://schemas.microsoft.com/office/drawing/2014/main" id="{66465A54-5573-484E-B100-DD573A200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3FE72B0-EFA3-4014-8CDC-1C287601B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46">
              <a:extLst>
                <a:ext uri="{FF2B5EF4-FFF2-40B4-BE49-F238E27FC236}">
                  <a16:creationId xmlns:a16="http://schemas.microsoft.com/office/drawing/2014/main" id="{6F760997-975D-4B2C-8156-B7D50D003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B6F8662-B246-4822-9C58-17B716C15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48">
              <a:extLst>
                <a:ext uri="{FF2B5EF4-FFF2-40B4-BE49-F238E27FC236}">
                  <a16:creationId xmlns:a16="http://schemas.microsoft.com/office/drawing/2014/main" id="{934A646E-FE31-4A4B-8671-F7388A435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C733733-B757-4917-8037-20B16E42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50">
              <a:extLst>
                <a:ext uri="{FF2B5EF4-FFF2-40B4-BE49-F238E27FC236}">
                  <a16:creationId xmlns:a16="http://schemas.microsoft.com/office/drawing/2014/main" id="{5A78D03B-F6D8-4A21-A4B8-5B61F420C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E4D19C5-78BE-416D-93DE-D9D3C66A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52">
              <a:extLst>
                <a:ext uri="{FF2B5EF4-FFF2-40B4-BE49-F238E27FC236}">
                  <a16:creationId xmlns:a16="http://schemas.microsoft.com/office/drawing/2014/main" id="{2F885153-0E8D-4E9D-84C9-72B30A89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53">
              <a:extLst>
                <a:ext uri="{FF2B5EF4-FFF2-40B4-BE49-F238E27FC236}">
                  <a16:creationId xmlns:a16="http://schemas.microsoft.com/office/drawing/2014/main" id="{3E6907E2-1D55-4C28-BFEB-D3DED31F9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3A6CF01-1EE4-4AED-917E-A399E29E8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55">
              <a:extLst>
                <a:ext uri="{FF2B5EF4-FFF2-40B4-BE49-F238E27FC236}">
                  <a16:creationId xmlns:a16="http://schemas.microsoft.com/office/drawing/2014/main" id="{63D3E530-D97C-46B7-807C-65B63CD05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56">
              <a:extLst>
                <a:ext uri="{FF2B5EF4-FFF2-40B4-BE49-F238E27FC236}">
                  <a16:creationId xmlns:a16="http://schemas.microsoft.com/office/drawing/2014/main" id="{C07659DC-F17B-46DE-AC6E-E17E8365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EAA8CC2-E19B-4B07-BA97-B5C7B978D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29C9D14-88FE-4F59-9041-7FC5FD646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59">
              <a:extLst>
                <a:ext uri="{FF2B5EF4-FFF2-40B4-BE49-F238E27FC236}">
                  <a16:creationId xmlns:a16="http://schemas.microsoft.com/office/drawing/2014/main" id="{7E061BF0-EF9F-44AF-A8CD-67A63ADAE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60">
              <a:extLst>
                <a:ext uri="{FF2B5EF4-FFF2-40B4-BE49-F238E27FC236}">
                  <a16:creationId xmlns:a16="http://schemas.microsoft.com/office/drawing/2014/main" id="{07D26BEE-06B3-412E-B8E6-6DD4A15EB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2D99D3C-C411-4362-A855-0407BAB58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1D83338-69DA-4BD2-9B7B-CF1BC2B69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2ADBF0E-FFEA-499B-A3EE-61D967143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B1F6D47-BE03-40C8-93D7-3727C3452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8BB3A57-69CE-4A24-9F7D-4C04DDA62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66">
              <a:extLst>
                <a:ext uri="{FF2B5EF4-FFF2-40B4-BE49-F238E27FC236}">
                  <a16:creationId xmlns:a16="http://schemas.microsoft.com/office/drawing/2014/main" id="{586F159E-685A-4FE9-8883-D9C23B14E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67">
              <a:extLst>
                <a:ext uri="{FF2B5EF4-FFF2-40B4-BE49-F238E27FC236}">
                  <a16:creationId xmlns:a16="http://schemas.microsoft.com/office/drawing/2014/main" id="{0FDB9DB7-21A5-4A0C-9F59-79571BAF6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68">
              <a:extLst>
                <a:ext uri="{FF2B5EF4-FFF2-40B4-BE49-F238E27FC236}">
                  <a16:creationId xmlns:a16="http://schemas.microsoft.com/office/drawing/2014/main" id="{43893421-FD38-4970-90EF-FBF4E7F7C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69">
              <a:extLst>
                <a:ext uri="{FF2B5EF4-FFF2-40B4-BE49-F238E27FC236}">
                  <a16:creationId xmlns:a16="http://schemas.microsoft.com/office/drawing/2014/main" id="{15253162-5698-4B03-BAB7-2034949EE5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70">
              <a:extLst>
                <a:ext uri="{FF2B5EF4-FFF2-40B4-BE49-F238E27FC236}">
                  <a16:creationId xmlns:a16="http://schemas.microsoft.com/office/drawing/2014/main" id="{73DA1941-59E5-4945-8CF8-FE50F0197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399BEA3-F0ED-4CE7-BE3D-FD9BF777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D1AE72F-67C2-48F4-BF50-DD80CF4AA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804CC83-E412-4E00-9849-9C2A12D58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lowchart: Document 75">
            <a:extLst>
              <a:ext uri="{FF2B5EF4-FFF2-40B4-BE49-F238E27FC236}">
                <a16:creationId xmlns:a16="http://schemas.microsoft.com/office/drawing/2014/main" id="{32FE619E-19C4-42B9-AB51-CA7CBE37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95623"/>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
            <a:extLst>
              <a:ext uri="{FF2B5EF4-FFF2-40B4-BE49-F238E27FC236}">
                <a16:creationId xmlns:a16="http://schemas.microsoft.com/office/drawing/2014/main" id="{CB89A0CC-3BA7-AE4A-95B0-F4D047D655C6}"/>
              </a:ext>
            </a:extLst>
          </p:cNvPr>
          <p:cNvPicPr>
            <a:picLocks noChangeAspect="1"/>
          </p:cNvPicPr>
          <p:nvPr/>
        </p:nvPicPr>
        <p:blipFill rotWithShape="1">
          <a:blip r:embed="rId2">
            <a:alphaModFix amt="60000"/>
          </a:blip>
          <a:srcRect t="29090" r="1" b="19113"/>
          <a:stretch/>
        </p:blipFill>
        <p:spPr>
          <a:xfrm>
            <a:off x="20" y="10"/>
            <a:ext cx="12185128" cy="3944686"/>
          </a:xfrm>
          <a:custGeom>
            <a:avLst/>
            <a:gdLst/>
            <a:ahLst/>
            <a:cxnLst/>
            <a:rect l="l" t="t" r="r" b="b"/>
            <a:pathLst>
              <a:path w="12185148" h="3944696">
                <a:moveTo>
                  <a:pt x="0" y="0"/>
                </a:moveTo>
                <a:lnTo>
                  <a:pt x="12185148" y="0"/>
                </a:lnTo>
                <a:lnTo>
                  <a:pt x="12185148" y="3204268"/>
                </a:lnTo>
                <a:cubicBezTo>
                  <a:pt x="6279648" y="3204268"/>
                  <a:pt x="6095102" y="4350040"/>
                  <a:pt x="547161" y="3790988"/>
                </a:cubicBezTo>
                <a:lnTo>
                  <a:pt x="0" y="3732204"/>
                </a:lnTo>
                <a:close/>
              </a:path>
            </a:pathLst>
          </a:custGeom>
        </p:spPr>
      </p:pic>
      <p:sp>
        <p:nvSpPr>
          <p:cNvPr id="2" name="Title 1">
            <a:extLst>
              <a:ext uri="{FF2B5EF4-FFF2-40B4-BE49-F238E27FC236}">
                <a16:creationId xmlns:a16="http://schemas.microsoft.com/office/drawing/2014/main" id="{384B44D1-CAE9-4479-9ED4-1C775D0BA7B8}"/>
              </a:ext>
            </a:extLst>
          </p:cNvPr>
          <p:cNvSpPr>
            <a:spLocks noGrp="1"/>
          </p:cNvSpPr>
          <p:nvPr>
            <p:ph type="ctrTitle"/>
          </p:nvPr>
        </p:nvSpPr>
        <p:spPr>
          <a:xfrm>
            <a:off x="691078" y="668980"/>
            <a:ext cx="10809844" cy="1874384"/>
          </a:xfrm>
        </p:spPr>
        <p:txBody>
          <a:bodyPr anchor="t">
            <a:normAutofit/>
          </a:bodyPr>
          <a:lstStyle/>
          <a:p>
            <a:r>
              <a:rPr lang="en-US" dirty="0">
                <a:solidFill>
                  <a:srgbClr val="FFFFFF"/>
                </a:solidFill>
              </a:rPr>
              <a:t>Implement </a:t>
            </a:r>
            <a:r>
              <a:rPr lang="en-US" dirty="0" err="1">
                <a:solidFill>
                  <a:srgbClr val="FFFFFF"/>
                </a:solidFill>
              </a:rPr>
              <a:t>MLOps</a:t>
            </a:r>
            <a:r>
              <a:rPr lang="en-US" dirty="0">
                <a:solidFill>
                  <a:srgbClr val="FFFFFF"/>
                </a:solidFill>
              </a:rPr>
              <a:t> with </a:t>
            </a:r>
            <a:r>
              <a:rPr lang="en-US" dirty="0" err="1">
                <a:solidFill>
                  <a:srgbClr val="FFFFFF"/>
                </a:solidFill>
              </a:rPr>
              <a:t>Github</a:t>
            </a:r>
            <a:r>
              <a:rPr lang="en-US" dirty="0">
                <a:solidFill>
                  <a:srgbClr val="FFFFFF"/>
                </a:solidFill>
              </a:rPr>
              <a:t> Action and AML V2 </a:t>
            </a:r>
          </a:p>
        </p:txBody>
      </p:sp>
      <p:sp>
        <p:nvSpPr>
          <p:cNvPr id="3" name="Subtitle 2">
            <a:extLst>
              <a:ext uri="{FF2B5EF4-FFF2-40B4-BE49-F238E27FC236}">
                <a16:creationId xmlns:a16="http://schemas.microsoft.com/office/drawing/2014/main" id="{A19337B1-F960-41CC-9331-E75EFDAD7D15}"/>
              </a:ext>
            </a:extLst>
          </p:cNvPr>
          <p:cNvSpPr>
            <a:spLocks noGrp="1"/>
          </p:cNvSpPr>
          <p:nvPr>
            <p:ph type="subTitle" idx="1"/>
          </p:nvPr>
        </p:nvSpPr>
        <p:spPr>
          <a:xfrm>
            <a:off x="691077" y="4536953"/>
            <a:ext cx="7379062" cy="1633637"/>
          </a:xfrm>
        </p:spPr>
        <p:txBody>
          <a:bodyPr anchor="t">
            <a:normAutofit/>
          </a:bodyPr>
          <a:lstStyle/>
          <a:p>
            <a:endParaRPr lang="en-US"/>
          </a:p>
        </p:txBody>
      </p:sp>
    </p:spTree>
    <p:extLst>
      <p:ext uri="{BB962C8B-B14F-4D97-AF65-F5344CB8AC3E}">
        <p14:creationId xmlns:p14="http://schemas.microsoft.com/office/powerpoint/2010/main" val="362920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9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2" name="Straight Connector 9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9" name="Right Triangle 12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0" name="Rectangle 12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86" name="Picture 4" descr="Cathedral ceiling in yellow sunlight design">
            <a:extLst>
              <a:ext uri="{FF2B5EF4-FFF2-40B4-BE49-F238E27FC236}">
                <a16:creationId xmlns:a16="http://schemas.microsoft.com/office/drawing/2014/main" id="{82B22FD2-06E3-8278-690B-9311EF1726E3}"/>
              </a:ext>
            </a:extLst>
          </p:cNvPr>
          <p:cNvPicPr>
            <a:picLocks noChangeAspect="1"/>
          </p:cNvPicPr>
          <p:nvPr/>
        </p:nvPicPr>
        <p:blipFill rotWithShape="1">
          <a:blip r:embed="rId2"/>
          <a:srcRect t="14173" b="10827"/>
          <a:stretch/>
        </p:blipFill>
        <p:spPr>
          <a:xfrm>
            <a:off x="20" y="10"/>
            <a:ext cx="12191980" cy="6857989"/>
          </a:xfrm>
          <a:prstGeom prst="rect">
            <a:avLst/>
          </a:prstGeom>
        </p:spPr>
      </p:pic>
      <p:sp>
        <p:nvSpPr>
          <p:cNvPr id="123" name="Flowchart: Document 127">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AAEF9CE7-3A0E-4D1C-AD1F-DC82E623B00C}"/>
              </a:ext>
            </a:extLst>
          </p:cNvPr>
          <p:cNvSpPr>
            <a:spLocks noGrp="1"/>
          </p:cNvSpPr>
          <p:nvPr>
            <p:ph type="title"/>
          </p:nvPr>
        </p:nvSpPr>
        <p:spPr>
          <a:xfrm>
            <a:off x="728106" y="1884824"/>
            <a:ext cx="4225893" cy="3077253"/>
          </a:xfrm>
        </p:spPr>
        <p:txBody>
          <a:bodyPr vert="horz" lIns="91440" tIns="45720" rIns="91440" bIns="45720" rtlCol="0" anchor="b">
            <a:noAutofit/>
          </a:bodyPr>
          <a:lstStyle/>
          <a:p>
            <a:r>
              <a:rPr lang="en-US" sz="5400"/>
              <a:t>Part 1: Structure code for fast iterative development</a:t>
            </a:r>
          </a:p>
        </p:txBody>
      </p:sp>
      <p:grpSp>
        <p:nvGrpSpPr>
          <p:cNvPr id="125" name="Group 129">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1" name="Straight Connector 130">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939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01B9-9016-4EC1-93E1-A1AC960996C7}"/>
              </a:ext>
            </a:extLst>
          </p:cNvPr>
          <p:cNvSpPr>
            <a:spLocks noGrp="1"/>
          </p:cNvSpPr>
          <p:nvPr>
            <p:ph type="title"/>
          </p:nvPr>
        </p:nvSpPr>
        <p:spPr/>
        <p:txBody>
          <a:bodyPr/>
          <a:lstStyle/>
          <a:p>
            <a:r>
              <a:rPr lang="en-US"/>
              <a:t>From monolithic to modular and collaborative</a:t>
            </a:r>
          </a:p>
        </p:txBody>
      </p:sp>
      <p:sp>
        <p:nvSpPr>
          <p:cNvPr id="3" name="Content Placeholder 2">
            <a:extLst>
              <a:ext uri="{FF2B5EF4-FFF2-40B4-BE49-F238E27FC236}">
                <a16:creationId xmlns:a16="http://schemas.microsoft.com/office/drawing/2014/main" id="{544C29C3-B833-40A6-832B-2C09742BE19D}"/>
              </a:ext>
            </a:extLst>
          </p:cNvPr>
          <p:cNvSpPr>
            <a:spLocks noGrp="1"/>
          </p:cNvSpPr>
          <p:nvPr>
            <p:ph idx="1"/>
          </p:nvPr>
        </p:nvSpPr>
        <p:spPr/>
        <p:txBody>
          <a:bodyPr/>
          <a:lstStyle/>
          <a:p>
            <a:r>
              <a:rPr lang="en-US"/>
              <a:t>In data scientist centric development, collaboration is limited, work is done most commonly via notebook. This is not scalable for enterprise level ML</a:t>
            </a:r>
          </a:p>
        </p:txBody>
      </p:sp>
      <p:sp>
        <p:nvSpPr>
          <p:cNvPr id="4" name="Flowchart: Document 3">
            <a:extLst>
              <a:ext uri="{FF2B5EF4-FFF2-40B4-BE49-F238E27FC236}">
                <a16:creationId xmlns:a16="http://schemas.microsoft.com/office/drawing/2014/main" id="{ECB79C07-7B83-4587-A912-079455134895}"/>
              </a:ext>
            </a:extLst>
          </p:cNvPr>
          <p:cNvSpPr/>
          <p:nvPr/>
        </p:nvSpPr>
        <p:spPr>
          <a:xfrm>
            <a:off x="1465797" y="4291709"/>
            <a:ext cx="1727711" cy="201719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Jupyter</a:t>
            </a:r>
            <a:r>
              <a:rPr lang="en-US" sz="1200"/>
              <a:t> notebook</a:t>
            </a:r>
          </a:p>
        </p:txBody>
      </p:sp>
      <p:sp>
        <p:nvSpPr>
          <p:cNvPr id="5" name="Flowchart: Alternate Process 4">
            <a:extLst>
              <a:ext uri="{FF2B5EF4-FFF2-40B4-BE49-F238E27FC236}">
                <a16:creationId xmlns:a16="http://schemas.microsoft.com/office/drawing/2014/main" id="{DEE59BDB-EEFA-4E31-A114-46BD84095389}"/>
              </a:ext>
            </a:extLst>
          </p:cNvPr>
          <p:cNvSpPr/>
          <p:nvPr/>
        </p:nvSpPr>
        <p:spPr>
          <a:xfrm>
            <a:off x="5306429" y="3699733"/>
            <a:ext cx="1346327" cy="73060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Feature engineering module</a:t>
            </a:r>
          </a:p>
        </p:txBody>
      </p:sp>
      <p:sp>
        <p:nvSpPr>
          <p:cNvPr id="7" name="Flowchart: Alternate Process 6">
            <a:extLst>
              <a:ext uri="{FF2B5EF4-FFF2-40B4-BE49-F238E27FC236}">
                <a16:creationId xmlns:a16="http://schemas.microsoft.com/office/drawing/2014/main" id="{6118791D-6885-4587-BD20-58958ADE6E35}"/>
              </a:ext>
            </a:extLst>
          </p:cNvPr>
          <p:cNvSpPr/>
          <p:nvPr/>
        </p:nvSpPr>
        <p:spPr>
          <a:xfrm>
            <a:off x="5306429" y="4886331"/>
            <a:ext cx="1346327" cy="73060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ML training module</a:t>
            </a:r>
          </a:p>
        </p:txBody>
      </p:sp>
      <p:sp>
        <p:nvSpPr>
          <p:cNvPr id="9" name="Flowchart: Alternate Process 8">
            <a:extLst>
              <a:ext uri="{FF2B5EF4-FFF2-40B4-BE49-F238E27FC236}">
                <a16:creationId xmlns:a16="http://schemas.microsoft.com/office/drawing/2014/main" id="{451E2742-8A0E-472F-A977-315FDBDD3255}"/>
              </a:ext>
            </a:extLst>
          </p:cNvPr>
          <p:cNvSpPr/>
          <p:nvPr/>
        </p:nvSpPr>
        <p:spPr>
          <a:xfrm>
            <a:off x="5338595" y="6044716"/>
            <a:ext cx="1346327" cy="73060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Model validation module</a:t>
            </a:r>
          </a:p>
        </p:txBody>
      </p:sp>
      <p:pic>
        <p:nvPicPr>
          <p:cNvPr id="11" name="Graphic 10" descr="Programmer female with solid fill">
            <a:extLst>
              <a:ext uri="{FF2B5EF4-FFF2-40B4-BE49-F238E27FC236}">
                <a16:creationId xmlns:a16="http://schemas.microsoft.com/office/drawing/2014/main" id="{20D40E87-5A7B-4910-B702-45BBA3A0A9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92947" y="6044716"/>
            <a:ext cx="659681" cy="659681"/>
          </a:xfrm>
          <a:prstGeom prst="rect">
            <a:avLst/>
          </a:prstGeom>
        </p:spPr>
      </p:pic>
      <p:pic>
        <p:nvPicPr>
          <p:cNvPr id="13" name="Graphic 12" descr="Programmer male with solid fill">
            <a:extLst>
              <a:ext uri="{FF2B5EF4-FFF2-40B4-BE49-F238E27FC236}">
                <a16:creationId xmlns:a16="http://schemas.microsoft.com/office/drawing/2014/main" id="{BAF6A3EC-9523-4792-8755-147260F78B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9275" y="4886331"/>
            <a:ext cx="659681" cy="659681"/>
          </a:xfrm>
          <a:prstGeom prst="rect">
            <a:avLst/>
          </a:prstGeom>
        </p:spPr>
      </p:pic>
      <p:pic>
        <p:nvPicPr>
          <p:cNvPr id="15" name="Graphic 14" descr="Programmer male outline">
            <a:extLst>
              <a:ext uri="{FF2B5EF4-FFF2-40B4-BE49-F238E27FC236}">
                <a16:creationId xmlns:a16="http://schemas.microsoft.com/office/drawing/2014/main" id="{5C0DF201-4354-44E4-961F-3E661B8423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49597" y="3712191"/>
            <a:ext cx="659681" cy="659681"/>
          </a:xfrm>
          <a:prstGeom prst="rect">
            <a:avLst/>
          </a:prstGeom>
        </p:spPr>
      </p:pic>
      <p:cxnSp>
        <p:nvCxnSpPr>
          <p:cNvPr id="17" name="Straight Arrow Connector 16">
            <a:extLst>
              <a:ext uri="{FF2B5EF4-FFF2-40B4-BE49-F238E27FC236}">
                <a16:creationId xmlns:a16="http://schemas.microsoft.com/office/drawing/2014/main" id="{D2AEDD42-749A-4385-873F-39BF05E4D75F}"/>
              </a:ext>
            </a:extLst>
          </p:cNvPr>
          <p:cNvCxnSpPr>
            <a:stCxn id="4" idx="3"/>
            <a:endCxn id="5" idx="1"/>
          </p:cNvCxnSpPr>
          <p:nvPr/>
        </p:nvCxnSpPr>
        <p:spPr>
          <a:xfrm flipV="1">
            <a:off x="3193508" y="4065034"/>
            <a:ext cx="2112921" cy="1235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CBC29B2-F814-47E9-BA66-AC2A8E606D11}"/>
              </a:ext>
            </a:extLst>
          </p:cNvPr>
          <p:cNvCxnSpPr>
            <a:cxnSpLocks/>
            <a:stCxn id="4" idx="3"/>
            <a:endCxn id="7" idx="1"/>
          </p:cNvCxnSpPr>
          <p:nvPr/>
        </p:nvCxnSpPr>
        <p:spPr>
          <a:xfrm flipV="1">
            <a:off x="3193508" y="5251632"/>
            <a:ext cx="2112921" cy="48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35DCD81-A565-4446-AE81-80C20D636D03}"/>
              </a:ext>
            </a:extLst>
          </p:cNvPr>
          <p:cNvCxnSpPr>
            <a:cxnSpLocks/>
            <a:stCxn id="4" idx="3"/>
            <a:endCxn id="9" idx="1"/>
          </p:cNvCxnSpPr>
          <p:nvPr/>
        </p:nvCxnSpPr>
        <p:spPr>
          <a:xfrm>
            <a:off x="3193508" y="5300306"/>
            <a:ext cx="2145087" cy="1109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162EB72-F9C4-484B-BA39-D0447EBEA1D5}"/>
              </a:ext>
            </a:extLst>
          </p:cNvPr>
          <p:cNvSpPr txBox="1"/>
          <p:nvPr/>
        </p:nvSpPr>
        <p:spPr>
          <a:xfrm>
            <a:off x="5075307" y="3237244"/>
            <a:ext cx="2577321" cy="261610"/>
          </a:xfrm>
          <a:prstGeom prst="rect">
            <a:avLst/>
          </a:prstGeom>
          <a:noFill/>
        </p:spPr>
        <p:txBody>
          <a:bodyPr wrap="square" rtlCol="0">
            <a:spAutoFit/>
          </a:bodyPr>
          <a:lstStyle/>
          <a:p>
            <a:r>
              <a:rPr lang="en-US" sz="1100" b="1"/>
              <a:t>Parallel development &amp; testing</a:t>
            </a:r>
          </a:p>
        </p:txBody>
      </p:sp>
      <p:sp>
        <p:nvSpPr>
          <p:cNvPr id="28" name="TextBox 27">
            <a:extLst>
              <a:ext uri="{FF2B5EF4-FFF2-40B4-BE49-F238E27FC236}">
                <a16:creationId xmlns:a16="http://schemas.microsoft.com/office/drawing/2014/main" id="{5479FE81-2F8F-4ACF-85B7-FEAC83EB045C}"/>
              </a:ext>
            </a:extLst>
          </p:cNvPr>
          <p:cNvSpPr txBox="1"/>
          <p:nvPr/>
        </p:nvSpPr>
        <p:spPr>
          <a:xfrm>
            <a:off x="1688730" y="3261970"/>
            <a:ext cx="2577321" cy="261610"/>
          </a:xfrm>
          <a:prstGeom prst="rect">
            <a:avLst/>
          </a:prstGeom>
          <a:noFill/>
        </p:spPr>
        <p:txBody>
          <a:bodyPr wrap="square" rtlCol="0">
            <a:spAutoFit/>
          </a:bodyPr>
          <a:lstStyle/>
          <a:p>
            <a:r>
              <a:rPr lang="en-US" sz="1100" b="1"/>
              <a:t>Monolithic structure</a:t>
            </a:r>
          </a:p>
        </p:txBody>
      </p:sp>
      <p:sp>
        <p:nvSpPr>
          <p:cNvPr id="30" name="Flowchart: Document 29">
            <a:extLst>
              <a:ext uri="{FF2B5EF4-FFF2-40B4-BE49-F238E27FC236}">
                <a16:creationId xmlns:a16="http://schemas.microsoft.com/office/drawing/2014/main" id="{3164BB50-A716-41D7-9047-2D0C0995B7B6}"/>
              </a:ext>
            </a:extLst>
          </p:cNvPr>
          <p:cNvSpPr/>
          <p:nvPr/>
        </p:nvSpPr>
        <p:spPr>
          <a:xfrm>
            <a:off x="1618197" y="4444109"/>
            <a:ext cx="1727711" cy="201719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Jupyter</a:t>
            </a:r>
            <a:r>
              <a:rPr lang="en-US" sz="1200"/>
              <a:t> notebook</a:t>
            </a:r>
          </a:p>
        </p:txBody>
      </p:sp>
      <p:sp>
        <p:nvSpPr>
          <p:cNvPr id="6" name="Arrow: Right 5">
            <a:extLst>
              <a:ext uri="{FF2B5EF4-FFF2-40B4-BE49-F238E27FC236}">
                <a16:creationId xmlns:a16="http://schemas.microsoft.com/office/drawing/2014/main" id="{4FF908F5-7A98-49A7-AC29-7CFF7B1A01FB}"/>
              </a:ext>
            </a:extLst>
          </p:cNvPr>
          <p:cNvSpPr/>
          <p:nvPr/>
        </p:nvSpPr>
        <p:spPr>
          <a:xfrm>
            <a:off x="3881910" y="3327358"/>
            <a:ext cx="368058" cy="224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747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0F41-078E-4231-A812-3A3776AA44BE}"/>
              </a:ext>
            </a:extLst>
          </p:cNvPr>
          <p:cNvSpPr>
            <a:spLocks noGrp="1"/>
          </p:cNvSpPr>
          <p:nvPr>
            <p:ph type="title"/>
          </p:nvPr>
        </p:nvSpPr>
        <p:spPr/>
        <p:txBody>
          <a:bodyPr/>
          <a:lstStyle/>
          <a:p>
            <a:r>
              <a:rPr lang="en-US"/>
              <a:t>Tasks</a:t>
            </a:r>
          </a:p>
        </p:txBody>
      </p:sp>
      <p:sp>
        <p:nvSpPr>
          <p:cNvPr id="3" name="Content Placeholder 2">
            <a:extLst>
              <a:ext uri="{FF2B5EF4-FFF2-40B4-BE49-F238E27FC236}">
                <a16:creationId xmlns:a16="http://schemas.microsoft.com/office/drawing/2014/main" id="{4C4A0B67-CF4F-4B06-8E2F-2BF9720F3630}"/>
              </a:ext>
            </a:extLst>
          </p:cNvPr>
          <p:cNvSpPr>
            <a:spLocks noGrp="1"/>
          </p:cNvSpPr>
          <p:nvPr>
            <p:ph idx="1"/>
          </p:nvPr>
        </p:nvSpPr>
        <p:spPr/>
        <p:txBody>
          <a:bodyPr/>
          <a:lstStyle/>
          <a:p>
            <a:pPr algn="l">
              <a:buFont typeface="Arial" panose="020B0604020202020204" pitchFamily="34" charset="0"/>
              <a:buChar char="•"/>
            </a:pPr>
            <a:r>
              <a:rPr lang="en-US" b="0" i="0">
                <a:solidFill>
                  <a:srgbClr val="24292F"/>
                </a:solidFill>
                <a:effectLst/>
                <a:latin typeface="-apple-system"/>
              </a:rPr>
              <a:t>Review the </a:t>
            </a:r>
            <a:r>
              <a:rPr lang="en-US" b="0" i="0" u="none" strike="noStrike" err="1">
                <a:solidFill>
                  <a:srgbClr val="24292F"/>
                </a:solidFill>
                <a:effectLst/>
                <a:latin typeface="-apple-system"/>
                <a:hlinkClick r:id="rId2"/>
              </a:rPr>
              <a:t>jupyter</a:t>
            </a:r>
            <a:r>
              <a:rPr lang="en-US" b="0" i="0" u="none" strike="noStrike">
                <a:solidFill>
                  <a:srgbClr val="24292F"/>
                </a:solidFill>
                <a:effectLst/>
                <a:latin typeface="-apple-system"/>
                <a:hlinkClick r:id="rId2"/>
              </a:rPr>
              <a:t> notebook</a:t>
            </a:r>
            <a:r>
              <a:rPr lang="en-US" b="0" i="0">
                <a:solidFill>
                  <a:srgbClr val="24292F"/>
                </a:solidFill>
                <a:effectLst/>
                <a:latin typeface="-apple-system"/>
              </a:rPr>
              <a:t> that represents the work of a data scientist up to this point</a:t>
            </a:r>
          </a:p>
          <a:p>
            <a:pPr algn="l">
              <a:buFont typeface="Arial" panose="020B0604020202020204" pitchFamily="34" charset="0"/>
              <a:buChar char="•"/>
            </a:pPr>
            <a:r>
              <a:rPr lang="en-US" b="0" i="0">
                <a:solidFill>
                  <a:srgbClr val="24292F"/>
                </a:solidFill>
                <a:effectLst/>
                <a:latin typeface="-apple-system"/>
              </a:rPr>
              <a:t>Modularization: monolithic notebook is refactored into python modules that can be developed and tested independently and in parallel by multiple members</a:t>
            </a:r>
          </a:p>
          <a:p>
            <a:pPr algn="l">
              <a:buFont typeface="Arial" panose="020B0604020202020204" pitchFamily="34" charset="0"/>
              <a:buChar char="•"/>
            </a:pPr>
            <a:r>
              <a:rPr lang="en-US" b="0" i="0">
                <a:solidFill>
                  <a:srgbClr val="24292F"/>
                </a:solidFill>
                <a:effectLst/>
                <a:latin typeface="-apple-system"/>
              </a:rPr>
              <a:t>Parameterization: The modules are parameterized so that they be rerun with different parameter values.</a:t>
            </a:r>
          </a:p>
          <a:p>
            <a:pPr marL="0" indent="0">
              <a:buNone/>
            </a:pPr>
            <a:endParaRPr lang="en-US"/>
          </a:p>
        </p:txBody>
      </p:sp>
    </p:spTree>
    <p:extLst>
      <p:ext uri="{BB962C8B-B14F-4D97-AF65-F5344CB8AC3E}">
        <p14:creationId xmlns:p14="http://schemas.microsoft.com/office/powerpoint/2010/main" val="3784752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9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2" name="Straight Connector 9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9" name="Right Triangle 12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0" name="Rectangle 12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86" name="Picture 4" descr="Cathedral ceiling in yellow sunlight design">
            <a:extLst>
              <a:ext uri="{FF2B5EF4-FFF2-40B4-BE49-F238E27FC236}">
                <a16:creationId xmlns:a16="http://schemas.microsoft.com/office/drawing/2014/main" id="{82B22FD2-06E3-8278-690B-9311EF1726E3}"/>
              </a:ext>
            </a:extLst>
          </p:cNvPr>
          <p:cNvPicPr>
            <a:picLocks noChangeAspect="1"/>
          </p:cNvPicPr>
          <p:nvPr/>
        </p:nvPicPr>
        <p:blipFill rotWithShape="1">
          <a:blip r:embed="rId2"/>
          <a:srcRect t="14173" b="10827"/>
          <a:stretch/>
        </p:blipFill>
        <p:spPr>
          <a:xfrm>
            <a:off x="20" y="10"/>
            <a:ext cx="12191980" cy="6857989"/>
          </a:xfrm>
          <a:prstGeom prst="rect">
            <a:avLst/>
          </a:prstGeom>
        </p:spPr>
      </p:pic>
      <p:sp>
        <p:nvSpPr>
          <p:cNvPr id="123" name="Flowchart: Document 127">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AAEF9CE7-3A0E-4D1C-AD1F-DC82E623B00C}"/>
              </a:ext>
            </a:extLst>
          </p:cNvPr>
          <p:cNvSpPr>
            <a:spLocks noGrp="1"/>
          </p:cNvSpPr>
          <p:nvPr>
            <p:ph type="title"/>
          </p:nvPr>
        </p:nvSpPr>
        <p:spPr>
          <a:xfrm>
            <a:off x="728106" y="1884824"/>
            <a:ext cx="4225893" cy="3077253"/>
          </a:xfrm>
        </p:spPr>
        <p:txBody>
          <a:bodyPr vert="horz" lIns="91440" tIns="45720" rIns="91440" bIns="45720" rtlCol="0" anchor="b">
            <a:noAutofit/>
          </a:bodyPr>
          <a:lstStyle/>
          <a:p>
            <a:r>
              <a:rPr lang="en-US"/>
              <a:t>Part 2: Use cloud scale compute to run, deploy and manage ML experiment with Azure ML</a:t>
            </a:r>
            <a:endParaRPr lang="en-US" sz="5400"/>
          </a:p>
        </p:txBody>
      </p:sp>
      <p:grpSp>
        <p:nvGrpSpPr>
          <p:cNvPr id="125" name="Group 129">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1" name="Straight Connector 130">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269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D66F-818D-454E-A05B-6CE732A5D8BC}"/>
              </a:ext>
            </a:extLst>
          </p:cNvPr>
          <p:cNvSpPr>
            <a:spLocks noGrp="1"/>
          </p:cNvSpPr>
          <p:nvPr>
            <p:ph type="title"/>
          </p:nvPr>
        </p:nvSpPr>
        <p:spPr/>
        <p:txBody>
          <a:bodyPr/>
          <a:lstStyle/>
          <a:p>
            <a:r>
              <a:rPr lang="en-US"/>
              <a:t>Introduction to Azure ML CLI v2</a:t>
            </a:r>
          </a:p>
        </p:txBody>
      </p:sp>
      <p:pic>
        <p:nvPicPr>
          <p:cNvPr id="2050" name="Picture 2" descr="Azure Machine Learning">
            <a:extLst>
              <a:ext uri="{FF2B5EF4-FFF2-40B4-BE49-F238E27FC236}">
                <a16:creationId xmlns:a16="http://schemas.microsoft.com/office/drawing/2014/main" id="{511BB8D0-17EA-422B-8F07-1BB10BABB7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0000" y="2339975"/>
            <a:ext cx="6426225" cy="356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139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D66F-818D-454E-A05B-6CE732A5D8BC}"/>
              </a:ext>
            </a:extLst>
          </p:cNvPr>
          <p:cNvSpPr>
            <a:spLocks noGrp="1"/>
          </p:cNvSpPr>
          <p:nvPr>
            <p:ph type="title"/>
          </p:nvPr>
        </p:nvSpPr>
        <p:spPr/>
        <p:txBody>
          <a:bodyPr/>
          <a:lstStyle/>
          <a:p>
            <a:r>
              <a:rPr lang="en-US"/>
              <a:t>Introduction to Azure ML CLI v2</a:t>
            </a:r>
          </a:p>
        </p:txBody>
      </p:sp>
      <p:sp>
        <p:nvSpPr>
          <p:cNvPr id="3" name="Content Placeholder 2">
            <a:extLst>
              <a:ext uri="{FF2B5EF4-FFF2-40B4-BE49-F238E27FC236}">
                <a16:creationId xmlns:a16="http://schemas.microsoft.com/office/drawing/2014/main" id="{A2F8DF1A-081E-42AC-BA56-60CFC88F9815}"/>
              </a:ext>
            </a:extLst>
          </p:cNvPr>
          <p:cNvSpPr>
            <a:spLocks noGrp="1"/>
          </p:cNvSpPr>
          <p:nvPr>
            <p:ph idx="1"/>
          </p:nvPr>
        </p:nvSpPr>
        <p:spPr>
          <a:xfrm>
            <a:off x="691078" y="2349321"/>
            <a:ext cx="10325000" cy="3564436"/>
          </a:xfrm>
        </p:spPr>
        <p:txBody>
          <a:bodyPr/>
          <a:lstStyle/>
          <a:p>
            <a:pPr algn="l"/>
            <a:r>
              <a:rPr lang="en-US" b="0" i="0">
                <a:solidFill>
                  <a:srgbClr val="171717"/>
                </a:solidFill>
                <a:effectLst/>
                <a:latin typeface="Segoe UI" panose="020B0502040204020203" pitchFamily="34" charset="0"/>
              </a:rPr>
              <a:t>The Azure Machine Learning CLI (v2) is an Azure CLI extension enabling you to accelerate the model training process while scaling up and out on Azure compute, with the model lifecycle tracked and auditable.</a:t>
            </a:r>
          </a:p>
          <a:p>
            <a:r>
              <a:rPr lang="en-US"/>
              <a:t>The CLI v2 greatly simplify running ML in Azure by decoupling ML logic from operationalization</a:t>
            </a:r>
          </a:p>
          <a:p>
            <a:pPr marL="0" indent="0">
              <a:buNone/>
            </a:pPr>
            <a:br>
              <a:rPr lang="en-US"/>
            </a:br>
            <a:endParaRPr lang="en-US"/>
          </a:p>
        </p:txBody>
      </p:sp>
      <p:sp>
        <p:nvSpPr>
          <p:cNvPr id="4" name="Rectangle: Rounded Corners 3">
            <a:extLst>
              <a:ext uri="{FF2B5EF4-FFF2-40B4-BE49-F238E27FC236}">
                <a16:creationId xmlns:a16="http://schemas.microsoft.com/office/drawing/2014/main" id="{6A0CAC8F-05F3-4E12-AC47-B78981A35D4A}"/>
              </a:ext>
            </a:extLst>
          </p:cNvPr>
          <p:cNvSpPr/>
          <p:nvPr/>
        </p:nvSpPr>
        <p:spPr>
          <a:xfrm>
            <a:off x="1488772" y="4998981"/>
            <a:ext cx="1631216" cy="948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 file</a:t>
            </a:r>
          </a:p>
        </p:txBody>
      </p:sp>
      <p:sp>
        <p:nvSpPr>
          <p:cNvPr id="5" name="Rectangle: Rounded Corners 4">
            <a:extLst>
              <a:ext uri="{FF2B5EF4-FFF2-40B4-BE49-F238E27FC236}">
                <a16:creationId xmlns:a16="http://schemas.microsoft.com/office/drawing/2014/main" id="{31A0345B-5270-4BD1-9B29-FD5FE03ADD37}"/>
              </a:ext>
            </a:extLst>
          </p:cNvPr>
          <p:cNvSpPr/>
          <p:nvPr/>
        </p:nvSpPr>
        <p:spPr>
          <a:xfrm>
            <a:off x="4121692" y="5021190"/>
            <a:ext cx="1433633" cy="838168"/>
          </a:xfrm>
          <a:prstGeom prst="round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a:t>YML job definition</a:t>
            </a:r>
          </a:p>
        </p:txBody>
      </p:sp>
      <p:sp>
        <p:nvSpPr>
          <p:cNvPr id="6" name="Rectangle: Rounded Corners 5">
            <a:extLst>
              <a:ext uri="{FF2B5EF4-FFF2-40B4-BE49-F238E27FC236}">
                <a16:creationId xmlns:a16="http://schemas.microsoft.com/office/drawing/2014/main" id="{74FC645D-AD4E-4DB1-9540-14ECBBDC9D0F}"/>
              </a:ext>
            </a:extLst>
          </p:cNvPr>
          <p:cNvSpPr/>
          <p:nvPr/>
        </p:nvSpPr>
        <p:spPr>
          <a:xfrm>
            <a:off x="6031671" y="5021190"/>
            <a:ext cx="1433633" cy="838168"/>
          </a:xfrm>
          <a:prstGeom prst="round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err="1"/>
              <a:t>Conda</a:t>
            </a:r>
            <a:r>
              <a:rPr lang="en-US" sz="1600"/>
              <a:t> environment </a:t>
            </a:r>
          </a:p>
        </p:txBody>
      </p:sp>
      <p:sp>
        <p:nvSpPr>
          <p:cNvPr id="8" name="Plus Sign 7">
            <a:extLst>
              <a:ext uri="{FF2B5EF4-FFF2-40B4-BE49-F238E27FC236}">
                <a16:creationId xmlns:a16="http://schemas.microsoft.com/office/drawing/2014/main" id="{4A8C10A7-4854-42CF-9FEE-555FC2CD38DD}"/>
              </a:ext>
            </a:extLst>
          </p:cNvPr>
          <p:cNvSpPr/>
          <p:nvPr/>
        </p:nvSpPr>
        <p:spPr>
          <a:xfrm>
            <a:off x="3441636" y="5311791"/>
            <a:ext cx="307863" cy="2297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lus Sign 8">
            <a:extLst>
              <a:ext uri="{FF2B5EF4-FFF2-40B4-BE49-F238E27FC236}">
                <a16:creationId xmlns:a16="http://schemas.microsoft.com/office/drawing/2014/main" id="{EAC0DD4D-4462-4913-93E5-52E14BF6C692}"/>
              </a:ext>
            </a:extLst>
          </p:cNvPr>
          <p:cNvSpPr/>
          <p:nvPr/>
        </p:nvSpPr>
        <p:spPr>
          <a:xfrm>
            <a:off x="5690457" y="5311791"/>
            <a:ext cx="307863" cy="2297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a:extLst>
              <a:ext uri="{FF2B5EF4-FFF2-40B4-BE49-F238E27FC236}">
                <a16:creationId xmlns:a16="http://schemas.microsoft.com/office/drawing/2014/main" id="{45BDC6FA-55F5-466D-8AB7-A0520818BB59}"/>
              </a:ext>
            </a:extLst>
          </p:cNvPr>
          <p:cNvSpPr/>
          <p:nvPr/>
        </p:nvSpPr>
        <p:spPr>
          <a:xfrm>
            <a:off x="3990315" y="4739298"/>
            <a:ext cx="3708145" cy="14765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Alternate Process 11">
            <a:extLst>
              <a:ext uri="{FF2B5EF4-FFF2-40B4-BE49-F238E27FC236}">
                <a16:creationId xmlns:a16="http://schemas.microsoft.com/office/drawing/2014/main" id="{DE40B2E8-FDA2-4040-B55F-CF5FB884BF91}"/>
              </a:ext>
            </a:extLst>
          </p:cNvPr>
          <p:cNvSpPr/>
          <p:nvPr/>
        </p:nvSpPr>
        <p:spPr>
          <a:xfrm>
            <a:off x="1183205" y="4731292"/>
            <a:ext cx="2233158" cy="14765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99BFF7B-4756-47D6-BA8A-9858E149034A}"/>
              </a:ext>
            </a:extLst>
          </p:cNvPr>
          <p:cNvSpPr txBox="1"/>
          <p:nvPr/>
        </p:nvSpPr>
        <p:spPr>
          <a:xfrm>
            <a:off x="4374571" y="4338337"/>
            <a:ext cx="3247498" cy="369332"/>
          </a:xfrm>
          <a:prstGeom prst="rect">
            <a:avLst/>
          </a:prstGeom>
          <a:noFill/>
        </p:spPr>
        <p:txBody>
          <a:bodyPr wrap="square">
            <a:spAutoFit/>
          </a:bodyPr>
          <a:lstStyle/>
          <a:p>
            <a:r>
              <a:rPr lang="en-US" sz="1800"/>
              <a:t>Run time definition</a:t>
            </a:r>
            <a:endParaRPr lang="en-US"/>
          </a:p>
        </p:txBody>
      </p:sp>
      <p:sp>
        <p:nvSpPr>
          <p:cNvPr id="15" name="TextBox 14">
            <a:extLst>
              <a:ext uri="{FF2B5EF4-FFF2-40B4-BE49-F238E27FC236}">
                <a16:creationId xmlns:a16="http://schemas.microsoft.com/office/drawing/2014/main" id="{3D6B66EB-DB57-4EC1-A632-4FB842230FD2}"/>
              </a:ext>
            </a:extLst>
          </p:cNvPr>
          <p:cNvSpPr txBox="1"/>
          <p:nvPr/>
        </p:nvSpPr>
        <p:spPr>
          <a:xfrm>
            <a:off x="1488772" y="4331122"/>
            <a:ext cx="1873829" cy="369332"/>
          </a:xfrm>
          <a:prstGeom prst="rect">
            <a:avLst/>
          </a:prstGeom>
          <a:noFill/>
        </p:spPr>
        <p:txBody>
          <a:bodyPr wrap="square">
            <a:spAutoFit/>
          </a:bodyPr>
          <a:lstStyle/>
          <a:p>
            <a:r>
              <a:rPr lang="en-US"/>
              <a:t>Core logic</a:t>
            </a:r>
          </a:p>
        </p:txBody>
      </p:sp>
    </p:spTree>
    <p:extLst>
      <p:ext uri="{BB962C8B-B14F-4D97-AF65-F5344CB8AC3E}">
        <p14:creationId xmlns:p14="http://schemas.microsoft.com/office/powerpoint/2010/main" val="1193477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78B1-804E-D434-9179-245C611479D4}"/>
              </a:ext>
            </a:extLst>
          </p:cNvPr>
          <p:cNvSpPr>
            <a:spLocks noGrp="1"/>
          </p:cNvSpPr>
          <p:nvPr>
            <p:ph type="title"/>
          </p:nvPr>
        </p:nvSpPr>
        <p:spPr/>
        <p:txBody>
          <a:bodyPr/>
          <a:lstStyle/>
          <a:p>
            <a:r>
              <a:rPr lang="en-US"/>
              <a:t>Azure ML &amp; MLFlow Experiment Tracking</a:t>
            </a:r>
          </a:p>
        </p:txBody>
      </p:sp>
      <p:pic>
        <p:nvPicPr>
          <p:cNvPr id="4" name="Picture 4">
            <a:extLst>
              <a:ext uri="{FF2B5EF4-FFF2-40B4-BE49-F238E27FC236}">
                <a16:creationId xmlns:a16="http://schemas.microsoft.com/office/drawing/2014/main" id="{A55C0A92-CBE6-10D3-32F0-C4D446DF2290}"/>
              </a:ext>
            </a:extLst>
          </p:cNvPr>
          <p:cNvPicPr>
            <a:picLocks noGrp="1" noChangeAspect="1"/>
          </p:cNvPicPr>
          <p:nvPr>
            <p:ph idx="1"/>
          </p:nvPr>
        </p:nvPicPr>
        <p:blipFill>
          <a:blip r:embed="rId2"/>
          <a:stretch>
            <a:fillRect/>
          </a:stretch>
        </p:blipFill>
        <p:spPr>
          <a:xfrm>
            <a:off x="1954650" y="2340131"/>
            <a:ext cx="7797857" cy="3564436"/>
          </a:xfrm>
        </p:spPr>
      </p:pic>
    </p:spTree>
    <p:extLst>
      <p:ext uri="{BB962C8B-B14F-4D97-AF65-F5344CB8AC3E}">
        <p14:creationId xmlns:p14="http://schemas.microsoft.com/office/powerpoint/2010/main" val="2332782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9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2" name="Straight Connector 9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9" name="Right Triangle 12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0" name="Rectangle 12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86" name="Picture 4" descr="Cathedral ceiling in yellow sunlight design">
            <a:extLst>
              <a:ext uri="{FF2B5EF4-FFF2-40B4-BE49-F238E27FC236}">
                <a16:creationId xmlns:a16="http://schemas.microsoft.com/office/drawing/2014/main" id="{82B22FD2-06E3-8278-690B-9311EF1726E3}"/>
              </a:ext>
            </a:extLst>
          </p:cNvPr>
          <p:cNvPicPr>
            <a:picLocks noChangeAspect="1"/>
          </p:cNvPicPr>
          <p:nvPr/>
        </p:nvPicPr>
        <p:blipFill rotWithShape="1">
          <a:blip r:embed="rId2"/>
          <a:srcRect t="14173" b="10827"/>
          <a:stretch/>
        </p:blipFill>
        <p:spPr>
          <a:xfrm>
            <a:off x="20" y="10"/>
            <a:ext cx="12191980" cy="6857989"/>
          </a:xfrm>
          <a:prstGeom prst="rect">
            <a:avLst/>
          </a:prstGeom>
        </p:spPr>
      </p:pic>
      <p:sp>
        <p:nvSpPr>
          <p:cNvPr id="123" name="Flowchart: Document 127">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AAEF9CE7-3A0E-4D1C-AD1F-DC82E623B00C}"/>
              </a:ext>
            </a:extLst>
          </p:cNvPr>
          <p:cNvSpPr>
            <a:spLocks noGrp="1"/>
          </p:cNvSpPr>
          <p:nvPr>
            <p:ph type="title"/>
          </p:nvPr>
        </p:nvSpPr>
        <p:spPr>
          <a:xfrm>
            <a:off x="728106" y="1884824"/>
            <a:ext cx="4225893" cy="3077253"/>
          </a:xfrm>
        </p:spPr>
        <p:txBody>
          <a:bodyPr vert="horz" lIns="91440" tIns="45720" rIns="91440" bIns="45720" rtlCol="0" anchor="b">
            <a:noAutofit/>
          </a:bodyPr>
          <a:lstStyle/>
          <a:p>
            <a:r>
              <a:rPr lang="en-US"/>
              <a:t>Part 3: Use GitHub for Version Control and Automation</a:t>
            </a:r>
            <a:br>
              <a:rPr lang="en-US" b="1"/>
            </a:br>
            <a:br>
              <a:rPr lang="en-US"/>
            </a:br>
            <a:endParaRPr lang="en-US" sz="5400"/>
          </a:p>
        </p:txBody>
      </p:sp>
      <p:grpSp>
        <p:nvGrpSpPr>
          <p:cNvPr id="125" name="Group 129">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1" name="Straight Connector 130">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085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D6AF-FE83-D6ED-E269-F7064C60DE05}"/>
              </a:ext>
            </a:extLst>
          </p:cNvPr>
          <p:cNvSpPr>
            <a:spLocks noGrp="1"/>
          </p:cNvSpPr>
          <p:nvPr>
            <p:ph type="title"/>
          </p:nvPr>
        </p:nvSpPr>
        <p:spPr>
          <a:xfrm>
            <a:off x="225288" y="-340464"/>
            <a:ext cx="10325000" cy="1442463"/>
          </a:xfrm>
        </p:spPr>
        <p:txBody>
          <a:bodyPr/>
          <a:lstStyle/>
          <a:p>
            <a:r>
              <a:rPr lang="en-US"/>
              <a:t>Architecture</a:t>
            </a:r>
          </a:p>
        </p:txBody>
      </p:sp>
      <p:sp>
        <p:nvSpPr>
          <p:cNvPr id="4" name="TextBox 3">
            <a:extLst>
              <a:ext uri="{FF2B5EF4-FFF2-40B4-BE49-F238E27FC236}">
                <a16:creationId xmlns:a16="http://schemas.microsoft.com/office/drawing/2014/main" id="{1B520079-5807-4F17-A1B1-81DE0299EF7C}"/>
              </a:ext>
            </a:extLst>
          </p:cNvPr>
          <p:cNvSpPr txBox="1"/>
          <p:nvPr/>
        </p:nvSpPr>
        <p:spPr>
          <a:xfrm>
            <a:off x="2091652" y="3052031"/>
            <a:ext cx="856439" cy="246221"/>
          </a:xfrm>
          <a:prstGeom prst="rect">
            <a:avLst/>
          </a:prstGeom>
          <a:noFill/>
        </p:spPr>
        <p:txBody>
          <a:bodyPr wrap="square" rtlCol="0">
            <a:spAutoFit/>
          </a:bodyPr>
          <a:lstStyle/>
          <a:p>
            <a:pPr algn="ctr"/>
            <a:r>
              <a:rPr lang="en-US" sz="1000"/>
              <a:t>Int. branch</a:t>
            </a:r>
          </a:p>
        </p:txBody>
      </p:sp>
      <p:sp>
        <p:nvSpPr>
          <p:cNvPr id="5" name="TextBox 4">
            <a:extLst>
              <a:ext uri="{FF2B5EF4-FFF2-40B4-BE49-F238E27FC236}">
                <a16:creationId xmlns:a16="http://schemas.microsoft.com/office/drawing/2014/main" id="{29B0A981-C9AA-489B-B659-3D5D84650DF7}"/>
              </a:ext>
            </a:extLst>
          </p:cNvPr>
          <p:cNvSpPr txBox="1"/>
          <p:nvPr/>
        </p:nvSpPr>
        <p:spPr>
          <a:xfrm>
            <a:off x="7243394" y="3068093"/>
            <a:ext cx="497252" cy="246221"/>
          </a:xfrm>
          <a:prstGeom prst="rect">
            <a:avLst/>
          </a:prstGeom>
          <a:noFill/>
        </p:spPr>
        <p:txBody>
          <a:bodyPr wrap="none" rtlCol="0">
            <a:spAutoFit/>
          </a:bodyPr>
          <a:lstStyle/>
          <a:p>
            <a:r>
              <a:rPr lang="en-US" sz="1000"/>
              <a:t>main</a:t>
            </a:r>
          </a:p>
        </p:txBody>
      </p:sp>
      <p:cxnSp>
        <p:nvCxnSpPr>
          <p:cNvPr id="6" name="Straight Arrow Connector 5">
            <a:extLst>
              <a:ext uri="{FF2B5EF4-FFF2-40B4-BE49-F238E27FC236}">
                <a16:creationId xmlns:a16="http://schemas.microsoft.com/office/drawing/2014/main" id="{867EB1DA-E338-47EC-AB2C-F5399C3C33F8}"/>
              </a:ext>
            </a:extLst>
          </p:cNvPr>
          <p:cNvCxnSpPr>
            <a:cxnSpLocks/>
          </p:cNvCxnSpPr>
          <p:nvPr/>
        </p:nvCxnSpPr>
        <p:spPr>
          <a:xfrm>
            <a:off x="1480647" y="2985268"/>
            <a:ext cx="736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EBBBEF2-1FDB-4D44-9FCD-6BF91F02949F}"/>
              </a:ext>
            </a:extLst>
          </p:cNvPr>
          <p:cNvCxnSpPr>
            <a:cxnSpLocks/>
          </p:cNvCxnSpPr>
          <p:nvPr/>
        </p:nvCxnSpPr>
        <p:spPr>
          <a:xfrm>
            <a:off x="6388962" y="3004067"/>
            <a:ext cx="821171"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FCA01AFD-5FFD-4784-BB96-F731D597E16E}"/>
              </a:ext>
            </a:extLst>
          </p:cNvPr>
          <p:cNvCxnSpPr>
            <a:cxnSpLocks/>
          </p:cNvCxnSpPr>
          <p:nvPr/>
        </p:nvCxnSpPr>
        <p:spPr>
          <a:xfrm>
            <a:off x="7717786" y="3004626"/>
            <a:ext cx="493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BF7EE7EF-1E88-4978-A0C9-2496FE5326B3}"/>
              </a:ext>
            </a:extLst>
          </p:cNvPr>
          <p:cNvSpPr/>
          <p:nvPr/>
        </p:nvSpPr>
        <p:spPr>
          <a:xfrm>
            <a:off x="8331743" y="2472616"/>
            <a:ext cx="2666443" cy="1062903"/>
          </a:xfrm>
          <a:prstGeom prst="round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3FF5F1-C859-4467-9B7C-90EB52E9C81C}"/>
              </a:ext>
            </a:extLst>
          </p:cNvPr>
          <p:cNvSpPr/>
          <p:nvPr/>
        </p:nvSpPr>
        <p:spPr>
          <a:xfrm>
            <a:off x="380028" y="1512107"/>
            <a:ext cx="11106116" cy="2386714"/>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E4DB2C8-FE4E-416E-A64B-16F4E793DB0A}"/>
              </a:ext>
            </a:extLst>
          </p:cNvPr>
          <p:cNvCxnSpPr>
            <a:cxnSpLocks/>
          </p:cNvCxnSpPr>
          <p:nvPr/>
        </p:nvCxnSpPr>
        <p:spPr>
          <a:xfrm>
            <a:off x="2912238" y="2985268"/>
            <a:ext cx="5031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62FB895C-FDD6-4EBD-9A65-E31CA60E89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0156" y="2669726"/>
            <a:ext cx="419433" cy="419433"/>
          </a:xfrm>
          <a:prstGeom prst="rect">
            <a:avLst/>
          </a:prstGeom>
        </p:spPr>
      </p:pic>
      <p:pic>
        <p:nvPicPr>
          <p:cNvPr id="13" name="Graphic 12">
            <a:extLst>
              <a:ext uri="{FF2B5EF4-FFF2-40B4-BE49-F238E27FC236}">
                <a16:creationId xmlns:a16="http://schemas.microsoft.com/office/drawing/2014/main" id="{F197BFFF-94DF-4A2B-BE31-B307564EE7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0306" y="2688403"/>
            <a:ext cx="419433" cy="419433"/>
          </a:xfrm>
          <a:prstGeom prst="rect">
            <a:avLst/>
          </a:prstGeom>
        </p:spPr>
      </p:pic>
      <p:sp>
        <p:nvSpPr>
          <p:cNvPr id="14" name="TextBox 13">
            <a:extLst>
              <a:ext uri="{FF2B5EF4-FFF2-40B4-BE49-F238E27FC236}">
                <a16:creationId xmlns:a16="http://schemas.microsoft.com/office/drawing/2014/main" id="{C9598D19-A870-43A3-B951-89C2A1EABD6C}"/>
              </a:ext>
            </a:extLst>
          </p:cNvPr>
          <p:cNvSpPr txBox="1"/>
          <p:nvPr/>
        </p:nvSpPr>
        <p:spPr>
          <a:xfrm>
            <a:off x="6591220" y="2775010"/>
            <a:ext cx="705642" cy="246221"/>
          </a:xfrm>
          <a:prstGeom prst="rect">
            <a:avLst/>
          </a:prstGeom>
          <a:noFill/>
        </p:spPr>
        <p:txBody>
          <a:bodyPr wrap="none" rtlCol="0">
            <a:spAutoFit/>
          </a:bodyPr>
          <a:lstStyle/>
          <a:p>
            <a:r>
              <a:rPr lang="en-US" sz="1000" b="1">
                <a:solidFill>
                  <a:schemeClr val="accent1">
                    <a:lumMod val="50000"/>
                  </a:schemeClr>
                </a:solidFill>
              </a:rPr>
              <a:t>Pull Req.</a:t>
            </a:r>
          </a:p>
        </p:txBody>
      </p:sp>
      <p:grpSp>
        <p:nvGrpSpPr>
          <p:cNvPr id="15" name="Group 14">
            <a:extLst>
              <a:ext uri="{FF2B5EF4-FFF2-40B4-BE49-F238E27FC236}">
                <a16:creationId xmlns:a16="http://schemas.microsoft.com/office/drawing/2014/main" id="{8EF3964A-EC61-4044-B900-23A8AFDC5292}"/>
              </a:ext>
            </a:extLst>
          </p:cNvPr>
          <p:cNvGrpSpPr/>
          <p:nvPr/>
        </p:nvGrpSpPr>
        <p:grpSpPr>
          <a:xfrm>
            <a:off x="520917" y="2001602"/>
            <a:ext cx="936474" cy="797730"/>
            <a:chOff x="1371619" y="4474284"/>
            <a:chExt cx="936474" cy="797730"/>
          </a:xfrm>
        </p:grpSpPr>
        <p:grpSp>
          <p:nvGrpSpPr>
            <p:cNvPr id="16" name="Group 15">
              <a:extLst>
                <a:ext uri="{FF2B5EF4-FFF2-40B4-BE49-F238E27FC236}">
                  <a16:creationId xmlns:a16="http://schemas.microsoft.com/office/drawing/2014/main" id="{15AD851D-0C08-49E6-9BD7-1AEB92D53C80}"/>
                </a:ext>
              </a:extLst>
            </p:cNvPr>
            <p:cNvGrpSpPr/>
            <p:nvPr/>
          </p:nvGrpSpPr>
          <p:grpSpPr>
            <a:xfrm>
              <a:off x="1429279" y="4474284"/>
              <a:ext cx="687003" cy="687003"/>
              <a:chOff x="2439630" y="5229934"/>
              <a:chExt cx="687003" cy="687003"/>
            </a:xfrm>
          </p:grpSpPr>
          <p:pic>
            <p:nvPicPr>
              <p:cNvPr id="18" name="Graphic 17" descr="Tools outline">
                <a:extLst>
                  <a:ext uri="{FF2B5EF4-FFF2-40B4-BE49-F238E27FC236}">
                    <a16:creationId xmlns:a16="http://schemas.microsoft.com/office/drawing/2014/main" id="{65105067-A65A-4EEB-8F7B-0EAB032EFC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80613" y="5495988"/>
                <a:ext cx="205038" cy="205038"/>
              </a:xfrm>
              <a:prstGeom prst="rect">
                <a:avLst/>
              </a:prstGeom>
            </p:spPr>
          </p:pic>
          <p:pic>
            <p:nvPicPr>
              <p:cNvPr id="19" name="Graphic 18" descr="Browser window with solid fill">
                <a:extLst>
                  <a:ext uri="{FF2B5EF4-FFF2-40B4-BE49-F238E27FC236}">
                    <a16:creationId xmlns:a16="http://schemas.microsoft.com/office/drawing/2014/main" id="{BA77BA05-B13B-4592-9146-CD6E8B1A65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39630" y="5229934"/>
                <a:ext cx="687003" cy="687003"/>
              </a:xfrm>
              <a:prstGeom prst="rect">
                <a:avLst/>
              </a:prstGeom>
            </p:spPr>
          </p:pic>
        </p:grpSp>
        <p:sp>
          <p:nvSpPr>
            <p:cNvPr id="17" name="TextBox 16">
              <a:extLst>
                <a:ext uri="{FF2B5EF4-FFF2-40B4-BE49-F238E27FC236}">
                  <a16:creationId xmlns:a16="http://schemas.microsoft.com/office/drawing/2014/main" id="{D98B2829-F6C9-4C4F-8740-9FCA57176DAE}"/>
                </a:ext>
              </a:extLst>
            </p:cNvPr>
            <p:cNvSpPr txBox="1"/>
            <p:nvPr/>
          </p:nvSpPr>
          <p:spPr>
            <a:xfrm>
              <a:off x="1371619" y="5025793"/>
              <a:ext cx="936474" cy="246221"/>
            </a:xfrm>
            <a:prstGeom prst="rect">
              <a:avLst/>
            </a:prstGeom>
            <a:noFill/>
          </p:spPr>
          <p:txBody>
            <a:bodyPr wrap="none" rtlCol="0">
              <a:spAutoFit/>
            </a:bodyPr>
            <a:lstStyle/>
            <a:p>
              <a:pPr algn="ctr"/>
              <a:r>
                <a:rPr lang="en-US" sz="1000"/>
                <a:t>IDE, Notebook</a:t>
              </a:r>
            </a:p>
          </p:txBody>
        </p:sp>
      </p:grpSp>
      <p:sp>
        <p:nvSpPr>
          <p:cNvPr id="20" name="TextBox 19">
            <a:extLst>
              <a:ext uri="{FF2B5EF4-FFF2-40B4-BE49-F238E27FC236}">
                <a16:creationId xmlns:a16="http://schemas.microsoft.com/office/drawing/2014/main" id="{A6C70DAF-257D-4EEF-88CF-D877C0E50378}"/>
              </a:ext>
            </a:extLst>
          </p:cNvPr>
          <p:cNvSpPr txBox="1"/>
          <p:nvPr/>
        </p:nvSpPr>
        <p:spPr>
          <a:xfrm rot="5400000">
            <a:off x="11103695" y="2478482"/>
            <a:ext cx="553357" cy="276999"/>
          </a:xfrm>
          <a:prstGeom prst="rect">
            <a:avLst/>
          </a:prstGeom>
          <a:noFill/>
        </p:spPr>
        <p:txBody>
          <a:bodyPr wrap="none" rtlCol="0">
            <a:spAutoFit/>
          </a:bodyPr>
          <a:lstStyle/>
          <a:p>
            <a:r>
              <a:rPr lang="en-US" sz="1200" b="1">
                <a:solidFill>
                  <a:schemeClr val="accent1">
                    <a:lumMod val="50000"/>
                  </a:schemeClr>
                </a:solidFill>
              </a:rPr>
              <a:t>CI/CD</a:t>
            </a:r>
          </a:p>
        </p:txBody>
      </p:sp>
      <p:sp>
        <p:nvSpPr>
          <p:cNvPr id="21" name="Rectangle: Rounded Corners 20">
            <a:extLst>
              <a:ext uri="{FF2B5EF4-FFF2-40B4-BE49-F238E27FC236}">
                <a16:creationId xmlns:a16="http://schemas.microsoft.com/office/drawing/2014/main" id="{D1D4EDCD-80F0-452B-88A4-F24CFD166A5C}"/>
              </a:ext>
            </a:extLst>
          </p:cNvPr>
          <p:cNvSpPr/>
          <p:nvPr/>
        </p:nvSpPr>
        <p:spPr>
          <a:xfrm>
            <a:off x="3531870" y="2426891"/>
            <a:ext cx="3120141" cy="1109187"/>
          </a:xfrm>
          <a:prstGeom prst="round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7738B70-4713-4266-993F-1393FE8CDBE8}"/>
              </a:ext>
            </a:extLst>
          </p:cNvPr>
          <p:cNvSpPr txBox="1"/>
          <p:nvPr/>
        </p:nvSpPr>
        <p:spPr>
          <a:xfrm>
            <a:off x="1471346" y="2775010"/>
            <a:ext cx="705642" cy="246221"/>
          </a:xfrm>
          <a:prstGeom prst="rect">
            <a:avLst/>
          </a:prstGeom>
          <a:noFill/>
        </p:spPr>
        <p:txBody>
          <a:bodyPr wrap="none" rtlCol="0">
            <a:spAutoFit/>
          </a:bodyPr>
          <a:lstStyle/>
          <a:p>
            <a:r>
              <a:rPr lang="en-US" sz="1000" b="1">
                <a:solidFill>
                  <a:schemeClr val="accent1">
                    <a:lumMod val="50000"/>
                  </a:schemeClr>
                </a:solidFill>
              </a:rPr>
              <a:t>Pull Req.</a:t>
            </a:r>
          </a:p>
        </p:txBody>
      </p:sp>
      <p:grpSp>
        <p:nvGrpSpPr>
          <p:cNvPr id="23" name="Group 22">
            <a:extLst>
              <a:ext uri="{FF2B5EF4-FFF2-40B4-BE49-F238E27FC236}">
                <a16:creationId xmlns:a16="http://schemas.microsoft.com/office/drawing/2014/main" id="{85BA15B2-3DD6-4058-89A2-603E4F2AB8B0}"/>
              </a:ext>
            </a:extLst>
          </p:cNvPr>
          <p:cNvGrpSpPr/>
          <p:nvPr/>
        </p:nvGrpSpPr>
        <p:grpSpPr>
          <a:xfrm>
            <a:off x="326812" y="2825828"/>
            <a:ext cx="1331478" cy="944847"/>
            <a:chOff x="1314512" y="5327510"/>
            <a:chExt cx="1331478" cy="944847"/>
          </a:xfrm>
        </p:grpSpPr>
        <p:sp>
          <p:nvSpPr>
            <p:cNvPr id="24" name="TextBox 23">
              <a:extLst>
                <a:ext uri="{FF2B5EF4-FFF2-40B4-BE49-F238E27FC236}">
                  <a16:creationId xmlns:a16="http://schemas.microsoft.com/office/drawing/2014/main" id="{7A8E9BDD-090B-4B02-A319-1DA39E8CE22D}"/>
                </a:ext>
              </a:extLst>
            </p:cNvPr>
            <p:cNvSpPr txBox="1"/>
            <p:nvPr/>
          </p:nvSpPr>
          <p:spPr>
            <a:xfrm>
              <a:off x="1314512" y="5872247"/>
              <a:ext cx="1331478" cy="400110"/>
            </a:xfrm>
            <a:prstGeom prst="rect">
              <a:avLst/>
            </a:prstGeom>
            <a:noFill/>
          </p:spPr>
          <p:txBody>
            <a:bodyPr wrap="square" rtlCol="0">
              <a:spAutoFit/>
            </a:bodyPr>
            <a:lstStyle/>
            <a:p>
              <a:pPr algn="ctr"/>
              <a:r>
                <a:rPr lang="en-US" sz="1000"/>
                <a:t>Data Drift, New Dataset, Model Drift</a:t>
              </a:r>
            </a:p>
          </p:txBody>
        </p:sp>
        <p:pic>
          <p:nvPicPr>
            <p:cNvPr id="25" name="Picture 11" descr="Logo, icon&#10;&#10;Description automatically generated">
              <a:extLst>
                <a:ext uri="{FF2B5EF4-FFF2-40B4-BE49-F238E27FC236}">
                  <a16:creationId xmlns:a16="http://schemas.microsoft.com/office/drawing/2014/main" id="{37ECFFF1-8888-43D9-B73D-996A51972F6A}"/>
                </a:ext>
              </a:extLst>
            </p:cNvPr>
            <p:cNvPicPr>
              <a:picLocks noChangeAspect="1"/>
            </p:cNvPicPr>
            <p:nvPr/>
          </p:nvPicPr>
          <p:blipFill>
            <a:blip r:embed="rId10"/>
            <a:stretch>
              <a:fillRect/>
            </a:stretch>
          </p:blipFill>
          <p:spPr>
            <a:xfrm>
              <a:off x="1612197" y="5629370"/>
              <a:ext cx="259214" cy="251355"/>
            </a:xfrm>
            <a:prstGeom prst="rect">
              <a:avLst/>
            </a:prstGeom>
          </p:spPr>
        </p:pic>
        <p:pic>
          <p:nvPicPr>
            <p:cNvPr id="26" name="Picture 12" descr="See the source image">
              <a:extLst>
                <a:ext uri="{FF2B5EF4-FFF2-40B4-BE49-F238E27FC236}">
                  <a16:creationId xmlns:a16="http://schemas.microsoft.com/office/drawing/2014/main" id="{2D89BFCB-A4D9-4649-BCBA-BD85EDCA06B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31357" y="5649640"/>
              <a:ext cx="259214" cy="2420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584F96FF-32B7-47DC-BCAE-020F11BDBE55}"/>
                </a:ext>
              </a:extLst>
            </p:cNvPr>
            <p:cNvPicPr>
              <a:picLocks noChangeAspect="1"/>
            </p:cNvPicPr>
            <p:nvPr/>
          </p:nvPicPr>
          <p:blipFill>
            <a:blip r:embed="rId12"/>
            <a:stretch>
              <a:fillRect/>
            </a:stretch>
          </p:blipFill>
          <p:spPr>
            <a:xfrm>
              <a:off x="1741571" y="5327510"/>
              <a:ext cx="380992" cy="307799"/>
            </a:xfrm>
            <a:prstGeom prst="rect">
              <a:avLst/>
            </a:prstGeom>
          </p:spPr>
        </p:pic>
      </p:grpSp>
      <p:sp>
        <p:nvSpPr>
          <p:cNvPr id="28" name="TextBox 27">
            <a:extLst>
              <a:ext uri="{FF2B5EF4-FFF2-40B4-BE49-F238E27FC236}">
                <a16:creationId xmlns:a16="http://schemas.microsoft.com/office/drawing/2014/main" id="{CAF5C777-A234-42AC-B9C2-10B2315D6A9D}"/>
              </a:ext>
            </a:extLst>
          </p:cNvPr>
          <p:cNvSpPr txBox="1"/>
          <p:nvPr/>
        </p:nvSpPr>
        <p:spPr>
          <a:xfrm>
            <a:off x="3900968" y="2202436"/>
            <a:ext cx="1197468" cy="261610"/>
          </a:xfrm>
          <a:prstGeom prst="rect">
            <a:avLst/>
          </a:prstGeom>
          <a:noFill/>
        </p:spPr>
        <p:txBody>
          <a:bodyPr wrap="square" rtlCol="0">
            <a:spAutoFit/>
          </a:bodyPr>
          <a:lstStyle/>
          <a:p>
            <a:pPr algn="ctr"/>
            <a:r>
              <a:rPr lang="en-US" sz="1100"/>
              <a:t>Run CI Workflow</a:t>
            </a:r>
          </a:p>
        </p:txBody>
      </p:sp>
      <p:sp>
        <p:nvSpPr>
          <p:cNvPr id="29" name="TextBox 28">
            <a:extLst>
              <a:ext uri="{FF2B5EF4-FFF2-40B4-BE49-F238E27FC236}">
                <a16:creationId xmlns:a16="http://schemas.microsoft.com/office/drawing/2014/main" id="{CAFA502C-C438-43EA-B22C-581BE0A13C71}"/>
              </a:ext>
            </a:extLst>
          </p:cNvPr>
          <p:cNvSpPr txBox="1"/>
          <p:nvPr/>
        </p:nvSpPr>
        <p:spPr>
          <a:xfrm>
            <a:off x="8661305" y="2202436"/>
            <a:ext cx="1285059" cy="276999"/>
          </a:xfrm>
          <a:prstGeom prst="rect">
            <a:avLst/>
          </a:prstGeom>
          <a:noFill/>
        </p:spPr>
        <p:txBody>
          <a:bodyPr wrap="square" rtlCol="0">
            <a:spAutoFit/>
          </a:bodyPr>
          <a:lstStyle/>
          <a:p>
            <a:pPr algn="ctr"/>
            <a:r>
              <a:rPr lang="en-US" sz="1200"/>
              <a:t>Run CD Workflow</a:t>
            </a:r>
          </a:p>
        </p:txBody>
      </p:sp>
      <p:pic>
        <p:nvPicPr>
          <p:cNvPr id="30" name="Picture 11" descr="Logo, icon&#10;&#10;Description automatically generated">
            <a:extLst>
              <a:ext uri="{FF2B5EF4-FFF2-40B4-BE49-F238E27FC236}">
                <a16:creationId xmlns:a16="http://schemas.microsoft.com/office/drawing/2014/main" id="{CA766F45-B626-410C-BBB9-4EA8BF7B9536}"/>
              </a:ext>
            </a:extLst>
          </p:cNvPr>
          <p:cNvPicPr>
            <a:picLocks noChangeAspect="1"/>
          </p:cNvPicPr>
          <p:nvPr/>
        </p:nvPicPr>
        <p:blipFill>
          <a:blip r:embed="rId10"/>
          <a:stretch>
            <a:fillRect/>
          </a:stretch>
        </p:blipFill>
        <p:spPr>
          <a:xfrm>
            <a:off x="3860297" y="2721448"/>
            <a:ext cx="348358" cy="387889"/>
          </a:xfrm>
          <a:prstGeom prst="rect">
            <a:avLst/>
          </a:prstGeom>
        </p:spPr>
      </p:pic>
      <p:pic>
        <p:nvPicPr>
          <p:cNvPr id="31" name="Graphic 30">
            <a:extLst>
              <a:ext uri="{FF2B5EF4-FFF2-40B4-BE49-F238E27FC236}">
                <a16:creationId xmlns:a16="http://schemas.microsoft.com/office/drawing/2014/main" id="{5506909F-5087-481E-B44F-6E43C36A824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66258" y="2695502"/>
            <a:ext cx="398331" cy="388426"/>
          </a:xfrm>
          <a:prstGeom prst="rect">
            <a:avLst/>
          </a:prstGeom>
        </p:spPr>
      </p:pic>
      <p:sp>
        <p:nvSpPr>
          <p:cNvPr id="32" name="TextBox 31">
            <a:extLst>
              <a:ext uri="{FF2B5EF4-FFF2-40B4-BE49-F238E27FC236}">
                <a16:creationId xmlns:a16="http://schemas.microsoft.com/office/drawing/2014/main" id="{5C4E9169-96F6-4308-A553-0A8873F49C40}"/>
              </a:ext>
            </a:extLst>
          </p:cNvPr>
          <p:cNvSpPr txBox="1"/>
          <p:nvPr/>
        </p:nvSpPr>
        <p:spPr>
          <a:xfrm>
            <a:off x="3601151" y="3084191"/>
            <a:ext cx="909864" cy="261610"/>
          </a:xfrm>
          <a:prstGeom prst="rect">
            <a:avLst/>
          </a:prstGeom>
          <a:noFill/>
        </p:spPr>
        <p:txBody>
          <a:bodyPr wrap="square" rtlCol="0">
            <a:spAutoFit/>
          </a:bodyPr>
          <a:lstStyle/>
          <a:p>
            <a:pPr algn="ctr"/>
            <a:r>
              <a:rPr lang="en-US" sz="1050"/>
              <a:t>Train Model</a:t>
            </a:r>
          </a:p>
        </p:txBody>
      </p:sp>
      <p:sp>
        <p:nvSpPr>
          <p:cNvPr id="33" name="TextBox 32">
            <a:extLst>
              <a:ext uri="{FF2B5EF4-FFF2-40B4-BE49-F238E27FC236}">
                <a16:creationId xmlns:a16="http://schemas.microsoft.com/office/drawing/2014/main" id="{BCA4B08A-45EB-44F7-9195-27B05B1222B8}"/>
              </a:ext>
            </a:extLst>
          </p:cNvPr>
          <p:cNvSpPr txBox="1"/>
          <p:nvPr/>
        </p:nvSpPr>
        <p:spPr>
          <a:xfrm>
            <a:off x="4465268" y="3077945"/>
            <a:ext cx="757511" cy="415498"/>
          </a:xfrm>
          <a:prstGeom prst="rect">
            <a:avLst/>
          </a:prstGeom>
          <a:noFill/>
        </p:spPr>
        <p:txBody>
          <a:bodyPr wrap="square" rtlCol="0">
            <a:spAutoFit/>
          </a:bodyPr>
          <a:lstStyle/>
          <a:p>
            <a:pPr algn="ctr"/>
            <a:r>
              <a:rPr lang="en-US" sz="1050"/>
              <a:t>Evaluate Model</a:t>
            </a:r>
          </a:p>
        </p:txBody>
      </p:sp>
      <p:sp>
        <p:nvSpPr>
          <p:cNvPr id="34" name="TextBox 33">
            <a:extLst>
              <a:ext uri="{FF2B5EF4-FFF2-40B4-BE49-F238E27FC236}">
                <a16:creationId xmlns:a16="http://schemas.microsoft.com/office/drawing/2014/main" id="{F729B60E-2554-4B51-9946-0B917AC116D7}"/>
              </a:ext>
            </a:extLst>
          </p:cNvPr>
          <p:cNvSpPr txBox="1"/>
          <p:nvPr/>
        </p:nvSpPr>
        <p:spPr>
          <a:xfrm>
            <a:off x="5597720" y="3052031"/>
            <a:ext cx="811773" cy="415498"/>
          </a:xfrm>
          <a:prstGeom prst="rect">
            <a:avLst/>
          </a:prstGeom>
          <a:noFill/>
        </p:spPr>
        <p:txBody>
          <a:bodyPr wrap="square" rtlCol="0">
            <a:spAutoFit/>
          </a:bodyPr>
          <a:lstStyle/>
          <a:p>
            <a:pPr algn="ctr"/>
            <a:r>
              <a:rPr lang="en-US" sz="1050"/>
              <a:t>Register Model</a:t>
            </a:r>
          </a:p>
        </p:txBody>
      </p:sp>
      <p:sp>
        <p:nvSpPr>
          <p:cNvPr id="35" name="Double Brace 34">
            <a:extLst>
              <a:ext uri="{FF2B5EF4-FFF2-40B4-BE49-F238E27FC236}">
                <a16:creationId xmlns:a16="http://schemas.microsoft.com/office/drawing/2014/main" id="{06A9A068-20AB-480B-8421-37D0F9F6FEB5}"/>
              </a:ext>
            </a:extLst>
          </p:cNvPr>
          <p:cNvSpPr/>
          <p:nvPr/>
        </p:nvSpPr>
        <p:spPr>
          <a:xfrm>
            <a:off x="3618609" y="2583572"/>
            <a:ext cx="1743699" cy="854045"/>
          </a:xfrm>
          <a:prstGeom prst="bracePair">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6" name="Picture 11" descr="Logo, icon&#10;&#10;Description automatically generated">
            <a:extLst>
              <a:ext uri="{FF2B5EF4-FFF2-40B4-BE49-F238E27FC236}">
                <a16:creationId xmlns:a16="http://schemas.microsoft.com/office/drawing/2014/main" id="{CABCFDEB-4EE7-4935-89F9-1093AAEA44E1}"/>
              </a:ext>
            </a:extLst>
          </p:cNvPr>
          <p:cNvPicPr>
            <a:picLocks noChangeAspect="1"/>
          </p:cNvPicPr>
          <p:nvPr/>
        </p:nvPicPr>
        <p:blipFill>
          <a:blip r:embed="rId10"/>
          <a:stretch>
            <a:fillRect/>
          </a:stretch>
        </p:blipFill>
        <p:spPr>
          <a:xfrm>
            <a:off x="4645263" y="2715203"/>
            <a:ext cx="348358" cy="394574"/>
          </a:xfrm>
          <a:prstGeom prst="rect">
            <a:avLst/>
          </a:prstGeom>
        </p:spPr>
      </p:pic>
      <p:cxnSp>
        <p:nvCxnSpPr>
          <p:cNvPr id="37" name="Connector: Elbow 36">
            <a:extLst>
              <a:ext uri="{FF2B5EF4-FFF2-40B4-BE49-F238E27FC236}">
                <a16:creationId xmlns:a16="http://schemas.microsoft.com/office/drawing/2014/main" id="{1E42F15C-08B8-4F60-BFE3-D2F9715B3521}"/>
              </a:ext>
            </a:extLst>
          </p:cNvPr>
          <p:cNvCxnSpPr>
            <a:cxnSpLocks/>
            <a:stCxn id="36" idx="0"/>
            <a:endCxn id="31" idx="0"/>
          </p:cNvCxnSpPr>
          <p:nvPr/>
        </p:nvCxnSpPr>
        <p:spPr>
          <a:xfrm rot="5400000" flipH="1" flipV="1">
            <a:off x="5382583" y="2132362"/>
            <a:ext cx="19701" cy="1145982"/>
          </a:xfrm>
          <a:prstGeom prst="bentConnector3">
            <a:avLst>
              <a:gd name="adj1" fmla="val 1260347"/>
            </a:avLst>
          </a:prstGeom>
          <a:ln>
            <a:tailEnd type="triangle"/>
          </a:ln>
        </p:spPr>
        <p:style>
          <a:lnRef idx="1">
            <a:schemeClr val="accent6"/>
          </a:lnRef>
          <a:fillRef idx="0">
            <a:schemeClr val="accent6"/>
          </a:fillRef>
          <a:effectRef idx="0">
            <a:schemeClr val="accent6"/>
          </a:effectRef>
          <a:fontRef idx="minor">
            <a:schemeClr val="tx1"/>
          </a:fontRef>
        </p:style>
      </p:cxnSp>
      <p:pic>
        <p:nvPicPr>
          <p:cNvPr id="38" name="Picture 10" descr="See the source image">
            <a:extLst>
              <a:ext uri="{FF2B5EF4-FFF2-40B4-BE49-F238E27FC236}">
                <a16:creationId xmlns:a16="http://schemas.microsoft.com/office/drawing/2014/main" id="{84566D1E-E5C7-4B9A-84F5-2127BB33B1A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98323" y="2070417"/>
            <a:ext cx="324888" cy="31680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See the source image">
            <a:extLst>
              <a:ext uri="{FF2B5EF4-FFF2-40B4-BE49-F238E27FC236}">
                <a16:creationId xmlns:a16="http://schemas.microsoft.com/office/drawing/2014/main" id="{33EACC3E-2F28-4234-8F34-F6DD00CFC9E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92789" y="2110316"/>
            <a:ext cx="324888" cy="31680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a:extLst>
              <a:ext uri="{FF2B5EF4-FFF2-40B4-BE49-F238E27FC236}">
                <a16:creationId xmlns:a16="http://schemas.microsoft.com/office/drawing/2014/main" id="{EFF82D0D-C429-4C1E-A96E-6DF6C0B0F7D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8609133" y="2712923"/>
            <a:ext cx="348358" cy="348358"/>
          </a:xfrm>
          <a:prstGeom prst="rect">
            <a:avLst/>
          </a:prstGeom>
        </p:spPr>
      </p:pic>
      <p:sp>
        <p:nvSpPr>
          <p:cNvPr id="41" name="TextBox 40">
            <a:extLst>
              <a:ext uri="{FF2B5EF4-FFF2-40B4-BE49-F238E27FC236}">
                <a16:creationId xmlns:a16="http://schemas.microsoft.com/office/drawing/2014/main" id="{4A9C7BBF-42D6-4072-9FB6-552DFD69F6F4}"/>
              </a:ext>
            </a:extLst>
          </p:cNvPr>
          <p:cNvSpPr txBox="1"/>
          <p:nvPr/>
        </p:nvSpPr>
        <p:spPr>
          <a:xfrm>
            <a:off x="8331185" y="3052031"/>
            <a:ext cx="904254" cy="415498"/>
          </a:xfrm>
          <a:prstGeom prst="rect">
            <a:avLst/>
          </a:prstGeom>
          <a:noFill/>
        </p:spPr>
        <p:txBody>
          <a:bodyPr wrap="square" rtlCol="0">
            <a:spAutoFit/>
          </a:bodyPr>
          <a:lstStyle/>
          <a:p>
            <a:pPr algn="ctr"/>
            <a:r>
              <a:rPr lang="en-US" sz="1050"/>
              <a:t>Test Scoring Pipeline</a:t>
            </a:r>
          </a:p>
        </p:txBody>
      </p:sp>
      <p:cxnSp>
        <p:nvCxnSpPr>
          <p:cNvPr id="42" name="Straight Arrow Connector 41">
            <a:extLst>
              <a:ext uri="{FF2B5EF4-FFF2-40B4-BE49-F238E27FC236}">
                <a16:creationId xmlns:a16="http://schemas.microsoft.com/office/drawing/2014/main" id="{1BEABE15-6738-4E91-A728-1BF23CC4F821}"/>
              </a:ext>
            </a:extLst>
          </p:cNvPr>
          <p:cNvCxnSpPr>
            <a:cxnSpLocks/>
          </p:cNvCxnSpPr>
          <p:nvPr/>
        </p:nvCxnSpPr>
        <p:spPr>
          <a:xfrm>
            <a:off x="9452762" y="2995292"/>
            <a:ext cx="493602"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43" name="Picture 11">
            <a:extLst>
              <a:ext uri="{FF2B5EF4-FFF2-40B4-BE49-F238E27FC236}">
                <a16:creationId xmlns:a16="http://schemas.microsoft.com/office/drawing/2014/main" id="{501A7CBA-B9E7-4FAD-A5CE-0A1E45BA9DE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10267456" y="2733822"/>
            <a:ext cx="348358" cy="348358"/>
          </a:xfrm>
          <a:prstGeom prst="rect">
            <a:avLst/>
          </a:prstGeom>
        </p:spPr>
      </p:pic>
      <p:sp>
        <p:nvSpPr>
          <p:cNvPr id="44" name="TextBox 43">
            <a:extLst>
              <a:ext uri="{FF2B5EF4-FFF2-40B4-BE49-F238E27FC236}">
                <a16:creationId xmlns:a16="http://schemas.microsoft.com/office/drawing/2014/main" id="{5FCEB192-8549-4111-B730-BE7EB208165B}"/>
              </a:ext>
            </a:extLst>
          </p:cNvPr>
          <p:cNvSpPr txBox="1"/>
          <p:nvPr/>
        </p:nvSpPr>
        <p:spPr>
          <a:xfrm>
            <a:off x="9989508" y="3072930"/>
            <a:ext cx="904254" cy="415498"/>
          </a:xfrm>
          <a:prstGeom prst="rect">
            <a:avLst/>
          </a:prstGeom>
          <a:noFill/>
        </p:spPr>
        <p:txBody>
          <a:bodyPr wrap="square" rtlCol="0">
            <a:spAutoFit/>
          </a:bodyPr>
          <a:lstStyle/>
          <a:p>
            <a:pPr algn="ctr"/>
            <a:r>
              <a:rPr lang="en-US" sz="1050"/>
              <a:t>Test Scoring Pipeline</a:t>
            </a:r>
          </a:p>
        </p:txBody>
      </p:sp>
      <p:grpSp>
        <p:nvGrpSpPr>
          <p:cNvPr id="45" name="Group 44">
            <a:extLst>
              <a:ext uri="{FF2B5EF4-FFF2-40B4-BE49-F238E27FC236}">
                <a16:creationId xmlns:a16="http://schemas.microsoft.com/office/drawing/2014/main" id="{3E3A85A5-D014-426F-B5E5-5113A5AEAA8C}"/>
              </a:ext>
            </a:extLst>
          </p:cNvPr>
          <p:cNvGrpSpPr/>
          <p:nvPr/>
        </p:nvGrpSpPr>
        <p:grpSpPr>
          <a:xfrm>
            <a:off x="1157292" y="4060081"/>
            <a:ext cx="3715126" cy="770991"/>
            <a:chOff x="113870" y="2215295"/>
            <a:chExt cx="3715126" cy="770991"/>
          </a:xfrm>
        </p:grpSpPr>
        <p:sp>
          <p:nvSpPr>
            <p:cNvPr id="46" name="Rectangle 45">
              <a:extLst>
                <a:ext uri="{FF2B5EF4-FFF2-40B4-BE49-F238E27FC236}">
                  <a16:creationId xmlns:a16="http://schemas.microsoft.com/office/drawing/2014/main" id="{4E64A4FF-D3A5-4141-8660-C3B2F052AB78}"/>
                </a:ext>
              </a:extLst>
            </p:cNvPr>
            <p:cNvSpPr/>
            <p:nvPr/>
          </p:nvSpPr>
          <p:spPr>
            <a:xfrm>
              <a:off x="156825" y="2215295"/>
              <a:ext cx="3672171" cy="770991"/>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037D43A8-41E5-491E-A50A-3EB895B3207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98796" y="2319594"/>
              <a:ext cx="453422" cy="453422"/>
            </a:xfrm>
            <a:prstGeom prst="rect">
              <a:avLst/>
            </a:prstGeom>
          </p:spPr>
        </p:pic>
        <p:pic>
          <p:nvPicPr>
            <p:cNvPr id="48" name="Picture 11" descr="Logo, icon&#10;&#10;Description automatically generated">
              <a:extLst>
                <a:ext uri="{FF2B5EF4-FFF2-40B4-BE49-F238E27FC236}">
                  <a16:creationId xmlns:a16="http://schemas.microsoft.com/office/drawing/2014/main" id="{D0568849-FF18-4F3E-B157-8C5D4CAFC1AC}"/>
                </a:ext>
              </a:extLst>
            </p:cNvPr>
            <p:cNvPicPr>
              <a:picLocks noChangeAspect="1"/>
            </p:cNvPicPr>
            <p:nvPr/>
          </p:nvPicPr>
          <p:blipFill>
            <a:blip r:embed="rId10"/>
            <a:stretch>
              <a:fillRect/>
            </a:stretch>
          </p:blipFill>
          <p:spPr>
            <a:xfrm>
              <a:off x="332122" y="2334081"/>
              <a:ext cx="308863" cy="332803"/>
            </a:xfrm>
            <a:prstGeom prst="rect">
              <a:avLst/>
            </a:prstGeom>
          </p:spPr>
        </p:pic>
        <p:sp>
          <p:nvSpPr>
            <p:cNvPr id="49" name="TextBox 48">
              <a:extLst>
                <a:ext uri="{FF2B5EF4-FFF2-40B4-BE49-F238E27FC236}">
                  <a16:creationId xmlns:a16="http://schemas.microsoft.com/office/drawing/2014/main" id="{C8368FD7-7C8C-465C-A3CE-21B35A6F3DB8}"/>
                </a:ext>
              </a:extLst>
            </p:cNvPr>
            <p:cNvSpPr txBox="1"/>
            <p:nvPr/>
          </p:nvSpPr>
          <p:spPr>
            <a:xfrm>
              <a:off x="3033600" y="2696535"/>
              <a:ext cx="583814" cy="246221"/>
            </a:xfrm>
            <a:prstGeom prst="rect">
              <a:avLst/>
            </a:prstGeom>
            <a:noFill/>
          </p:spPr>
          <p:txBody>
            <a:bodyPr wrap="none" rtlCol="0">
              <a:spAutoFit/>
            </a:bodyPr>
            <a:lstStyle/>
            <a:p>
              <a:r>
                <a:rPr lang="en-US" sz="1000"/>
                <a:t>Model</a:t>
              </a:r>
            </a:p>
          </p:txBody>
        </p:sp>
        <p:pic>
          <p:nvPicPr>
            <p:cNvPr id="50" name="Graphic 49" descr="Bar chart with solid fill">
              <a:extLst>
                <a:ext uri="{FF2B5EF4-FFF2-40B4-BE49-F238E27FC236}">
                  <a16:creationId xmlns:a16="http://schemas.microsoft.com/office/drawing/2014/main" id="{4EF53FDF-88E4-4E0A-9F9D-4FB0F433DAF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096562" y="2362315"/>
              <a:ext cx="426575" cy="426575"/>
            </a:xfrm>
            <a:prstGeom prst="rect">
              <a:avLst/>
            </a:prstGeom>
          </p:spPr>
        </p:pic>
        <p:sp>
          <p:nvSpPr>
            <p:cNvPr id="51" name="TextBox 50">
              <a:extLst>
                <a:ext uri="{FF2B5EF4-FFF2-40B4-BE49-F238E27FC236}">
                  <a16:creationId xmlns:a16="http://schemas.microsoft.com/office/drawing/2014/main" id="{B7ECA7C7-186F-48AA-A9D2-416A3CB4F6DF}"/>
                </a:ext>
              </a:extLst>
            </p:cNvPr>
            <p:cNvSpPr txBox="1"/>
            <p:nvPr/>
          </p:nvSpPr>
          <p:spPr>
            <a:xfrm>
              <a:off x="2035866" y="2695129"/>
              <a:ext cx="627095" cy="246221"/>
            </a:xfrm>
            <a:prstGeom prst="rect">
              <a:avLst/>
            </a:prstGeom>
            <a:noFill/>
          </p:spPr>
          <p:txBody>
            <a:bodyPr wrap="none" rtlCol="0">
              <a:spAutoFit/>
            </a:bodyPr>
            <a:lstStyle/>
            <a:p>
              <a:r>
                <a:rPr lang="en-US" sz="1000"/>
                <a:t>Metrics</a:t>
              </a:r>
            </a:p>
          </p:txBody>
        </p:sp>
        <p:sp>
          <p:nvSpPr>
            <p:cNvPr id="52" name="TextBox 51">
              <a:extLst>
                <a:ext uri="{FF2B5EF4-FFF2-40B4-BE49-F238E27FC236}">
                  <a16:creationId xmlns:a16="http://schemas.microsoft.com/office/drawing/2014/main" id="{6D0A8540-FDF7-4BF2-856D-EA66703E84B0}"/>
                </a:ext>
              </a:extLst>
            </p:cNvPr>
            <p:cNvSpPr txBox="1"/>
            <p:nvPr/>
          </p:nvSpPr>
          <p:spPr>
            <a:xfrm>
              <a:off x="113870" y="2736675"/>
              <a:ext cx="1619354" cy="246221"/>
            </a:xfrm>
            <a:prstGeom prst="rect">
              <a:avLst/>
            </a:prstGeom>
            <a:noFill/>
          </p:spPr>
          <p:txBody>
            <a:bodyPr wrap="none" rtlCol="0">
              <a:spAutoFit/>
            </a:bodyPr>
            <a:lstStyle/>
            <a:p>
              <a:r>
                <a:rPr lang="en-US" sz="1000" b="1"/>
                <a:t>ML Life Cycle </a:t>
              </a:r>
              <a:r>
                <a:rPr lang="en-US" sz="1000" b="1">
                  <a:solidFill>
                    <a:schemeClr val="accent1">
                      <a:lumMod val="50000"/>
                    </a:schemeClr>
                  </a:solidFill>
                </a:rPr>
                <a:t>Management</a:t>
              </a:r>
            </a:p>
          </p:txBody>
        </p:sp>
        <p:pic>
          <p:nvPicPr>
            <p:cNvPr id="53" name="Picture 2" descr="See the source image">
              <a:extLst>
                <a:ext uri="{FF2B5EF4-FFF2-40B4-BE49-F238E27FC236}">
                  <a16:creationId xmlns:a16="http://schemas.microsoft.com/office/drawing/2014/main" id="{806039A8-D0F7-4C59-9006-D0525516684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4636" y="2395727"/>
              <a:ext cx="592796" cy="22842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4" name="Connector: Elbow 53">
            <a:extLst>
              <a:ext uri="{FF2B5EF4-FFF2-40B4-BE49-F238E27FC236}">
                <a16:creationId xmlns:a16="http://schemas.microsoft.com/office/drawing/2014/main" id="{DFC7DAF4-7815-4012-AC7E-FE97C2CF35CC}"/>
              </a:ext>
            </a:extLst>
          </p:cNvPr>
          <p:cNvCxnSpPr>
            <a:cxnSpLocks/>
            <a:stCxn id="21" idx="2"/>
            <a:endCxn id="46" idx="0"/>
          </p:cNvCxnSpPr>
          <p:nvPr/>
        </p:nvCxnSpPr>
        <p:spPr>
          <a:xfrm rot="5400000">
            <a:off x="3802136" y="2770275"/>
            <a:ext cx="524003" cy="20556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A87A44C-3568-402D-938B-7D9CDE9FD97E}"/>
              </a:ext>
            </a:extLst>
          </p:cNvPr>
          <p:cNvSpPr txBox="1"/>
          <p:nvPr/>
        </p:nvSpPr>
        <p:spPr>
          <a:xfrm>
            <a:off x="3472748" y="3608186"/>
            <a:ext cx="856439" cy="246221"/>
          </a:xfrm>
          <a:prstGeom prst="rect">
            <a:avLst/>
          </a:prstGeom>
          <a:noFill/>
        </p:spPr>
        <p:txBody>
          <a:bodyPr wrap="square" rtlCol="0">
            <a:spAutoFit/>
          </a:bodyPr>
          <a:lstStyle/>
          <a:p>
            <a:pPr algn="ctr"/>
            <a:r>
              <a:rPr lang="en-US" sz="1000" i="1"/>
              <a:t>Log</a:t>
            </a:r>
          </a:p>
        </p:txBody>
      </p:sp>
      <p:sp>
        <p:nvSpPr>
          <p:cNvPr id="56" name="Rectangle 55">
            <a:extLst>
              <a:ext uri="{FF2B5EF4-FFF2-40B4-BE49-F238E27FC236}">
                <a16:creationId xmlns:a16="http://schemas.microsoft.com/office/drawing/2014/main" id="{4A01A421-FCC1-4758-93C6-EDA57AB7E81F}"/>
              </a:ext>
            </a:extLst>
          </p:cNvPr>
          <p:cNvSpPr/>
          <p:nvPr/>
        </p:nvSpPr>
        <p:spPr>
          <a:xfrm>
            <a:off x="8736554" y="4057357"/>
            <a:ext cx="2730394" cy="2264577"/>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5C417C2E-D397-48AC-B9A8-07847A7A9032}"/>
              </a:ext>
            </a:extLst>
          </p:cNvPr>
          <p:cNvSpPr txBox="1"/>
          <p:nvPr/>
        </p:nvSpPr>
        <p:spPr>
          <a:xfrm rot="5400000">
            <a:off x="10196160" y="5066534"/>
            <a:ext cx="2264577" cy="246221"/>
          </a:xfrm>
          <a:prstGeom prst="rect">
            <a:avLst/>
          </a:prstGeom>
          <a:noFill/>
        </p:spPr>
        <p:txBody>
          <a:bodyPr wrap="square" rtlCol="0">
            <a:spAutoFit/>
          </a:bodyPr>
          <a:lstStyle/>
          <a:p>
            <a:pPr algn="ctr"/>
            <a:r>
              <a:rPr lang="en-US" sz="1000" b="1">
                <a:solidFill>
                  <a:schemeClr val="accent1">
                    <a:lumMod val="50000"/>
                  </a:schemeClr>
                </a:solidFill>
              </a:rPr>
              <a:t>Batch Scoring Pipeline</a:t>
            </a:r>
          </a:p>
        </p:txBody>
      </p:sp>
      <p:sp>
        <p:nvSpPr>
          <p:cNvPr id="58" name="Rectangle 57">
            <a:extLst>
              <a:ext uri="{FF2B5EF4-FFF2-40B4-BE49-F238E27FC236}">
                <a16:creationId xmlns:a16="http://schemas.microsoft.com/office/drawing/2014/main" id="{939C7C35-30C6-426A-A511-DC37149CD0A1}"/>
              </a:ext>
            </a:extLst>
          </p:cNvPr>
          <p:cNvSpPr/>
          <p:nvPr/>
        </p:nvSpPr>
        <p:spPr>
          <a:xfrm>
            <a:off x="6900469" y="4057357"/>
            <a:ext cx="1704951" cy="2264577"/>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FD140EC-9C6E-425F-9DFF-7591BDDE3915}"/>
              </a:ext>
            </a:extLst>
          </p:cNvPr>
          <p:cNvSpPr txBox="1"/>
          <p:nvPr/>
        </p:nvSpPr>
        <p:spPr>
          <a:xfrm rot="5400000">
            <a:off x="7395403" y="5067858"/>
            <a:ext cx="2264577" cy="246221"/>
          </a:xfrm>
          <a:prstGeom prst="rect">
            <a:avLst/>
          </a:prstGeom>
          <a:noFill/>
        </p:spPr>
        <p:txBody>
          <a:bodyPr wrap="square" rtlCol="0">
            <a:spAutoFit/>
          </a:bodyPr>
          <a:lstStyle/>
          <a:p>
            <a:pPr algn="ctr"/>
            <a:r>
              <a:rPr lang="en-US" sz="1000" b="1">
                <a:solidFill>
                  <a:schemeClr val="accent1">
                    <a:lumMod val="50000"/>
                  </a:schemeClr>
                </a:solidFill>
              </a:rPr>
              <a:t>Model Monitoring</a:t>
            </a:r>
          </a:p>
        </p:txBody>
      </p:sp>
      <p:sp>
        <p:nvSpPr>
          <p:cNvPr id="60" name="Rectangle 59">
            <a:extLst>
              <a:ext uri="{FF2B5EF4-FFF2-40B4-BE49-F238E27FC236}">
                <a16:creationId xmlns:a16="http://schemas.microsoft.com/office/drawing/2014/main" id="{62ED51EA-F92A-4BBC-9C61-12521A52ABA6}"/>
              </a:ext>
            </a:extLst>
          </p:cNvPr>
          <p:cNvSpPr/>
          <p:nvPr/>
        </p:nvSpPr>
        <p:spPr>
          <a:xfrm>
            <a:off x="5012707" y="4052271"/>
            <a:ext cx="1704951" cy="2264577"/>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EC8F1EF0-CC22-4A42-86BB-C48D832CC980}"/>
              </a:ext>
            </a:extLst>
          </p:cNvPr>
          <p:cNvSpPr txBox="1"/>
          <p:nvPr/>
        </p:nvSpPr>
        <p:spPr>
          <a:xfrm rot="5400000">
            <a:off x="5465919" y="5061449"/>
            <a:ext cx="2264577" cy="246221"/>
          </a:xfrm>
          <a:prstGeom prst="rect">
            <a:avLst/>
          </a:prstGeom>
          <a:noFill/>
        </p:spPr>
        <p:txBody>
          <a:bodyPr wrap="square" rtlCol="0">
            <a:spAutoFit/>
          </a:bodyPr>
          <a:lstStyle/>
          <a:p>
            <a:pPr algn="ctr"/>
            <a:r>
              <a:rPr lang="en-US" sz="1000" b="1">
                <a:solidFill>
                  <a:schemeClr val="accent1">
                    <a:lumMod val="50000"/>
                  </a:schemeClr>
                </a:solidFill>
              </a:rPr>
              <a:t>Data Monitoring</a:t>
            </a:r>
          </a:p>
        </p:txBody>
      </p:sp>
      <p:sp>
        <p:nvSpPr>
          <p:cNvPr id="62" name="TextBox 61">
            <a:extLst>
              <a:ext uri="{FF2B5EF4-FFF2-40B4-BE49-F238E27FC236}">
                <a16:creationId xmlns:a16="http://schemas.microsoft.com/office/drawing/2014/main" id="{DE1B51C8-A2A8-4F08-A6B6-ECFAA19A97F8}"/>
              </a:ext>
            </a:extLst>
          </p:cNvPr>
          <p:cNvSpPr txBox="1"/>
          <p:nvPr/>
        </p:nvSpPr>
        <p:spPr>
          <a:xfrm>
            <a:off x="8597917" y="2478804"/>
            <a:ext cx="365806" cy="246221"/>
          </a:xfrm>
          <a:prstGeom prst="rect">
            <a:avLst/>
          </a:prstGeom>
          <a:noFill/>
        </p:spPr>
        <p:txBody>
          <a:bodyPr wrap="none" rtlCol="0">
            <a:spAutoFit/>
          </a:bodyPr>
          <a:lstStyle/>
          <a:p>
            <a:r>
              <a:rPr lang="en-US" sz="1000" b="1">
                <a:solidFill>
                  <a:schemeClr val="accent1">
                    <a:lumMod val="50000"/>
                  </a:schemeClr>
                </a:solidFill>
              </a:rPr>
              <a:t>Int.</a:t>
            </a:r>
          </a:p>
        </p:txBody>
      </p:sp>
      <p:sp>
        <p:nvSpPr>
          <p:cNvPr id="63" name="TextBox 62">
            <a:extLst>
              <a:ext uri="{FF2B5EF4-FFF2-40B4-BE49-F238E27FC236}">
                <a16:creationId xmlns:a16="http://schemas.microsoft.com/office/drawing/2014/main" id="{8789D83B-51C6-4A81-9C57-DABF81758A53}"/>
              </a:ext>
            </a:extLst>
          </p:cNvPr>
          <p:cNvSpPr txBox="1"/>
          <p:nvPr/>
        </p:nvSpPr>
        <p:spPr>
          <a:xfrm>
            <a:off x="10206635" y="2459132"/>
            <a:ext cx="470000" cy="246221"/>
          </a:xfrm>
          <a:prstGeom prst="rect">
            <a:avLst/>
          </a:prstGeom>
          <a:noFill/>
        </p:spPr>
        <p:txBody>
          <a:bodyPr wrap="none" rtlCol="0">
            <a:spAutoFit/>
          </a:bodyPr>
          <a:lstStyle/>
          <a:p>
            <a:r>
              <a:rPr lang="en-US" sz="1000" b="1">
                <a:solidFill>
                  <a:schemeClr val="accent1">
                    <a:lumMod val="50000"/>
                  </a:schemeClr>
                </a:solidFill>
              </a:rPr>
              <a:t>Prod.</a:t>
            </a:r>
          </a:p>
        </p:txBody>
      </p:sp>
      <p:grpSp>
        <p:nvGrpSpPr>
          <p:cNvPr id="64" name="Group 63">
            <a:extLst>
              <a:ext uri="{FF2B5EF4-FFF2-40B4-BE49-F238E27FC236}">
                <a16:creationId xmlns:a16="http://schemas.microsoft.com/office/drawing/2014/main" id="{2F4AFB9E-5CA9-4E57-ACBF-70F727496E08}"/>
              </a:ext>
            </a:extLst>
          </p:cNvPr>
          <p:cNvGrpSpPr/>
          <p:nvPr/>
        </p:nvGrpSpPr>
        <p:grpSpPr>
          <a:xfrm>
            <a:off x="8837466" y="4151634"/>
            <a:ext cx="862737" cy="714738"/>
            <a:chOff x="8528623" y="2322420"/>
            <a:chExt cx="862737" cy="714738"/>
          </a:xfrm>
        </p:grpSpPr>
        <p:sp>
          <p:nvSpPr>
            <p:cNvPr id="65" name="TextBox 64">
              <a:extLst>
                <a:ext uri="{FF2B5EF4-FFF2-40B4-BE49-F238E27FC236}">
                  <a16:creationId xmlns:a16="http://schemas.microsoft.com/office/drawing/2014/main" id="{0478A017-9AD1-474D-B8C6-F11EDD3E49AB}"/>
                </a:ext>
              </a:extLst>
            </p:cNvPr>
            <p:cNvSpPr txBox="1"/>
            <p:nvPr/>
          </p:nvSpPr>
          <p:spPr>
            <a:xfrm>
              <a:off x="8528623" y="2806326"/>
              <a:ext cx="862737" cy="230832"/>
            </a:xfrm>
            <a:prstGeom prst="rect">
              <a:avLst/>
            </a:prstGeom>
            <a:noFill/>
          </p:spPr>
          <p:txBody>
            <a:bodyPr wrap="none" rtlCol="0">
              <a:spAutoFit/>
            </a:bodyPr>
            <a:lstStyle/>
            <a:p>
              <a:r>
                <a:rPr lang="en-US" sz="900"/>
                <a:t>Incoming Data</a:t>
              </a:r>
            </a:p>
          </p:txBody>
        </p:sp>
        <p:pic>
          <p:nvPicPr>
            <p:cNvPr id="66" name="Graphic 65">
              <a:extLst>
                <a:ext uri="{FF2B5EF4-FFF2-40B4-BE49-F238E27FC236}">
                  <a16:creationId xmlns:a16="http://schemas.microsoft.com/office/drawing/2014/main" id="{61553426-4127-4B2E-97AC-945E381D306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658620" y="2322420"/>
              <a:ext cx="602741" cy="602741"/>
            </a:xfrm>
            <a:prstGeom prst="rect">
              <a:avLst/>
            </a:prstGeom>
          </p:spPr>
        </p:pic>
      </p:grpSp>
      <p:pic>
        <p:nvPicPr>
          <p:cNvPr id="67" name="Picture 11" descr="Logo, icon&#10;&#10;Description automatically generated">
            <a:extLst>
              <a:ext uri="{FF2B5EF4-FFF2-40B4-BE49-F238E27FC236}">
                <a16:creationId xmlns:a16="http://schemas.microsoft.com/office/drawing/2014/main" id="{7B1053CF-6990-4018-A310-76B496BFA2DE}"/>
              </a:ext>
            </a:extLst>
          </p:cNvPr>
          <p:cNvPicPr>
            <a:picLocks noChangeAspect="1"/>
          </p:cNvPicPr>
          <p:nvPr/>
        </p:nvPicPr>
        <p:blipFill>
          <a:blip r:embed="rId10"/>
          <a:stretch>
            <a:fillRect/>
          </a:stretch>
        </p:blipFill>
        <p:spPr>
          <a:xfrm>
            <a:off x="9193153" y="5351571"/>
            <a:ext cx="348358" cy="394574"/>
          </a:xfrm>
          <a:prstGeom prst="rect">
            <a:avLst/>
          </a:prstGeom>
        </p:spPr>
      </p:pic>
      <p:pic>
        <p:nvPicPr>
          <p:cNvPr id="68" name="Picture 11" descr="Logo, icon&#10;&#10;Description automatically generated">
            <a:extLst>
              <a:ext uri="{FF2B5EF4-FFF2-40B4-BE49-F238E27FC236}">
                <a16:creationId xmlns:a16="http://schemas.microsoft.com/office/drawing/2014/main" id="{E1F39C8B-B916-4278-82E9-83DFF055C916}"/>
              </a:ext>
            </a:extLst>
          </p:cNvPr>
          <p:cNvPicPr>
            <a:picLocks noChangeAspect="1"/>
          </p:cNvPicPr>
          <p:nvPr/>
        </p:nvPicPr>
        <p:blipFill>
          <a:blip r:embed="rId10"/>
          <a:stretch>
            <a:fillRect/>
          </a:stretch>
        </p:blipFill>
        <p:spPr>
          <a:xfrm>
            <a:off x="9845762" y="5351571"/>
            <a:ext cx="348358" cy="394574"/>
          </a:xfrm>
          <a:prstGeom prst="rect">
            <a:avLst/>
          </a:prstGeom>
        </p:spPr>
      </p:pic>
      <p:sp>
        <p:nvSpPr>
          <p:cNvPr id="69" name="Double Brace 68">
            <a:extLst>
              <a:ext uri="{FF2B5EF4-FFF2-40B4-BE49-F238E27FC236}">
                <a16:creationId xmlns:a16="http://schemas.microsoft.com/office/drawing/2014/main" id="{5B0ADD89-1F04-4336-AA62-2BD1F3DD68C4}"/>
              </a:ext>
            </a:extLst>
          </p:cNvPr>
          <p:cNvSpPr/>
          <p:nvPr/>
        </p:nvSpPr>
        <p:spPr>
          <a:xfrm>
            <a:off x="8942949" y="5266351"/>
            <a:ext cx="2140501" cy="768462"/>
          </a:xfrm>
          <a:prstGeom prst="bracePair">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Box 69">
            <a:extLst>
              <a:ext uri="{FF2B5EF4-FFF2-40B4-BE49-F238E27FC236}">
                <a16:creationId xmlns:a16="http://schemas.microsoft.com/office/drawing/2014/main" id="{F78B2700-6EDF-4E43-AE16-3F4E4108E2B2}"/>
              </a:ext>
            </a:extLst>
          </p:cNvPr>
          <p:cNvSpPr txBox="1"/>
          <p:nvPr/>
        </p:nvSpPr>
        <p:spPr>
          <a:xfrm>
            <a:off x="8909641" y="5765805"/>
            <a:ext cx="934869" cy="230832"/>
          </a:xfrm>
          <a:prstGeom prst="rect">
            <a:avLst/>
          </a:prstGeom>
          <a:noFill/>
        </p:spPr>
        <p:txBody>
          <a:bodyPr wrap="square" rtlCol="0">
            <a:spAutoFit/>
          </a:bodyPr>
          <a:lstStyle/>
          <a:p>
            <a:pPr algn="ctr"/>
            <a:r>
              <a:rPr lang="en-US" sz="900"/>
              <a:t>Preprocessing</a:t>
            </a:r>
          </a:p>
        </p:txBody>
      </p:sp>
      <p:sp>
        <p:nvSpPr>
          <p:cNvPr id="71" name="TextBox 70">
            <a:extLst>
              <a:ext uri="{FF2B5EF4-FFF2-40B4-BE49-F238E27FC236}">
                <a16:creationId xmlns:a16="http://schemas.microsoft.com/office/drawing/2014/main" id="{D73C399E-9255-48F5-856A-7A94257EFA85}"/>
              </a:ext>
            </a:extLst>
          </p:cNvPr>
          <p:cNvSpPr txBox="1"/>
          <p:nvPr/>
        </p:nvSpPr>
        <p:spPr>
          <a:xfrm>
            <a:off x="9561072" y="5750264"/>
            <a:ext cx="904254" cy="230832"/>
          </a:xfrm>
          <a:prstGeom prst="rect">
            <a:avLst/>
          </a:prstGeom>
          <a:noFill/>
        </p:spPr>
        <p:txBody>
          <a:bodyPr wrap="square" rtlCol="0">
            <a:spAutoFit/>
          </a:bodyPr>
          <a:lstStyle/>
          <a:p>
            <a:pPr algn="ctr"/>
            <a:r>
              <a:rPr lang="en-US" sz="900"/>
              <a:t>Score</a:t>
            </a:r>
          </a:p>
        </p:txBody>
      </p:sp>
      <p:sp>
        <p:nvSpPr>
          <p:cNvPr id="72" name="TextBox 71">
            <a:extLst>
              <a:ext uri="{FF2B5EF4-FFF2-40B4-BE49-F238E27FC236}">
                <a16:creationId xmlns:a16="http://schemas.microsoft.com/office/drawing/2014/main" id="{0B39B919-DC2A-4C48-97B8-FB07DBD822A6}"/>
              </a:ext>
            </a:extLst>
          </p:cNvPr>
          <p:cNvSpPr txBox="1"/>
          <p:nvPr/>
        </p:nvSpPr>
        <p:spPr>
          <a:xfrm>
            <a:off x="10138971" y="5759766"/>
            <a:ext cx="904254" cy="230832"/>
          </a:xfrm>
          <a:prstGeom prst="rect">
            <a:avLst/>
          </a:prstGeom>
          <a:noFill/>
        </p:spPr>
        <p:txBody>
          <a:bodyPr wrap="square" rtlCol="0">
            <a:spAutoFit/>
          </a:bodyPr>
          <a:lstStyle/>
          <a:p>
            <a:pPr algn="ctr"/>
            <a:r>
              <a:rPr lang="en-US" sz="900"/>
              <a:t>Save to ADLS</a:t>
            </a:r>
          </a:p>
        </p:txBody>
      </p:sp>
      <p:pic>
        <p:nvPicPr>
          <p:cNvPr id="73" name="Picture 11">
            <a:extLst>
              <a:ext uri="{FF2B5EF4-FFF2-40B4-BE49-F238E27FC236}">
                <a16:creationId xmlns:a16="http://schemas.microsoft.com/office/drawing/2014/main" id="{7FE8539E-8FF8-435C-ABB7-2AA9ABE5CD6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9091558" y="5046453"/>
            <a:ext cx="260655" cy="260655"/>
          </a:xfrm>
          <a:prstGeom prst="rect">
            <a:avLst/>
          </a:prstGeom>
        </p:spPr>
      </p:pic>
      <p:sp>
        <p:nvSpPr>
          <p:cNvPr id="74" name="TextBox 73">
            <a:extLst>
              <a:ext uri="{FF2B5EF4-FFF2-40B4-BE49-F238E27FC236}">
                <a16:creationId xmlns:a16="http://schemas.microsoft.com/office/drawing/2014/main" id="{E04C0C07-1793-4CD3-A5C2-4BFCB050FF87}"/>
              </a:ext>
            </a:extLst>
          </p:cNvPr>
          <p:cNvSpPr txBox="1"/>
          <p:nvPr/>
        </p:nvSpPr>
        <p:spPr>
          <a:xfrm>
            <a:off x="9244055" y="4960137"/>
            <a:ext cx="803425" cy="230832"/>
          </a:xfrm>
          <a:prstGeom prst="rect">
            <a:avLst/>
          </a:prstGeom>
          <a:noFill/>
        </p:spPr>
        <p:txBody>
          <a:bodyPr wrap="none" rtlCol="0">
            <a:spAutoFit/>
          </a:bodyPr>
          <a:lstStyle/>
          <a:p>
            <a:r>
              <a:rPr lang="en-US" sz="900"/>
              <a:t>AML Pipeline</a:t>
            </a:r>
          </a:p>
        </p:txBody>
      </p:sp>
      <p:pic>
        <p:nvPicPr>
          <p:cNvPr id="75" name="Picture 2" descr="See the source image">
            <a:extLst>
              <a:ext uri="{FF2B5EF4-FFF2-40B4-BE49-F238E27FC236}">
                <a16:creationId xmlns:a16="http://schemas.microsoft.com/office/drawing/2014/main" id="{3E8B9BD5-4FE4-4D75-A08F-FD81CE61DBF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80690" y="4909488"/>
            <a:ext cx="515310" cy="515310"/>
          </a:xfrm>
          <a:prstGeom prst="rect">
            <a:avLst/>
          </a:prstGeom>
          <a:noFill/>
          <a:extLst>
            <a:ext uri="{909E8E84-426E-40DD-AFC4-6F175D3DCCD1}">
              <a14:hiddenFill xmlns:a14="http://schemas.microsoft.com/office/drawing/2010/main">
                <a:solidFill>
                  <a:srgbClr val="FFFFFF"/>
                </a:solidFill>
              </a14:hiddenFill>
            </a:ext>
          </a:extLst>
        </p:spPr>
      </p:pic>
      <p:grpSp>
        <p:nvGrpSpPr>
          <p:cNvPr id="76" name="Group 75">
            <a:extLst>
              <a:ext uri="{FF2B5EF4-FFF2-40B4-BE49-F238E27FC236}">
                <a16:creationId xmlns:a16="http://schemas.microsoft.com/office/drawing/2014/main" id="{2A5803CF-FE10-4D35-91B9-F3D266434381}"/>
              </a:ext>
            </a:extLst>
          </p:cNvPr>
          <p:cNvGrpSpPr/>
          <p:nvPr/>
        </p:nvGrpSpPr>
        <p:grpSpPr>
          <a:xfrm>
            <a:off x="7660587" y="4143682"/>
            <a:ext cx="891591" cy="556399"/>
            <a:chOff x="8360675" y="2322420"/>
            <a:chExt cx="1331268" cy="830781"/>
          </a:xfrm>
        </p:grpSpPr>
        <p:sp>
          <p:nvSpPr>
            <p:cNvPr id="77" name="TextBox 76">
              <a:extLst>
                <a:ext uri="{FF2B5EF4-FFF2-40B4-BE49-F238E27FC236}">
                  <a16:creationId xmlns:a16="http://schemas.microsoft.com/office/drawing/2014/main" id="{A98F7D9C-74AB-45BA-9F2A-A0AF384A7043}"/>
                </a:ext>
              </a:extLst>
            </p:cNvPr>
            <p:cNvSpPr txBox="1"/>
            <p:nvPr/>
          </p:nvSpPr>
          <p:spPr>
            <a:xfrm>
              <a:off x="8360675" y="2808537"/>
              <a:ext cx="1331268" cy="344664"/>
            </a:xfrm>
            <a:prstGeom prst="rect">
              <a:avLst/>
            </a:prstGeom>
            <a:noFill/>
          </p:spPr>
          <p:txBody>
            <a:bodyPr wrap="none" rtlCol="0">
              <a:spAutoFit/>
            </a:bodyPr>
            <a:lstStyle/>
            <a:p>
              <a:r>
                <a:rPr lang="en-US" sz="900"/>
                <a:t>Scoring Results</a:t>
              </a:r>
            </a:p>
          </p:txBody>
        </p:sp>
        <p:pic>
          <p:nvPicPr>
            <p:cNvPr id="78" name="Graphic 77">
              <a:extLst>
                <a:ext uri="{FF2B5EF4-FFF2-40B4-BE49-F238E27FC236}">
                  <a16:creationId xmlns:a16="http://schemas.microsoft.com/office/drawing/2014/main" id="{52AB868D-4077-4B7B-82C6-EC7175A7633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658620" y="2322420"/>
              <a:ext cx="602741" cy="602741"/>
            </a:xfrm>
            <a:prstGeom prst="rect">
              <a:avLst/>
            </a:prstGeom>
          </p:spPr>
        </p:pic>
      </p:grpSp>
      <p:sp>
        <p:nvSpPr>
          <p:cNvPr id="79" name="TextBox 78">
            <a:extLst>
              <a:ext uri="{FF2B5EF4-FFF2-40B4-BE49-F238E27FC236}">
                <a16:creationId xmlns:a16="http://schemas.microsoft.com/office/drawing/2014/main" id="{5D06A908-7C87-4680-B3AC-A8FF42AAF6F2}"/>
              </a:ext>
            </a:extLst>
          </p:cNvPr>
          <p:cNvSpPr txBox="1"/>
          <p:nvPr/>
        </p:nvSpPr>
        <p:spPr>
          <a:xfrm>
            <a:off x="6853351" y="4465511"/>
            <a:ext cx="891591" cy="230832"/>
          </a:xfrm>
          <a:prstGeom prst="rect">
            <a:avLst/>
          </a:prstGeom>
          <a:noFill/>
        </p:spPr>
        <p:txBody>
          <a:bodyPr wrap="none" rtlCol="0">
            <a:spAutoFit/>
          </a:bodyPr>
          <a:lstStyle/>
          <a:p>
            <a:r>
              <a:rPr lang="en-US" sz="900"/>
              <a:t>Scoring Output</a:t>
            </a:r>
          </a:p>
        </p:txBody>
      </p:sp>
      <p:sp>
        <p:nvSpPr>
          <p:cNvPr id="80" name="TextBox 79">
            <a:extLst>
              <a:ext uri="{FF2B5EF4-FFF2-40B4-BE49-F238E27FC236}">
                <a16:creationId xmlns:a16="http://schemas.microsoft.com/office/drawing/2014/main" id="{114559BD-CF5B-4A94-97C8-97E66B34A303}"/>
              </a:ext>
            </a:extLst>
          </p:cNvPr>
          <p:cNvSpPr txBox="1"/>
          <p:nvPr/>
        </p:nvSpPr>
        <p:spPr>
          <a:xfrm>
            <a:off x="4952032" y="4501361"/>
            <a:ext cx="891591" cy="230832"/>
          </a:xfrm>
          <a:prstGeom prst="rect">
            <a:avLst/>
          </a:prstGeom>
          <a:noFill/>
        </p:spPr>
        <p:txBody>
          <a:bodyPr wrap="none" rtlCol="0">
            <a:spAutoFit/>
          </a:bodyPr>
          <a:lstStyle/>
          <a:p>
            <a:r>
              <a:rPr lang="en-US" sz="900"/>
              <a:t>Scoring Output</a:t>
            </a:r>
          </a:p>
        </p:txBody>
      </p:sp>
      <p:pic>
        <p:nvPicPr>
          <p:cNvPr id="81" name="Picture 11" descr="Logo, icon&#10;&#10;Description automatically generated">
            <a:extLst>
              <a:ext uri="{FF2B5EF4-FFF2-40B4-BE49-F238E27FC236}">
                <a16:creationId xmlns:a16="http://schemas.microsoft.com/office/drawing/2014/main" id="{7E5B5BA5-3226-4B2D-8EA7-9AE94378B6B4}"/>
              </a:ext>
            </a:extLst>
          </p:cNvPr>
          <p:cNvPicPr>
            <a:picLocks noChangeAspect="1"/>
          </p:cNvPicPr>
          <p:nvPr/>
        </p:nvPicPr>
        <p:blipFill>
          <a:blip r:embed="rId10"/>
          <a:stretch>
            <a:fillRect/>
          </a:stretch>
        </p:blipFill>
        <p:spPr>
          <a:xfrm>
            <a:off x="5971383" y="4191864"/>
            <a:ext cx="308863" cy="332803"/>
          </a:xfrm>
          <a:prstGeom prst="rect">
            <a:avLst/>
          </a:prstGeom>
        </p:spPr>
      </p:pic>
      <p:sp>
        <p:nvSpPr>
          <p:cNvPr id="82" name="TextBox 81">
            <a:extLst>
              <a:ext uri="{FF2B5EF4-FFF2-40B4-BE49-F238E27FC236}">
                <a16:creationId xmlns:a16="http://schemas.microsoft.com/office/drawing/2014/main" id="{61EDC302-FE6E-44AB-B391-81F3153E6B87}"/>
              </a:ext>
            </a:extLst>
          </p:cNvPr>
          <p:cNvSpPr txBox="1"/>
          <p:nvPr/>
        </p:nvSpPr>
        <p:spPr>
          <a:xfrm>
            <a:off x="5755798" y="4504568"/>
            <a:ext cx="809837" cy="230832"/>
          </a:xfrm>
          <a:prstGeom prst="rect">
            <a:avLst/>
          </a:prstGeom>
          <a:noFill/>
        </p:spPr>
        <p:txBody>
          <a:bodyPr wrap="none" rtlCol="0">
            <a:spAutoFit/>
          </a:bodyPr>
          <a:lstStyle/>
          <a:p>
            <a:r>
              <a:rPr lang="en-US" sz="900"/>
              <a:t>Training Data</a:t>
            </a:r>
          </a:p>
        </p:txBody>
      </p:sp>
      <p:sp>
        <p:nvSpPr>
          <p:cNvPr id="83" name="TextBox 82">
            <a:extLst>
              <a:ext uri="{FF2B5EF4-FFF2-40B4-BE49-F238E27FC236}">
                <a16:creationId xmlns:a16="http://schemas.microsoft.com/office/drawing/2014/main" id="{B922270E-AA12-4459-91BC-2AD210DB3DE1}"/>
              </a:ext>
            </a:extLst>
          </p:cNvPr>
          <p:cNvSpPr txBox="1"/>
          <p:nvPr/>
        </p:nvSpPr>
        <p:spPr>
          <a:xfrm>
            <a:off x="5387788" y="5259449"/>
            <a:ext cx="958917" cy="230832"/>
          </a:xfrm>
          <a:prstGeom prst="rect">
            <a:avLst/>
          </a:prstGeom>
          <a:noFill/>
        </p:spPr>
        <p:txBody>
          <a:bodyPr wrap="none" rtlCol="0">
            <a:spAutoFit/>
          </a:bodyPr>
          <a:lstStyle/>
          <a:p>
            <a:r>
              <a:rPr lang="en-US" sz="900"/>
              <a:t>Data Monitoring</a:t>
            </a:r>
          </a:p>
        </p:txBody>
      </p:sp>
      <p:cxnSp>
        <p:nvCxnSpPr>
          <p:cNvPr id="84" name="Connector: Elbow 83">
            <a:extLst>
              <a:ext uri="{FF2B5EF4-FFF2-40B4-BE49-F238E27FC236}">
                <a16:creationId xmlns:a16="http://schemas.microsoft.com/office/drawing/2014/main" id="{4B6A4EC5-BE5C-4A19-92D5-509E2FF8DB8D}"/>
              </a:ext>
            </a:extLst>
          </p:cNvPr>
          <p:cNvCxnSpPr>
            <a:stCxn id="80" idx="2"/>
          </p:cNvCxnSpPr>
          <p:nvPr/>
        </p:nvCxnSpPr>
        <p:spPr>
          <a:xfrm rot="16200000" flipH="1">
            <a:off x="5511043" y="4618978"/>
            <a:ext cx="184385" cy="4108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A9887993-8658-4FDF-8290-184F8C789AD4}"/>
              </a:ext>
            </a:extLst>
          </p:cNvPr>
          <p:cNvCxnSpPr>
            <a:stCxn id="82" idx="2"/>
          </p:cNvCxnSpPr>
          <p:nvPr/>
        </p:nvCxnSpPr>
        <p:spPr>
          <a:xfrm rot="5400000">
            <a:off x="5912021" y="4667882"/>
            <a:ext cx="181178" cy="3162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86" name="Picture 6" descr="See the source image">
            <a:extLst>
              <a:ext uri="{FF2B5EF4-FFF2-40B4-BE49-F238E27FC236}">
                <a16:creationId xmlns:a16="http://schemas.microsoft.com/office/drawing/2014/main" id="{93C1CC55-1F11-40CA-B131-801066F21F6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65660" y="5645394"/>
            <a:ext cx="403174" cy="399384"/>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Straight Arrow Connector 86">
            <a:extLst>
              <a:ext uri="{FF2B5EF4-FFF2-40B4-BE49-F238E27FC236}">
                <a16:creationId xmlns:a16="http://schemas.microsoft.com/office/drawing/2014/main" id="{1CD13795-0E54-4427-ADE1-4DAEFDFBB84D}"/>
              </a:ext>
            </a:extLst>
          </p:cNvPr>
          <p:cNvCxnSpPr>
            <a:stCxn id="83" idx="2"/>
            <a:endCxn id="86" idx="0"/>
          </p:cNvCxnSpPr>
          <p:nvPr/>
        </p:nvCxnSpPr>
        <p:spPr>
          <a:xfrm>
            <a:off x="5867247" y="5490281"/>
            <a:ext cx="0" cy="155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F04B3286-A249-44DC-8954-09030E9BA1DA}"/>
              </a:ext>
            </a:extLst>
          </p:cNvPr>
          <p:cNvSpPr txBox="1"/>
          <p:nvPr/>
        </p:nvSpPr>
        <p:spPr>
          <a:xfrm>
            <a:off x="5599578" y="5992688"/>
            <a:ext cx="623889" cy="230832"/>
          </a:xfrm>
          <a:prstGeom prst="rect">
            <a:avLst/>
          </a:prstGeom>
          <a:noFill/>
        </p:spPr>
        <p:txBody>
          <a:bodyPr wrap="none" rtlCol="0">
            <a:spAutoFit/>
          </a:bodyPr>
          <a:lstStyle/>
          <a:p>
            <a:r>
              <a:rPr lang="en-US" sz="900"/>
              <a:t>Consume</a:t>
            </a:r>
          </a:p>
        </p:txBody>
      </p:sp>
      <p:sp>
        <p:nvSpPr>
          <p:cNvPr id="89" name="TextBox 88">
            <a:extLst>
              <a:ext uri="{FF2B5EF4-FFF2-40B4-BE49-F238E27FC236}">
                <a16:creationId xmlns:a16="http://schemas.microsoft.com/office/drawing/2014/main" id="{4A326F18-4279-4406-9E5B-51B0682E5B6A}"/>
              </a:ext>
            </a:extLst>
          </p:cNvPr>
          <p:cNvSpPr txBox="1"/>
          <p:nvPr/>
        </p:nvSpPr>
        <p:spPr>
          <a:xfrm>
            <a:off x="7242559" y="5321244"/>
            <a:ext cx="1047082" cy="230832"/>
          </a:xfrm>
          <a:prstGeom prst="rect">
            <a:avLst/>
          </a:prstGeom>
          <a:noFill/>
        </p:spPr>
        <p:txBody>
          <a:bodyPr wrap="none" rtlCol="0">
            <a:spAutoFit/>
          </a:bodyPr>
          <a:lstStyle/>
          <a:p>
            <a:r>
              <a:rPr lang="en-US" sz="900"/>
              <a:t>Model Monitoring</a:t>
            </a:r>
          </a:p>
        </p:txBody>
      </p:sp>
      <p:pic>
        <p:nvPicPr>
          <p:cNvPr id="90" name="Picture 6" descr="See the source image">
            <a:extLst>
              <a:ext uri="{FF2B5EF4-FFF2-40B4-BE49-F238E27FC236}">
                <a16:creationId xmlns:a16="http://schemas.microsoft.com/office/drawing/2014/main" id="{FE9F11A4-D09A-4FA1-ABFE-ADA477796BC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561285" y="5715818"/>
            <a:ext cx="403174" cy="399384"/>
          </a:xfrm>
          <a:prstGeom prst="rect">
            <a:avLst/>
          </a:prstGeom>
          <a:noFill/>
          <a:extLst>
            <a:ext uri="{909E8E84-426E-40DD-AFC4-6F175D3DCCD1}">
              <a14:hiddenFill xmlns:a14="http://schemas.microsoft.com/office/drawing/2010/main">
                <a:solidFill>
                  <a:srgbClr val="FFFFFF"/>
                </a:solidFill>
              </a14:hiddenFill>
            </a:ext>
          </a:extLst>
        </p:spPr>
      </p:pic>
      <p:cxnSp>
        <p:nvCxnSpPr>
          <p:cNvPr id="91" name="Straight Arrow Connector 90">
            <a:extLst>
              <a:ext uri="{FF2B5EF4-FFF2-40B4-BE49-F238E27FC236}">
                <a16:creationId xmlns:a16="http://schemas.microsoft.com/office/drawing/2014/main" id="{C68FEC21-DE85-4AE3-A399-F03A6A16740B}"/>
              </a:ext>
            </a:extLst>
          </p:cNvPr>
          <p:cNvCxnSpPr>
            <a:cxnSpLocks/>
            <a:stCxn id="89" idx="2"/>
            <a:endCxn id="90" idx="0"/>
          </p:cNvCxnSpPr>
          <p:nvPr/>
        </p:nvCxnSpPr>
        <p:spPr>
          <a:xfrm flipH="1">
            <a:off x="7762872" y="5552076"/>
            <a:ext cx="3228" cy="16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F605380-CF8F-451B-98DB-FE98E60F64A2}"/>
              </a:ext>
            </a:extLst>
          </p:cNvPr>
          <p:cNvSpPr txBox="1"/>
          <p:nvPr/>
        </p:nvSpPr>
        <p:spPr>
          <a:xfrm>
            <a:off x="7454348" y="6054690"/>
            <a:ext cx="623889" cy="230832"/>
          </a:xfrm>
          <a:prstGeom prst="rect">
            <a:avLst/>
          </a:prstGeom>
          <a:noFill/>
        </p:spPr>
        <p:txBody>
          <a:bodyPr wrap="none" rtlCol="0">
            <a:spAutoFit/>
          </a:bodyPr>
          <a:lstStyle/>
          <a:p>
            <a:r>
              <a:rPr lang="en-US" sz="900"/>
              <a:t>Consume</a:t>
            </a:r>
          </a:p>
        </p:txBody>
      </p:sp>
      <p:cxnSp>
        <p:nvCxnSpPr>
          <p:cNvPr id="93" name="Connector: Elbow 92">
            <a:extLst>
              <a:ext uri="{FF2B5EF4-FFF2-40B4-BE49-F238E27FC236}">
                <a16:creationId xmlns:a16="http://schemas.microsoft.com/office/drawing/2014/main" id="{147D9B21-4648-43C7-B593-CE68C14A9FFA}"/>
              </a:ext>
            </a:extLst>
          </p:cNvPr>
          <p:cNvCxnSpPr>
            <a:cxnSpLocks/>
            <a:stCxn id="79" idx="2"/>
          </p:cNvCxnSpPr>
          <p:nvPr/>
        </p:nvCxnSpPr>
        <p:spPr>
          <a:xfrm rot="16200000" flipH="1">
            <a:off x="7382312" y="4613177"/>
            <a:ext cx="245082" cy="4114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95397DD4-261F-497A-8919-684EA7084BB7}"/>
              </a:ext>
            </a:extLst>
          </p:cNvPr>
          <p:cNvCxnSpPr>
            <a:cxnSpLocks/>
          </p:cNvCxnSpPr>
          <p:nvPr/>
        </p:nvCxnSpPr>
        <p:spPr>
          <a:xfrm rot="5400000">
            <a:off x="7810212" y="4645254"/>
            <a:ext cx="241344" cy="3509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D25DF095-C394-461E-87BC-2512844BBE83}"/>
              </a:ext>
            </a:extLst>
          </p:cNvPr>
          <p:cNvCxnSpPr>
            <a:stCxn id="66" idx="3"/>
          </p:cNvCxnSpPr>
          <p:nvPr/>
        </p:nvCxnSpPr>
        <p:spPr>
          <a:xfrm>
            <a:off x="9570204" y="4453005"/>
            <a:ext cx="400108" cy="7685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9F4175D3-3E83-4E04-9D27-135981AB63BE}"/>
              </a:ext>
            </a:extLst>
          </p:cNvPr>
          <p:cNvCxnSpPr/>
          <p:nvPr/>
        </p:nvCxnSpPr>
        <p:spPr>
          <a:xfrm rot="16200000" flipV="1">
            <a:off x="8383628" y="2992540"/>
            <a:ext cx="1257036" cy="3290586"/>
          </a:xfrm>
          <a:prstGeom prst="bentConnector3">
            <a:avLst>
              <a:gd name="adj1" fmla="val 115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785EF5B5-D37F-4280-A6AD-19A3CFE42543}"/>
              </a:ext>
            </a:extLst>
          </p:cNvPr>
          <p:cNvCxnSpPr>
            <a:cxnSpLocks/>
            <a:endCxn id="110" idx="0"/>
          </p:cNvCxnSpPr>
          <p:nvPr/>
        </p:nvCxnSpPr>
        <p:spPr>
          <a:xfrm rot="10800000">
            <a:off x="5414805" y="4148837"/>
            <a:ext cx="5595271" cy="1883324"/>
          </a:xfrm>
          <a:prstGeom prst="bentConnector4">
            <a:avLst>
              <a:gd name="adj1" fmla="val 48196"/>
              <a:gd name="adj2" fmla="val 1121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FF9AF9F1-2B66-489F-AF05-4F672434D15A}"/>
              </a:ext>
            </a:extLst>
          </p:cNvPr>
          <p:cNvCxnSpPr>
            <a:stCxn id="41" idx="2"/>
            <a:endCxn id="56" idx="0"/>
          </p:cNvCxnSpPr>
          <p:nvPr/>
        </p:nvCxnSpPr>
        <p:spPr>
          <a:xfrm rot="16200000" flipH="1">
            <a:off x="9147617" y="3103223"/>
            <a:ext cx="589828" cy="1318439"/>
          </a:xfrm>
          <a:prstGeom prst="bentConnector3">
            <a:avLst>
              <a:gd name="adj1" fmla="val 415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4CFE70A3-C982-45F6-8C84-E0DFD77E5581}"/>
              </a:ext>
            </a:extLst>
          </p:cNvPr>
          <p:cNvCxnSpPr>
            <a:cxnSpLocks/>
          </p:cNvCxnSpPr>
          <p:nvPr/>
        </p:nvCxnSpPr>
        <p:spPr>
          <a:xfrm rot="10800000">
            <a:off x="992551" y="3770675"/>
            <a:ext cx="4698032" cy="13739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A363C54C-1B1C-4279-8074-7A41A0A80EC0}"/>
              </a:ext>
            </a:extLst>
          </p:cNvPr>
          <p:cNvCxnSpPr>
            <a:cxnSpLocks/>
            <a:stCxn id="89" idx="1"/>
          </p:cNvCxnSpPr>
          <p:nvPr/>
        </p:nvCxnSpPr>
        <p:spPr>
          <a:xfrm rot="10800000">
            <a:off x="992551" y="3770676"/>
            <a:ext cx="6250008" cy="16659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86FFEA8-6681-4CAF-97D2-B15981698900}"/>
              </a:ext>
            </a:extLst>
          </p:cNvPr>
          <p:cNvSpPr txBox="1"/>
          <p:nvPr/>
        </p:nvSpPr>
        <p:spPr>
          <a:xfrm>
            <a:off x="2314937" y="5246703"/>
            <a:ext cx="1170316" cy="246221"/>
          </a:xfrm>
          <a:prstGeom prst="rect">
            <a:avLst/>
          </a:prstGeom>
          <a:noFill/>
        </p:spPr>
        <p:txBody>
          <a:bodyPr wrap="square" rtlCol="0">
            <a:spAutoFit/>
          </a:bodyPr>
          <a:lstStyle/>
          <a:p>
            <a:pPr algn="ctr"/>
            <a:r>
              <a:rPr lang="en-US" sz="1000" i="1"/>
              <a:t>Model Drift Trigger</a:t>
            </a:r>
          </a:p>
        </p:txBody>
      </p:sp>
      <p:sp>
        <p:nvSpPr>
          <p:cNvPr id="102" name="TextBox 101">
            <a:extLst>
              <a:ext uri="{FF2B5EF4-FFF2-40B4-BE49-F238E27FC236}">
                <a16:creationId xmlns:a16="http://schemas.microsoft.com/office/drawing/2014/main" id="{43644FDE-FDE2-47CE-A5B6-E643743E2FEB}"/>
              </a:ext>
            </a:extLst>
          </p:cNvPr>
          <p:cNvSpPr txBox="1"/>
          <p:nvPr/>
        </p:nvSpPr>
        <p:spPr>
          <a:xfrm>
            <a:off x="3531870" y="4933511"/>
            <a:ext cx="1170316" cy="246221"/>
          </a:xfrm>
          <a:prstGeom prst="rect">
            <a:avLst/>
          </a:prstGeom>
          <a:noFill/>
        </p:spPr>
        <p:txBody>
          <a:bodyPr wrap="square" rtlCol="0">
            <a:spAutoFit/>
          </a:bodyPr>
          <a:lstStyle/>
          <a:p>
            <a:pPr algn="ctr"/>
            <a:r>
              <a:rPr lang="en-US" sz="1000" i="1"/>
              <a:t>Data Drift Trigger</a:t>
            </a:r>
          </a:p>
        </p:txBody>
      </p:sp>
      <p:pic>
        <p:nvPicPr>
          <p:cNvPr id="103" name="Picture 14" descr="See the source image">
            <a:extLst>
              <a:ext uri="{FF2B5EF4-FFF2-40B4-BE49-F238E27FC236}">
                <a16:creationId xmlns:a16="http://schemas.microsoft.com/office/drawing/2014/main" id="{2EEB0437-FADE-47B1-9B57-2F864421C0F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223467" y="1625345"/>
            <a:ext cx="376717" cy="376717"/>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id="{F926FD36-4D73-4163-B23B-0AE81B386C6C}"/>
              </a:ext>
            </a:extLst>
          </p:cNvPr>
          <p:cNvSpPr txBox="1"/>
          <p:nvPr/>
        </p:nvSpPr>
        <p:spPr>
          <a:xfrm>
            <a:off x="5766963" y="1951173"/>
            <a:ext cx="1285059" cy="430887"/>
          </a:xfrm>
          <a:prstGeom prst="rect">
            <a:avLst/>
          </a:prstGeom>
          <a:noFill/>
        </p:spPr>
        <p:txBody>
          <a:bodyPr wrap="square" rtlCol="0">
            <a:spAutoFit/>
          </a:bodyPr>
          <a:lstStyle/>
          <a:p>
            <a:pPr algn="ctr"/>
            <a:r>
              <a:rPr lang="en-US" sz="1050"/>
              <a:t>Close &amp; Merge to int.</a:t>
            </a:r>
          </a:p>
        </p:txBody>
      </p:sp>
      <p:pic>
        <p:nvPicPr>
          <p:cNvPr id="105" name="Picture 14" descr="See the source image">
            <a:extLst>
              <a:ext uri="{FF2B5EF4-FFF2-40B4-BE49-F238E27FC236}">
                <a16:creationId xmlns:a16="http://schemas.microsoft.com/office/drawing/2014/main" id="{27597DE4-4141-4E83-B90D-FA57ADDF5DC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592131" y="1604220"/>
            <a:ext cx="376717" cy="376717"/>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a16="http://schemas.microsoft.com/office/drawing/2014/main" id="{99DE1196-BED6-41AB-B691-4EE10E641FBE}"/>
              </a:ext>
            </a:extLst>
          </p:cNvPr>
          <p:cNvSpPr txBox="1"/>
          <p:nvPr/>
        </p:nvSpPr>
        <p:spPr>
          <a:xfrm>
            <a:off x="10135627" y="1930048"/>
            <a:ext cx="1285059" cy="415498"/>
          </a:xfrm>
          <a:prstGeom prst="rect">
            <a:avLst/>
          </a:prstGeom>
          <a:noFill/>
        </p:spPr>
        <p:txBody>
          <a:bodyPr wrap="square" rtlCol="0">
            <a:spAutoFit/>
          </a:bodyPr>
          <a:lstStyle/>
          <a:p>
            <a:pPr algn="ctr"/>
            <a:r>
              <a:rPr lang="en-US" sz="1050"/>
              <a:t>Close &amp; Merge to main</a:t>
            </a:r>
          </a:p>
        </p:txBody>
      </p:sp>
      <p:cxnSp>
        <p:nvCxnSpPr>
          <p:cNvPr id="107" name="Connector: Elbow 106">
            <a:extLst>
              <a:ext uri="{FF2B5EF4-FFF2-40B4-BE49-F238E27FC236}">
                <a16:creationId xmlns:a16="http://schemas.microsoft.com/office/drawing/2014/main" id="{4CD5F340-074F-47A2-9018-D7FA98D6590D}"/>
              </a:ext>
            </a:extLst>
          </p:cNvPr>
          <p:cNvCxnSpPr>
            <a:cxnSpLocks/>
            <a:stCxn id="21" idx="0"/>
            <a:endCxn id="103" idx="1"/>
          </p:cNvCxnSpPr>
          <p:nvPr/>
        </p:nvCxnSpPr>
        <p:spPr>
          <a:xfrm rot="5400000" flipH="1" flipV="1">
            <a:off x="5351111" y="1554535"/>
            <a:ext cx="613187" cy="1131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5074A74E-BF03-479C-9238-11E523DC540F}"/>
              </a:ext>
            </a:extLst>
          </p:cNvPr>
          <p:cNvCxnSpPr>
            <a:cxnSpLocks/>
            <a:stCxn id="43" idx="1"/>
            <a:endCxn id="105" idx="1"/>
          </p:cNvCxnSpPr>
          <p:nvPr/>
        </p:nvCxnSpPr>
        <p:spPr>
          <a:xfrm rot="10800000" flipH="1">
            <a:off x="10267455" y="1792579"/>
            <a:ext cx="324675" cy="1115422"/>
          </a:xfrm>
          <a:prstGeom prst="bentConnector3">
            <a:avLst>
              <a:gd name="adj1" fmla="val -70409"/>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9" name="Graphic 108">
            <a:extLst>
              <a:ext uri="{FF2B5EF4-FFF2-40B4-BE49-F238E27FC236}">
                <a16:creationId xmlns:a16="http://schemas.microsoft.com/office/drawing/2014/main" id="{B8685B5B-946F-40D5-BB5B-11B835D2250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389261" y="5376845"/>
            <a:ext cx="403674" cy="403674"/>
          </a:xfrm>
          <a:prstGeom prst="rect">
            <a:avLst/>
          </a:prstGeom>
        </p:spPr>
      </p:pic>
      <p:pic>
        <p:nvPicPr>
          <p:cNvPr id="110" name="Graphic 109">
            <a:extLst>
              <a:ext uri="{FF2B5EF4-FFF2-40B4-BE49-F238E27FC236}">
                <a16:creationId xmlns:a16="http://schemas.microsoft.com/office/drawing/2014/main" id="{BCC82675-01B1-404F-A3D1-80D5644F0C8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212967" y="4148837"/>
            <a:ext cx="403674" cy="403674"/>
          </a:xfrm>
          <a:prstGeom prst="rect">
            <a:avLst/>
          </a:prstGeom>
        </p:spPr>
      </p:pic>
      <p:pic>
        <p:nvPicPr>
          <p:cNvPr id="111" name="Graphic 110">
            <a:extLst>
              <a:ext uri="{FF2B5EF4-FFF2-40B4-BE49-F238E27FC236}">
                <a16:creationId xmlns:a16="http://schemas.microsoft.com/office/drawing/2014/main" id="{49D94501-E48C-4F20-9A2B-BAB270E7D77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121710" y="4120619"/>
            <a:ext cx="403674" cy="403674"/>
          </a:xfrm>
          <a:prstGeom prst="rect">
            <a:avLst/>
          </a:prstGeom>
        </p:spPr>
      </p:pic>
      <p:pic>
        <p:nvPicPr>
          <p:cNvPr id="112" name="Picture 2" descr="See the source image">
            <a:extLst>
              <a:ext uri="{FF2B5EF4-FFF2-40B4-BE49-F238E27FC236}">
                <a16:creationId xmlns:a16="http://schemas.microsoft.com/office/drawing/2014/main" id="{54F0CD8A-CE93-437C-B425-B560FE18EFC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492468" y="4930981"/>
            <a:ext cx="515310" cy="51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203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D5A2-8206-614A-F828-BE50D5B32C4C}"/>
              </a:ext>
            </a:extLst>
          </p:cNvPr>
          <p:cNvSpPr>
            <a:spLocks noGrp="1"/>
          </p:cNvSpPr>
          <p:nvPr>
            <p:ph type="title"/>
          </p:nvPr>
        </p:nvSpPr>
        <p:spPr/>
        <p:txBody>
          <a:bodyPr/>
          <a:lstStyle/>
          <a:p>
            <a:r>
              <a:rPr lang="en-US"/>
              <a:t>Branch Strategy</a:t>
            </a:r>
          </a:p>
        </p:txBody>
      </p:sp>
      <p:sp>
        <p:nvSpPr>
          <p:cNvPr id="3" name="Content Placeholder 2">
            <a:extLst>
              <a:ext uri="{FF2B5EF4-FFF2-40B4-BE49-F238E27FC236}">
                <a16:creationId xmlns:a16="http://schemas.microsoft.com/office/drawing/2014/main" id="{4DDB4549-0D86-096E-47F5-28F29B9E79C9}"/>
              </a:ext>
            </a:extLst>
          </p:cNvPr>
          <p:cNvSpPr>
            <a:spLocks noGrp="1"/>
          </p:cNvSpPr>
          <p:nvPr>
            <p:ph idx="1"/>
          </p:nvPr>
        </p:nvSpPr>
        <p:spPr/>
        <p:txBody>
          <a:bodyPr/>
          <a:lstStyle/>
          <a:p>
            <a:r>
              <a:rPr lang="en-US" b="1"/>
              <a:t>Feature Branch –</a:t>
            </a:r>
            <a:r>
              <a:rPr lang="en-US"/>
              <a:t> Data Scientists and ML Engineers work in their own branches and open pull requests to the integration branch</a:t>
            </a:r>
            <a:endParaRPr lang="en-US" b="1"/>
          </a:p>
          <a:p>
            <a:r>
              <a:rPr lang="en-US" b="1"/>
              <a:t>Integration Branch – </a:t>
            </a:r>
            <a:r>
              <a:rPr lang="en-US"/>
              <a:t>When a PR is opened to this branch, the CI pipeline will begin. If the run is successful, the merge will complete. If a higher performing model is produced, a PR to the main branch is open</a:t>
            </a:r>
            <a:endParaRPr lang="en-US" b="1"/>
          </a:p>
          <a:p>
            <a:r>
              <a:rPr lang="en-US" b="1"/>
              <a:t>Main Branch – </a:t>
            </a:r>
            <a:r>
              <a:rPr lang="en-US"/>
              <a:t>When a PR is opened to this branch, the CD pipeline will begin. Once the CD pipeline is successfully run, the merge will complete</a:t>
            </a:r>
            <a:endParaRPr lang="en-US" b="1"/>
          </a:p>
          <a:p>
            <a:endParaRPr lang="en-US"/>
          </a:p>
        </p:txBody>
      </p:sp>
    </p:spTree>
    <p:extLst>
      <p:ext uri="{BB962C8B-B14F-4D97-AF65-F5344CB8AC3E}">
        <p14:creationId xmlns:p14="http://schemas.microsoft.com/office/powerpoint/2010/main" val="97555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7E37-0C7E-4F84-B05F-5E3DBAB03E21}"/>
              </a:ext>
            </a:extLst>
          </p:cNvPr>
          <p:cNvSpPr>
            <a:spLocks noGrp="1"/>
          </p:cNvSpPr>
          <p:nvPr>
            <p:ph type="title"/>
          </p:nvPr>
        </p:nvSpPr>
        <p:spPr/>
        <p:txBody>
          <a:bodyPr/>
          <a:lstStyle/>
          <a:p>
            <a:r>
              <a:rPr lang="en-US"/>
              <a:t>Agenda </a:t>
            </a:r>
          </a:p>
        </p:txBody>
      </p:sp>
      <p:sp>
        <p:nvSpPr>
          <p:cNvPr id="3" name="Content Placeholder 2">
            <a:extLst>
              <a:ext uri="{FF2B5EF4-FFF2-40B4-BE49-F238E27FC236}">
                <a16:creationId xmlns:a16="http://schemas.microsoft.com/office/drawing/2014/main" id="{496076B5-37F2-48AD-A7CE-94E21F0A538B}"/>
              </a:ext>
            </a:extLst>
          </p:cNvPr>
          <p:cNvSpPr>
            <a:spLocks noGrp="1"/>
          </p:cNvSpPr>
          <p:nvPr>
            <p:ph idx="1"/>
          </p:nvPr>
        </p:nvSpPr>
        <p:spPr/>
        <p:txBody>
          <a:bodyPr vert="horz" lIns="91440" tIns="45720" rIns="91440" bIns="45720" rtlCol="0" anchor="t">
            <a:normAutofit fontScale="92500" lnSpcReduction="20000"/>
          </a:bodyPr>
          <a:lstStyle/>
          <a:p>
            <a:pPr marL="0" indent="0">
              <a:buClr>
                <a:srgbClr val="8D87A6"/>
              </a:buClr>
              <a:buNone/>
            </a:pPr>
            <a:r>
              <a:rPr lang="en-US" sz="1400"/>
              <a:t>Day 1: 8 AM- 12 PM PST</a:t>
            </a:r>
          </a:p>
          <a:p>
            <a:pPr lvl="1">
              <a:buClr>
                <a:srgbClr val="8D87A6"/>
              </a:buClr>
            </a:pPr>
            <a:r>
              <a:rPr lang="en-US" sz="1400"/>
              <a:t>Introduction to EZ-</a:t>
            </a:r>
            <a:r>
              <a:rPr lang="en-US" sz="1400" err="1"/>
              <a:t>MLOps</a:t>
            </a:r>
            <a:r>
              <a:rPr lang="en-US" sz="1400"/>
              <a:t> workshop (20 mins)</a:t>
            </a:r>
          </a:p>
          <a:p>
            <a:pPr lvl="1">
              <a:buClr>
                <a:srgbClr val="8D87A6"/>
              </a:buClr>
            </a:pPr>
            <a:r>
              <a:rPr lang="en-US" sz="1400"/>
              <a:t>Part 0: Environment setup (30 mins)</a:t>
            </a:r>
          </a:p>
          <a:p>
            <a:pPr lvl="1">
              <a:buClr>
                <a:srgbClr val="8D87A6"/>
              </a:buClr>
            </a:pPr>
            <a:r>
              <a:rPr lang="en-US" sz="1400"/>
              <a:t>Part 1: </a:t>
            </a:r>
            <a:r>
              <a:rPr lang="en-US" sz="1400">
                <a:ea typeface="+mn-lt"/>
                <a:cs typeface="+mn-lt"/>
              </a:rPr>
              <a:t>Structure code for fast iterative development (50 mins)</a:t>
            </a:r>
          </a:p>
          <a:p>
            <a:pPr lvl="1">
              <a:buClr>
                <a:srgbClr val="8D87A6"/>
              </a:buClr>
            </a:pPr>
            <a:r>
              <a:rPr lang="en-US" sz="1400"/>
              <a:t>Break: 10 mins</a:t>
            </a:r>
            <a:endParaRPr lang="en-US" sz="1400">
              <a:ea typeface="+mn-lt"/>
              <a:cs typeface="+mn-lt"/>
            </a:endParaRPr>
          </a:p>
          <a:p>
            <a:pPr lvl="1">
              <a:buClr>
                <a:srgbClr val="8D87A6"/>
              </a:buClr>
            </a:pPr>
            <a:r>
              <a:rPr lang="en-US" sz="1400">
                <a:ea typeface="+mn-lt"/>
                <a:cs typeface="+mn-lt"/>
              </a:rPr>
              <a:t>Part 2: Use cloud scale compute to run, deploy and manage ML experiment with Azure ML (60 mins)</a:t>
            </a:r>
          </a:p>
          <a:p>
            <a:pPr lvl="1">
              <a:buClr>
                <a:srgbClr val="8D87A6"/>
              </a:buClr>
            </a:pPr>
            <a:r>
              <a:rPr lang="en-US" sz="1400">
                <a:ea typeface="+mn-lt"/>
                <a:cs typeface="+mn-lt"/>
              </a:rPr>
              <a:t>Part 3: Use GitHub for Version Control and Automation (30 mins)</a:t>
            </a:r>
          </a:p>
          <a:p>
            <a:pPr marL="0" indent="0">
              <a:buNone/>
            </a:pPr>
            <a:r>
              <a:rPr lang="en-US" sz="1400">
                <a:ea typeface="+mn-lt"/>
                <a:cs typeface="+mn-lt"/>
              </a:rPr>
              <a:t>Day 2: 8 AM – 12 PM PST</a:t>
            </a:r>
          </a:p>
          <a:p>
            <a:pPr lvl="1">
              <a:buClr>
                <a:srgbClr val="8D87A6"/>
              </a:buClr>
            </a:pPr>
            <a:r>
              <a:rPr lang="en-US" sz="1400"/>
              <a:t>Part 3: Use GitHub for Version Control and Automation cont. ( 50 mins)</a:t>
            </a:r>
          </a:p>
          <a:p>
            <a:pPr lvl="1">
              <a:buClr>
                <a:srgbClr val="8D87A6"/>
              </a:buClr>
            </a:pPr>
            <a:r>
              <a:rPr lang="en-US" sz="1400"/>
              <a:t>Part 4: Continuous integration (CI) (60 mins)</a:t>
            </a:r>
          </a:p>
          <a:p>
            <a:pPr lvl="1">
              <a:buClr>
                <a:srgbClr val="8D87A6"/>
              </a:buClr>
            </a:pPr>
            <a:r>
              <a:rPr lang="en-US" sz="1400"/>
              <a:t>Break: 10 mins</a:t>
            </a:r>
          </a:p>
          <a:p>
            <a:pPr lvl="1">
              <a:buClr>
                <a:srgbClr val="8D87A6"/>
              </a:buClr>
            </a:pPr>
            <a:r>
              <a:rPr lang="en-US" sz="1400"/>
              <a:t>Part 5: Continuous Deployment (CD) (60 mins</a:t>
            </a:r>
          </a:p>
          <a:p>
            <a:pPr lvl="1">
              <a:buClr>
                <a:srgbClr val="8D87A6"/>
              </a:buClr>
            </a:pPr>
            <a:r>
              <a:rPr lang="en-US" sz="1400"/>
              <a:t>Part 6: Observability (30 mins)</a:t>
            </a:r>
          </a:p>
          <a:p>
            <a:pPr lvl="1">
              <a:buClr>
                <a:srgbClr val="8D87A6"/>
              </a:buClr>
            </a:pPr>
            <a:r>
              <a:rPr lang="en-US" sz="1400"/>
              <a:t>Wrap-up (20 mins)</a:t>
            </a:r>
          </a:p>
        </p:txBody>
      </p:sp>
    </p:spTree>
    <p:extLst>
      <p:ext uri="{BB962C8B-B14F-4D97-AF65-F5344CB8AC3E}">
        <p14:creationId xmlns:p14="http://schemas.microsoft.com/office/powerpoint/2010/main" val="3695812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0970-8D6D-14FE-1285-D48E2BE6BE59}"/>
              </a:ext>
            </a:extLst>
          </p:cNvPr>
          <p:cNvSpPr>
            <a:spLocks noGrp="1"/>
          </p:cNvSpPr>
          <p:nvPr>
            <p:ph type="title"/>
          </p:nvPr>
        </p:nvSpPr>
        <p:spPr>
          <a:xfrm>
            <a:off x="691079" y="725951"/>
            <a:ext cx="10325000" cy="889399"/>
          </a:xfrm>
        </p:spPr>
        <p:txBody>
          <a:bodyPr>
            <a:normAutofit/>
          </a:bodyPr>
          <a:lstStyle/>
          <a:p>
            <a:r>
              <a:rPr lang="en-US"/>
              <a:t>Use of AML V2 and GitHub Actions</a:t>
            </a:r>
          </a:p>
        </p:txBody>
      </p:sp>
      <p:sp>
        <p:nvSpPr>
          <p:cNvPr id="3" name="Content Placeholder 2">
            <a:extLst>
              <a:ext uri="{FF2B5EF4-FFF2-40B4-BE49-F238E27FC236}">
                <a16:creationId xmlns:a16="http://schemas.microsoft.com/office/drawing/2014/main" id="{57F922E9-7256-43B3-923C-95D8213078FA}"/>
              </a:ext>
            </a:extLst>
          </p:cNvPr>
          <p:cNvSpPr>
            <a:spLocks noGrp="1"/>
          </p:cNvSpPr>
          <p:nvPr>
            <p:ph idx="1"/>
          </p:nvPr>
        </p:nvSpPr>
        <p:spPr>
          <a:xfrm>
            <a:off x="691079" y="2057454"/>
            <a:ext cx="10763354" cy="4486209"/>
          </a:xfrm>
        </p:spPr>
        <p:txBody>
          <a:bodyPr vert="horz" lIns="91440" tIns="45720" rIns="91440" bIns="45720" rtlCol="0" anchor="t">
            <a:normAutofit/>
          </a:bodyPr>
          <a:lstStyle/>
          <a:p>
            <a:pPr marL="0" indent="0">
              <a:buNone/>
            </a:pPr>
            <a:r>
              <a:rPr lang="en-US" b="1"/>
              <a:t>AML V2:</a:t>
            </a:r>
          </a:p>
          <a:p>
            <a:pPr marL="0" indent="0">
              <a:buClr>
                <a:srgbClr val="8D87A6"/>
              </a:buClr>
              <a:buNone/>
            </a:pPr>
            <a:r>
              <a:rPr lang="en-US"/>
              <a:t>- no boiler plate SDK to learn, easier story around 'bring your code as is + YML descriptors</a:t>
            </a:r>
          </a:p>
          <a:p>
            <a:pPr marL="0" indent="0">
              <a:buNone/>
            </a:pPr>
            <a:r>
              <a:rPr lang="en-US"/>
              <a:t>- focus on dev local + scale/automate/operationalize in cloud with same code</a:t>
            </a:r>
          </a:p>
          <a:p>
            <a:pPr marL="0" indent="0">
              <a:buNone/>
            </a:pPr>
            <a:endParaRPr lang="en-US"/>
          </a:p>
          <a:p>
            <a:pPr marL="0" indent="0">
              <a:buNone/>
            </a:pPr>
            <a:r>
              <a:rPr lang="en-US" b="1"/>
              <a:t>GitHub Actions:</a:t>
            </a:r>
          </a:p>
          <a:p>
            <a:pPr marL="0" indent="0">
              <a:buNone/>
            </a:pPr>
            <a:r>
              <a:rPr lang="en-US"/>
              <a:t>- integrate OPS where code lives</a:t>
            </a:r>
          </a:p>
          <a:p>
            <a:pPr marL="0" indent="0">
              <a:buNone/>
            </a:pPr>
            <a:r>
              <a:rPr lang="en-US"/>
              <a:t>- almost instant provisioning of compute to run </a:t>
            </a:r>
            <a:r>
              <a:rPr lang="en-US" err="1"/>
              <a:t>MLOps</a:t>
            </a:r>
            <a:r>
              <a:rPr lang="en-US"/>
              <a:t> Workflows</a:t>
            </a:r>
          </a:p>
          <a:p>
            <a:pPr marL="0" indent="0">
              <a:buNone/>
            </a:pPr>
            <a:r>
              <a:rPr lang="en-US"/>
              <a:t>- leverage </a:t>
            </a:r>
            <a:r>
              <a:rPr lang="en-US" err="1"/>
              <a:t>az</a:t>
            </a:r>
            <a:r>
              <a:rPr lang="en-US"/>
              <a:t> ml CLIv2 commands, very small learning curve to automate workflows</a:t>
            </a:r>
          </a:p>
          <a:p>
            <a:pPr marL="0" indent="0">
              <a:buNone/>
            </a:pPr>
            <a:r>
              <a:rPr lang="en-US"/>
              <a:t>- get customers w/o </a:t>
            </a:r>
            <a:r>
              <a:rPr lang="en-US" err="1"/>
              <a:t>MLOps</a:t>
            </a:r>
            <a:r>
              <a:rPr lang="en-US"/>
              <a:t> practice to learn/start on Ops platform of the future</a:t>
            </a:r>
          </a:p>
          <a:p>
            <a:pPr marL="0" indent="0">
              <a:buNone/>
            </a:pPr>
            <a:endParaRPr lang="en-US"/>
          </a:p>
        </p:txBody>
      </p:sp>
    </p:spTree>
    <p:extLst>
      <p:ext uri="{BB962C8B-B14F-4D97-AF65-F5344CB8AC3E}">
        <p14:creationId xmlns:p14="http://schemas.microsoft.com/office/powerpoint/2010/main" val="210128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9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2" name="Straight Connector 9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9" name="Right Triangle 12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0" name="Rectangle 12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86" name="Picture 4" descr="Cathedral ceiling in yellow sunlight design">
            <a:extLst>
              <a:ext uri="{FF2B5EF4-FFF2-40B4-BE49-F238E27FC236}">
                <a16:creationId xmlns:a16="http://schemas.microsoft.com/office/drawing/2014/main" id="{82B22FD2-06E3-8278-690B-9311EF1726E3}"/>
              </a:ext>
            </a:extLst>
          </p:cNvPr>
          <p:cNvPicPr>
            <a:picLocks noChangeAspect="1"/>
          </p:cNvPicPr>
          <p:nvPr/>
        </p:nvPicPr>
        <p:blipFill rotWithShape="1">
          <a:blip r:embed="rId2"/>
          <a:srcRect t="14173" b="10827"/>
          <a:stretch/>
        </p:blipFill>
        <p:spPr>
          <a:xfrm>
            <a:off x="20" y="10"/>
            <a:ext cx="12191980" cy="6857989"/>
          </a:xfrm>
          <a:prstGeom prst="rect">
            <a:avLst/>
          </a:prstGeom>
        </p:spPr>
      </p:pic>
      <p:sp>
        <p:nvSpPr>
          <p:cNvPr id="123" name="Flowchart: Document 127">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AAEF9CE7-3A0E-4D1C-AD1F-DC82E623B00C}"/>
              </a:ext>
            </a:extLst>
          </p:cNvPr>
          <p:cNvSpPr>
            <a:spLocks noGrp="1"/>
          </p:cNvSpPr>
          <p:nvPr>
            <p:ph type="title"/>
          </p:nvPr>
        </p:nvSpPr>
        <p:spPr>
          <a:xfrm>
            <a:off x="728106" y="1884824"/>
            <a:ext cx="4225893" cy="3077253"/>
          </a:xfrm>
        </p:spPr>
        <p:txBody>
          <a:bodyPr vert="horz" lIns="91440" tIns="45720" rIns="91440" bIns="45720" rtlCol="0" anchor="b">
            <a:noAutofit/>
          </a:bodyPr>
          <a:lstStyle/>
          <a:p>
            <a:r>
              <a:rPr lang="en-US"/>
              <a:t>Part 4: Continuous Integration</a:t>
            </a:r>
            <a:br>
              <a:rPr lang="en-US" b="1"/>
            </a:br>
            <a:br>
              <a:rPr lang="en-US"/>
            </a:br>
            <a:endParaRPr lang="en-US" sz="5400"/>
          </a:p>
        </p:txBody>
      </p:sp>
      <p:grpSp>
        <p:nvGrpSpPr>
          <p:cNvPr id="125" name="Group 129">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1" name="Straight Connector 130">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594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95C5-D80A-0A07-3B36-DBD3113F80D6}"/>
              </a:ext>
            </a:extLst>
          </p:cNvPr>
          <p:cNvSpPr>
            <a:spLocks noGrp="1"/>
          </p:cNvSpPr>
          <p:nvPr>
            <p:ph type="title"/>
          </p:nvPr>
        </p:nvSpPr>
        <p:spPr/>
        <p:txBody>
          <a:bodyPr/>
          <a:lstStyle/>
          <a:p>
            <a:r>
              <a:rPr lang="en-US"/>
              <a:t>CI flow </a:t>
            </a:r>
          </a:p>
        </p:txBody>
      </p:sp>
      <p:pic>
        <p:nvPicPr>
          <p:cNvPr id="1026" name="Picture 2" descr="pipeline">
            <a:extLst>
              <a:ext uri="{FF2B5EF4-FFF2-40B4-BE49-F238E27FC236}">
                <a16:creationId xmlns:a16="http://schemas.microsoft.com/office/drawing/2014/main" id="{2E8E8B91-48DC-4E10-BF57-EC54A1855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567" y="2060428"/>
            <a:ext cx="9148234" cy="440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44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95C5-D80A-0A07-3B36-DBD3113F80D6}"/>
              </a:ext>
            </a:extLst>
          </p:cNvPr>
          <p:cNvSpPr>
            <a:spLocks noGrp="1"/>
          </p:cNvSpPr>
          <p:nvPr>
            <p:ph type="title"/>
          </p:nvPr>
        </p:nvSpPr>
        <p:spPr/>
        <p:txBody>
          <a:bodyPr/>
          <a:lstStyle/>
          <a:p>
            <a:r>
              <a:rPr lang="en-US"/>
              <a:t>CI flow </a:t>
            </a:r>
          </a:p>
        </p:txBody>
      </p:sp>
      <p:sp>
        <p:nvSpPr>
          <p:cNvPr id="3" name="Content Placeholder 2">
            <a:extLst>
              <a:ext uri="{FF2B5EF4-FFF2-40B4-BE49-F238E27FC236}">
                <a16:creationId xmlns:a16="http://schemas.microsoft.com/office/drawing/2014/main" id="{997BC78D-EA0F-7FC7-578D-E2B3EE4B2F85}"/>
              </a:ext>
            </a:extLst>
          </p:cNvPr>
          <p:cNvSpPr>
            <a:spLocks noGrp="1"/>
          </p:cNvSpPr>
          <p:nvPr>
            <p:ph idx="1"/>
          </p:nvPr>
        </p:nvSpPr>
        <p:spPr>
          <a:xfrm>
            <a:off x="691079" y="2340131"/>
            <a:ext cx="9648358" cy="3712217"/>
          </a:xfrm>
        </p:spPr>
        <p:txBody>
          <a:bodyPr vert="horz" lIns="91440" tIns="45720" rIns="91440" bIns="45720" rtlCol="0" anchor="t">
            <a:normAutofit/>
          </a:bodyPr>
          <a:lstStyle/>
          <a:p>
            <a:r>
              <a:rPr lang="en-US"/>
              <a:t>Use Azure ML CLI v2 for pipeline creation using .</a:t>
            </a:r>
            <a:r>
              <a:rPr lang="en-US" err="1"/>
              <a:t>yml</a:t>
            </a:r>
            <a:r>
              <a:rPr lang="en-US"/>
              <a:t> files</a:t>
            </a:r>
          </a:p>
          <a:p>
            <a:pPr>
              <a:buClr>
                <a:srgbClr val="8D87A6"/>
              </a:buClr>
            </a:pPr>
            <a:r>
              <a:rPr lang="en-US"/>
              <a:t>Plug in .</a:t>
            </a:r>
            <a:r>
              <a:rPr lang="en-US" err="1"/>
              <a:t>py</a:t>
            </a:r>
            <a:r>
              <a:rPr lang="en-US"/>
              <a:t> files in the .</a:t>
            </a:r>
            <a:r>
              <a:rPr lang="en-US" err="1"/>
              <a:t>yml</a:t>
            </a:r>
            <a:r>
              <a:rPr lang="en-US"/>
              <a:t> file which includes all pipeline steps and settings</a:t>
            </a:r>
          </a:p>
          <a:p>
            <a:pPr>
              <a:buClr>
                <a:srgbClr val="8D87A6"/>
              </a:buClr>
            </a:pPr>
            <a:r>
              <a:rPr lang="en-US"/>
              <a:t>GitHub CI workflow is triggered when changes are committed to the </a:t>
            </a:r>
            <a:r>
              <a:rPr lang="en-US" i="1"/>
              <a:t>integration</a:t>
            </a:r>
            <a:r>
              <a:rPr lang="en-US"/>
              <a:t> branch and Pull Request is made</a:t>
            </a:r>
          </a:p>
          <a:p>
            <a:pPr>
              <a:buClr>
                <a:srgbClr val="8D87A6"/>
              </a:buClr>
            </a:pPr>
            <a:r>
              <a:rPr lang="en-US"/>
              <a:t>If the new model passes evaluation step (based on performance etc.), CI workflow opens a Pull Request to </a:t>
            </a:r>
            <a:r>
              <a:rPr lang="en-US" i="1"/>
              <a:t>main</a:t>
            </a:r>
            <a:endParaRPr lang="en-US"/>
          </a:p>
          <a:p>
            <a:pPr>
              <a:buClr>
                <a:srgbClr val="8D87A6"/>
              </a:buClr>
            </a:pPr>
            <a:r>
              <a:rPr lang="en-US"/>
              <a:t>CD workflow continues the next steps</a:t>
            </a:r>
            <a:endParaRPr lang="en-US" i="1"/>
          </a:p>
          <a:p>
            <a:pPr>
              <a:buClr>
                <a:srgbClr val="8D87A6"/>
              </a:buClr>
            </a:pPr>
            <a:endParaRPr lang="en-US"/>
          </a:p>
        </p:txBody>
      </p:sp>
    </p:spTree>
    <p:extLst>
      <p:ext uri="{BB962C8B-B14F-4D97-AF65-F5344CB8AC3E}">
        <p14:creationId xmlns:p14="http://schemas.microsoft.com/office/powerpoint/2010/main" val="3709951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9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2" name="Straight Connector 9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9" name="Right Triangle 12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0" name="Rectangle 12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86" name="Picture 4" descr="Cathedral ceiling in yellow sunlight design">
            <a:extLst>
              <a:ext uri="{FF2B5EF4-FFF2-40B4-BE49-F238E27FC236}">
                <a16:creationId xmlns:a16="http://schemas.microsoft.com/office/drawing/2014/main" id="{82B22FD2-06E3-8278-690B-9311EF1726E3}"/>
              </a:ext>
            </a:extLst>
          </p:cNvPr>
          <p:cNvPicPr>
            <a:picLocks noChangeAspect="1"/>
          </p:cNvPicPr>
          <p:nvPr/>
        </p:nvPicPr>
        <p:blipFill rotWithShape="1">
          <a:blip r:embed="rId2"/>
          <a:srcRect t="14173" b="10827"/>
          <a:stretch/>
        </p:blipFill>
        <p:spPr>
          <a:xfrm>
            <a:off x="20" y="10"/>
            <a:ext cx="12191980" cy="6857989"/>
          </a:xfrm>
          <a:prstGeom prst="rect">
            <a:avLst/>
          </a:prstGeom>
        </p:spPr>
      </p:pic>
      <p:sp>
        <p:nvSpPr>
          <p:cNvPr id="123" name="Flowchart: Document 127">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AAEF9CE7-3A0E-4D1C-AD1F-DC82E623B00C}"/>
              </a:ext>
            </a:extLst>
          </p:cNvPr>
          <p:cNvSpPr>
            <a:spLocks noGrp="1"/>
          </p:cNvSpPr>
          <p:nvPr>
            <p:ph type="title"/>
          </p:nvPr>
        </p:nvSpPr>
        <p:spPr>
          <a:xfrm>
            <a:off x="728106" y="1884824"/>
            <a:ext cx="4225893" cy="3077253"/>
          </a:xfrm>
        </p:spPr>
        <p:txBody>
          <a:bodyPr vert="horz" lIns="91440" tIns="45720" rIns="91440" bIns="45720" rtlCol="0" anchor="b">
            <a:noAutofit/>
          </a:bodyPr>
          <a:lstStyle/>
          <a:p>
            <a:r>
              <a:rPr lang="en-US"/>
              <a:t>Part 5: Continuous Deployment</a:t>
            </a:r>
            <a:br>
              <a:rPr lang="en-US" b="1"/>
            </a:br>
            <a:br>
              <a:rPr lang="en-US"/>
            </a:br>
            <a:endParaRPr lang="en-US" sz="5400"/>
          </a:p>
        </p:txBody>
      </p:sp>
      <p:grpSp>
        <p:nvGrpSpPr>
          <p:cNvPr id="125" name="Group 129">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1" name="Straight Connector 130">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702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95C5-D80A-0A07-3B36-DBD3113F80D6}"/>
              </a:ext>
            </a:extLst>
          </p:cNvPr>
          <p:cNvSpPr>
            <a:spLocks noGrp="1"/>
          </p:cNvSpPr>
          <p:nvPr>
            <p:ph type="title"/>
          </p:nvPr>
        </p:nvSpPr>
        <p:spPr>
          <a:xfrm>
            <a:off x="691079" y="725951"/>
            <a:ext cx="10325000" cy="983625"/>
          </a:xfrm>
        </p:spPr>
        <p:txBody>
          <a:bodyPr/>
          <a:lstStyle/>
          <a:p>
            <a:r>
              <a:rPr lang="en-US"/>
              <a:t>CD flow</a:t>
            </a:r>
          </a:p>
        </p:txBody>
      </p:sp>
      <p:sp>
        <p:nvSpPr>
          <p:cNvPr id="3" name="Content Placeholder 2">
            <a:extLst>
              <a:ext uri="{FF2B5EF4-FFF2-40B4-BE49-F238E27FC236}">
                <a16:creationId xmlns:a16="http://schemas.microsoft.com/office/drawing/2014/main" id="{997BC78D-EA0F-7FC7-578D-E2B3EE4B2F85}"/>
              </a:ext>
            </a:extLst>
          </p:cNvPr>
          <p:cNvSpPr>
            <a:spLocks noGrp="1"/>
          </p:cNvSpPr>
          <p:nvPr>
            <p:ph idx="1"/>
          </p:nvPr>
        </p:nvSpPr>
        <p:spPr/>
        <p:txBody>
          <a:bodyPr vert="horz" lIns="91440" tIns="45720" rIns="91440" bIns="45720" rtlCol="0" anchor="t">
            <a:normAutofit/>
          </a:bodyPr>
          <a:lstStyle/>
          <a:p>
            <a:pPr marL="0" indent="0">
              <a:buClr>
                <a:srgbClr val="8D87A6"/>
              </a:buClr>
              <a:buNone/>
            </a:pPr>
            <a:r>
              <a:rPr lang="en-US" b="1"/>
              <a:t>CD flow highlights</a:t>
            </a:r>
            <a:endParaRPr lang="en-US"/>
          </a:p>
          <a:p>
            <a:pPr marL="0" indent="0">
              <a:buClr>
                <a:srgbClr val="8D87A6"/>
              </a:buClr>
              <a:buNone/>
            </a:pPr>
            <a:r>
              <a:rPr lang="en-US"/>
              <a:t>- leverages new AML Managed Endpoints</a:t>
            </a:r>
          </a:p>
          <a:p>
            <a:pPr marL="0" indent="0">
              <a:buClr>
                <a:srgbClr val="8D87A6"/>
              </a:buClr>
              <a:buNone/>
            </a:pPr>
            <a:r>
              <a:rPr lang="en-US"/>
              <a:t>- automatically creates blue/green deployments for safe, no downtime rollouts</a:t>
            </a:r>
          </a:p>
          <a:p>
            <a:pPr marL="0" indent="0">
              <a:buClr>
                <a:srgbClr val="8D87A6"/>
              </a:buClr>
              <a:buNone/>
            </a:pPr>
            <a:r>
              <a:rPr lang="en-US"/>
              <a:t>- identifies staging based on traffic allocation of existing Endpoint</a:t>
            </a:r>
          </a:p>
          <a:p>
            <a:pPr marL="0" indent="0">
              <a:buClr>
                <a:srgbClr val="8D87A6"/>
              </a:buClr>
              <a:buNone/>
            </a:pPr>
            <a:r>
              <a:rPr lang="en-US"/>
              <a:t>- tests endpoint before swapping deployment slots (staging / prod)</a:t>
            </a:r>
          </a:p>
          <a:p>
            <a:pPr marL="0" indent="0">
              <a:buClr>
                <a:srgbClr val="8D87A6"/>
              </a:buClr>
              <a:buNone/>
            </a:pPr>
            <a:r>
              <a:rPr lang="en-US"/>
              <a:t>- runs on PR to main</a:t>
            </a:r>
          </a:p>
        </p:txBody>
      </p:sp>
    </p:spTree>
    <p:extLst>
      <p:ext uri="{BB962C8B-B14F-4D97-AF65-F5344CB8AC3E}">
        <p14:creationId xmlns:p14="http://schemas.microsoft.com/office/powerpoint/2010/main" val="1762393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9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2" name="Straight Connector 9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9" name="Right Triangle 12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0" name="Rectangle 12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86" name="Picture 4" descr="Cathedral ceiling in yellow sunlight design">
            <a:extLst>
              <a:ext uri="{FF2B5EF4-FFF2-40B4-BE49-F238E27FC236}">
                <a16:creationId xmlns:a16="http://schemas.microsoft.com/office/drawing/2014/main" id="{82B22FD2-06E3-8278-690B-9311EF1726E3}"/>
              </a:ext>
            </a:extLst>
          </p:cNvPr>
          <p:cNvPicPr>
            <a:picLocks noChangeAspect="1"/>
          </p:cNvPicPr>
          <p:nvPr/>
        </p:nvPicPr>
        <p:blipFill rotWithShape="1">
          <a:blip r:embed="rId2"/>
          <a:srcRect t="14173" b="10827"/>
          <a:stretch/>
        </p:blipFill>
        <p:spPr>
          <a:xfrm>
            <a:off x="20" y="10"/>
            <a:ext cx="12191980" cy="6857989"/>
          </a:xfrm>
          <a:prstGeom prst="rect">
            <a:avLst/>
          </a:prstGeom>
        </p:spPr>
      </p:pic>
      <p:sp>
        <p:nvSpPr>
          <p:cNvPr id="123" name="Flowchart: Document 127">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AAEF9CE7-3A0E-4D1C-AD1F-DC82E623B00C}"/>
              </a:ext>
            </a:extLst>
          </p:cNvPr>
          <p:cNvSpPr>
            <a:spLocks noGrp="1"/>
          </p:cNvSpPr>
          <p:nvPr>
            <p:ph type="title"/>
          </p:nvPr>
        </p:nvSpPr>
        <p:spPr>
          <a:xfrm>
            <a:off x="728106" y="1884824"/>
            <a:ext cx="4225893" cy="3077253"/>
          </a:xfrm>
        </p:spPr>
        <p:txBody>
          <a:bodyPr vert="horz" lIns="91440" tIns="45720" rIns="91440" bIns="45720" rtlCol="0" anchor="b">
            <a:noAutofit/>
          </a:bodyPr>
          <a:lstStyle/>
          <a:p>
            <a:r>
              <a:rPr lang="en-US"/>
              <a:t>Part 6: Observability</a:t>
            </a:r>
            <a:br>
              <a:rPr lang="en-US" b="1"/>
            </a:br>
            <a:br>
              <a:rPr lang="en-US"/>
            </a:br>
            <a:endParaRPr lang="en-US" sz="5400"/>
          </a:p>
        </p:txBody>
      </p:sp>
      <p:grpSp>
        <p:nvGrpSpPr>
          <p:cNvPr id="125" name="Group 129">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1" name="Straight Connector 130">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395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2" name="Straight Connector 9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4" name="Right Triangle 12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6" name="Rectangle 125">
            <a:extLst>
              <a:ext uri="{FF2B5EF4-FFF2-40B4-BE49-F238E27FC236}">
                <a16:creationId xmlns:a16="http://schemas.microsoft.com/office/drawing/2014/main" id="{D0A348B8-3F2F-474A-A276-9C9066176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6" name="Picture 4" descr="Cathedral ceiling in yellow sunlight design">
            <a:extLst>
              <a:ext uri="{FF2B5EF4-FFF2-40B4-BE49-F238E27FC236}">
                <a16:creationId xmlns:a16="http://schemas.microsoft.com/office/drawing/2014/main" id="{82B22FD2-06E3-8278-690B-9311EF1726E3}"/>
              </a:ext>
            </a:extLst>
          </p:cNvPr>
          <p:cNvPicPr>
            <a:picLocks noChangeAspect="1"/>
          </p:cNvPicPr>
          <p:nvPr/>
        </p:nvPicPr>
        <p:blipFill rotWithShape="1">
          <a:blip r:embed="rId2"/>
          <a:srcRect t="14173" b="10827"/>
          <a:stretch/>
        </p:blipFill>
        <p:spPr>
          <a:xfrm>
            <a:off x="20" y="10"/>
            <a:ext cx="12191980" cy="6857989"/>
          </a:xfrm>
          <a:prstGeom prst="rect">
            <a:avLst/>
          </a:prstGeom>
        </p:spPr>
      </p:pic>
      <p:grpSp>
        <p:nvGrpSpPr>
          <p:cNvPr id="128" name="Group 127">
            <a:extLst>
              <a:ext uri="{FF2B5EF4-FFF2-40B4-BE49-F238E27FC236}">
                <a16:creationId xmlns:a16="http://schemas.microsoft.com/office/drawing/2014/main" id="{46400ECE-9877-489B-9D66-A71DE0575C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9" name="Straight Connector 128">
              <a:extLst>
                <a:ext uri="{FF2B5EF4-FFF2-40B4-BE49-F238E27FC236}">
                  <a16:creationId xmlns:a16="http://schemas.microsoft.com/office/drawing/2014/main" id="{81A5D329-D649-4E9F-8096-A2ACE125E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A92DB4E-8447-45DB-9823-5CFC7C66C5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5D5DFBD-BCEC-48CF-808D-F7E1C14047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61903FC-FD80-4FBD-AA8A-C2193BC9C3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9D55ECC-9F8E-4CA7-B6E4-B16810D9A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8B70EC0-20B9-4B4E-92A9-EC13F4DF03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1E75303-322B-4EE7-823D-F77D7EF54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9F1C7D3-2BCC-49A7-B6F7-5A186ADDD8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F4F36A6-486F-4AD6-9A4D-8287F046B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B7EBF09-A754-4C44-A040-2B439F27D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D6C4580-856F-4186-B589-28D864BB53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A808157-3585-4AB1-9749-F9A67F988B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946DFD7-0F51-48C5-A9D1-6792FFC26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8CB18E0-7882-4E21-9A48-1A54F4445F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9A3F90D-FBDD-4CF7-872C-040EF58676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74E87E7-02B5-4FD8-866D-A8F25F5DD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F573020-73D6-4060-BFD2-F0A63261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2C3845D-5E59-4D90-9D5C-76ED34F4EF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3B5D9CF-B022-4B61-84CC-9CE47428D4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FA28D78-4A5A-40AC-8EA0-AE36CD6A3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FD55823-36C9-47C0-B8B3-7BA814BE0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63E8057-634C-41C8-9352-31517F552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4380C6A-DAC6-4C80-A2B1-341AD173F0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0C73B68-20DB-4B0D-BDFC-46D2E2DFA3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5C3543E-8CC7-4D2C-A1B6-3260366B7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FA75029-DAD3-4FA3-9603-6CF2C96C2A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9E0D540-01C4-47A7-8F32-603003412B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CD20989-6E8E-45DA-81C2-E2615D8DB1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F5210F8-5C9F-47B3-B18D-EA0DDAFE81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0670A10-674D-4A17-9F65-1BFD98FF7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436A5B2-61EC-401D-8CCC-7C2CE96F1D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1" name="Rectangle 160">
            <a:extLst>
              <a:ext uri="{FF2B5EF4-FFF2-40B4-BE49-F238E27FC236}">
                <a16:creationId xmlns:a16="http://schemas.microsoft.com/office/drawing/2014/main" id="{8606225D-3AFB-411A-A409-9199957FC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rgbClr val="000000">
                  <a:alpha val="30000"/>
                </a:srgbClr>
              </a:gs>
              <a:gs pos="80000">
                <a:srgbClr val="000000">
                  <a:alpha val="15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F9CE7-3A0E-4D1C-AD1F-DC82E623B00C}"/>
              </a:ext>
            </a:extLst>
          </p:cNvPr>
          <p:cNvSpPr>
            <a:spLocks noGrp="1"/>
          </p:cNvSpPr>
          <p:nvPr>
            <p:ph type="title"/>
          </p:nvPr>
        </p:nvSpPr>
        <p:spPr>
          <a:xfrm>
            <a:off x="1182775" y="1800353"/>
            <a:ext cx="9820188" cy="1628647"/>
          </a:xfrm>
        </p:spPr>
        <p:txBody>
          <a:bodyPr vert="horz" lIns="91440" tIns="45720" rIns="91440" bIns="45720" rtlCol="0" anchor="b">
            <a:normAutofit/>
          </a:bodyPr>
          <a:lstStyle/>
          <a:p>
            <a:pPr algn="ctr"/>
            <a:r>
              <a:rPr lang="en-US" sz="5400">
                <a:solidFill>
                  <a:srgbClr val="FFFFFF"/>
                </a:solidFill>
              </a:rPr>
              <a:t>Wrap-up</a:t>
            </a:r>
          </a:p>
        </p:txBody>
      </p:sp>
    </p:spTree>
    <p:extLst>
      <p:ext uri="{BB962C8B-B14F-4D97-AF65-F5344CB8AC3E}">
        <p14:creationId xmlns:p14="http://schemas.microsoft.com/office/powerpoint/2010/main" val="189610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3" name="Rectangle 4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45">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47">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6" name="Picture 4" descr="Cathedral ceiling in yellow sunlight design">
            <a:extLst>
              <a:ext uri="{FF2B5EF4-FFF2-40B4-BE49-F238E27FC236}">
                <a16:creationId xmlns:a16="http://schemas.microsoft.com/office/drawing/2014/main" id="{82B22FD2-06E3-8278-690B-9311EF1726E3}"/>
              </a:ext>
            </a:extLst>
          </p:cNvPr>
          <p:cNvPicPr>
            <a:picLocks noChangeAspect="1"/>
          </p:cNvPicPr>
          <p:nvPr/>
        </p:nvPicPr>
        <p:blipFill rotWithShape="1">
          <a:blip r:embed="rId2">
            <a:alphaModFix amt="60000"/>
          </a:blip>
          <a:srcRect t="9794" r="-1" b="8323"/>
          <a:stretch/>
        </p:blipFill>
        <p:spPr>
          <a:xfrm>
            <a:off x="-18954"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AAEF9CE7-3A0E-4D1C-AD1F-DC82E623B00C}"/>
              </a:ext>
            </a:extLst>
          </p:cNvPr>
          <p:cNvSpPr>
            <a:spLocks noGrp="1"/>
          </p:cNvSpPr>
          <p:nvPr>
            <p:ph type="title"/>
          </p:nvPr>
        </p:nvSpPr>
        <p:spPr>
          <a:xfrm>
            <a:off x="684225" y="746841"/>
            <a:ext cx="9339075" cy="2682160"/>
          </a:xfrm>
        </p:spPr>
        <p:txBody>
          <a:bodyPr vert="horz" lIns="91440" tIns="45720" rIns="91440" bIns="45720" rtlCol="0" anchor="b">
            <a:normAutofit/>
          </a:bodyPr>
          <a:lstStyle/>
          <a:p>
            <a:r>
              <a:rPr lang="en-US" sz="5400">
                <a:solidFill>
                  <a:srgbClr val="FFFFFF"/>
                </a:solidFill>
              </a:rPr>
              <a:t>Introduction to EZ-</a:t>
            </a:r>
            <a:r>
              <a:rPr lang="en-US" sz="5400" err="1">
                <a:solidFill>
                  <a:srgbClr val="FFFFFF"/>
                </a:solidFill>
              </a:rPr>
              <a:t>MLOps</a:t>
            </a:r>
            <a:r>
              <a:rPr lang="en-US" sz="5400">
                <a:solidFill>
                  <a:srgbClr val="FFFFFF"/>
                </a:solidFill>
              </a:rPr>
              <a:t> workshop </a:t>
            </a:r>
          </a:p>
        </p:txBody>
      </p:sp>
    </p:spTree>
    <p:extLst>
      <p:ext uri="{BB962C8B-B14F-4D97-AF65-F5344CB8AC3E}">
        <p14:creationId xmlns:p14="http://schemas.microsoft.com/office/powerpoint/2010/main" val="281761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7" name="Group 136">
            <a:extLst>
              <a:ext uri="{FF2B5EF4-FFF2-40B4-BE49-F238E27FC236}">
                <a16:creationId xmlns:a16="http://schemas.microsoft.com/office/drawing/2014/main" id="{117B0BF7-CBF3-4C3A-B491-0CEF7B7C1E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8" name="Straight Connector 137">
              <a:extLst>
                <a:ext uri="{FF2B5EF4-FFF2-40B4-BE49-F238E27FC236}">
                  <a16:creationId xmlns:a16="http://schemas.microsoft.com/office/drawing/2014/main" id="{5DCC62B9-8663-4AAA-B308-D59E7BA6C2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6735CB1-3767-4543-9FAD-7D29205AA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A85527B-3A8E-4957-BB55-11C9D5A2E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058645E-8D47-41C2-AAF3-0A7145CA8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649B635-34C7-44B0-8C6B-026DB13CAD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BC4EBCD-EF69-4D48-BF76-0174A7DD68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8987890-93D8-4346-82E3-4BCF79C3B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276E2B9-6C64-4D5E-AD3D-F09B7C5C0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F39AF5E-E042-49C3-AEEB-26B8A8C09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E4B5720-7440-4FDD-A59E-9DB481DD02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09CE973-9538-4A6A-BEE9-2CF57FAAF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F8249FF-47CA-413B-B7FF-3625ED689E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AFA1BCD-BCDF-4660-B13F-D56738ECA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AF8AA71-C4BF-49D7-BACD-77E0D4108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D5743ED-6EFC-4171-8932-ED6684DA0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BD314F2-DADC-4CA8-8EBE-915905D5DE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5AD0810-7DED-42F8-8E2F-570139482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846AEEC-70D3-456F-A382-06681A3E37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AAC479B-453E-4732-B766-86D22A9B7B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8412C85-92F8-4A88-8CCD-8DD8C2EC0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682C27B-DE58-483C-9B96-E26EC5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E745267-D3D4-466C-B6E5-C8B15EBBC0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5A41354-C38F-4997-8F58-3941ABFF72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3F28BB44-E92E-46F3-BD19-3D5F56D20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23AB9C7-C7E2-445F-B84E-524D985D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494FD37-AF97-4F67-AB8D-3D3D525F44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6CD4821-4762-4AB4-A7C7-4266D53261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F6460F8-AA15-44DC-ADCD-18192FD8B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58FFCFC-B46D-4504-8AEC-B1FA54D0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6C3C469-2622-4E7A-A713-11524D64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122B54B-F4AF-4F82-986D-9920E146D8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0" name="Right Triangle 169">
            <a:extLst>
              <a:ext uri="{FF2B5EF4-FFF2-40B4-BE49-F238E27FC236}">
                <a16:creationId xmlns:a16="http://schemas.microsoft.com/office/drawing/2014/main" id="{E6EB8E89-B39B-4271-9D20-17C3D1CB8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477731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403618-0876-4070-8951-1E814930FF2E}"/>
              </a:ext>
            </a:extLst>
          </p:cNvPr>
          <p:cNvSpPr>
            <a:spLocks noGrp="1"/>
          </p:cNvSpPr>
          <p:nvPr>
            <p:ph type="title"/>
          </p:nvPr>
        </p:nvSpPr>
        <p:spPr>
          <a:xfrm>
            <a:off x="691079" y="3442637"/>
            <a:ext cx="4418418" cy="3000549"/>
          </a:xfrm>
        </p:spPr>
        <p:txBody>
          <a:bodyPr anchor="ctr">
            <a:normAutofit/>
          </a:bodyPr>
          <a:lstStyle/>
          <a:p>
            <a:r>
              <a:rPr lang="en-US" err="1"/>
              <a:t>MLOps</a:t>
            </a:r>
            <a:r>
              <a:rPr lang="en-US"/>
              <a:t> at a glance</a:t>
            </a:r>
          </a:p>
        </p:txBody>
      </p:sp>
      <p:sp>
        <p:nvSpPr>
          <p:cNvPr id="3" name="Content Placeholder 2">
            <a:extLst>
              <a:ext uri="{FF2B5EF4-FFF2-40B4-BE49-F238E27FC236}">
                <a16:creationId xmlns:a16="http://schemas.microsoft.com/office/drawing/2014/main" id="{F644060C-281F-43A4-8FEE-B902B6FE2FE5}"/>
              </a:ext>
            </a:extLst>
          </p:cNvPr>
          <p:cNvSpPr>
            <a:spLocks noGrp="1"/>
          </p:cNvSpPr>
          <p:nvPr>
            <p:ph idx="1"/>
          </p:nvPr>
        </p:nvSpPr>
        <p:spPr>
          <a:xfrm>
            <a:off x="5594340" y="3442638"/>
            <a:ext cx="5924531" cy="3000547"/>
          </a:xfrm>
        </p:spPr>
        <p:txBody>
          <a:bodyPr anchor="ctr">
            <a:normAutofit/>
          </a:bodyPr>
          <a:lstStyle/>
          <a:p>
            <a:pPr marL="0" indent="0">
              <a:buNone/>
            </a:pPr>
            <a:r>
              <a:rPr lang="en-US" b="1" i="0">
                <a:effectLst/>
                <a:latin typeface="Segoe UI" panose="020B0502040204020203" pitchFamily="34" charset="0"/>
              </a:rPr>
              <a:t>Deliver innovation rapidly</a:t>
            </a:r>
          </a:p>
          <a:p>
            <a:pPr marL="0" indent="0">
              <a:buNone/>
            </a:pPr>
            <a:r>
              <a:rPr lang="en-US" b="0" i="0" err="1">
                <a:effectLst/>
                <a:latin typeface="Segoe UI" panose="020B0502040204020203" pitchFamily="34" charset="0"/>
              </a:rPr>
              <a:t>MLOps</a:t>
            </a:r>
            <a:r>
              <a:rPr lang="en-US" b="0" i="0">
                <a:effectLst/>
                <a:latin typeface="Segoe UI" panose="020B0502040204020203" pitchFamily="34" charset="0"/>
              </a:rPr>
              <a:t>—machine learning operations, or DevOps for machine learning—enables data science and IT teams to collaborate and increase the pace of model development and deployment via monitoring, validation, and governance of machine learning models.</a:t>
            </a:r>
          </a:p>
          <a:p>
            <a:endParaRPr lang="en-US"/>
          </a:p>
        </p:txBody>
      </p:sp>
      <p:pic>
        <p:nvPicPr>
          <p:cNvPr id="1026" name="Picture 2">
            <a:extLst>
              <a:ext uri="{FF2B5EF4-FFF2-40B4-BE49-F238E27FC236}">
                <a16:creationId xmlns:a16="http://schemas.microsoft.com/office/drawing/2014/main" id="{A8A12E83-0B17-45D7-A1FF-05AC0050A6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19" r="-6" b="34738"/>
          <a:stretch/>
        </p:blipFill>
        <p:spPr bwMode="auto">
          <a:xfrm>
            <a:off x="1" y="10"/>
            <a:ext cx="12188951" cy="3305751"/>
          </a:xfrm>
          <a:custGeom>
            <a:avLst/>
            <a:gdLst/>
            <a:ahLst/>
            <a:cxnLst/>
            <a:rect l="l" t="t" r="r" b="b"/>
            <a:pathLst>
              <a:path w="12188951" h="3305761">
                <a:moveTo>
                  <a:pt x="0" y="0"/>
                </a:moveTo>
                <a:lnTo>
                  <a:pt x="12188951" y="0"/>
                </a:lnTo>
                <a:lnTo>
                  <a:pt x="12188951" y="2596851"/>
                </a:lnTo>
                <a:lnTo>
                  <a:pt x="11635078" y="2600184"/>
                </a:lnTo>
                <a:cubicBezTo>
                  <a:pt x="6088525" y="2668118"/>
                  <a:pt x="5904024" y="3745011"/>
                  <a:pt x="0" y="3101609"/>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46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10">
            <a:extLst>
              <a:ext uri="{FF2B5EF4-FFF2-40B4-BE49-F238E27FC236}">
                <a16:creationId xmlns:a16="http://schemas.microsoft.com/office/drawing/2014/main" id="{B27757FA-E22B-4C03-A927-1E4B4A585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9FA329A2-1D2A-4A62-A6AF-93B37310C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AB6EEA-4329-4352-9BA3-1746A7111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F1164F-7F9A-40C5-868D-082B3E0F1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B572B4-ACB4-4026-BE9F-D3523A2C1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7DB227-A8B6-43DC-970A-925EED2E0F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6B9264-5A30-46E0-A2C1-636FB3D1B1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79B4D0-16B0-456E-8951-4042C78B2A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43D00E3-B79B-41D6-9E66-07EC7E6C25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D97DA3-F9CF-4985-A2BA-27DDD396C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472B34-25FF-41FB-BF22-42D29C83F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6268AA-8DD1-4959-8136-0ECAAFD271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744375-C310-46F7-AC26-C5A4BD827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6C08DB1-CFE5-4A9A-BCB2-C82F79C61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10D3C0-7CBD-42BF-BC76-68A25F9730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DF561D-125D-4BA4-BEA8-D540A3EF8F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6CE140-59C9-47C1-9BFD-E716943C4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2421D5-FB16-43BB-BD72-57B6D115C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4B4B66-3D8B-4D67-B68A-5EE98A61C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1CE3395-ADDA-44B4-B550-87AF22E18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6A7375E-9A29-4790-AA05-FC4DCC1AE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E67518D-21C7-4CDB-9A75-248EEAB43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3A36F7-9692-46D1-AA17-3036EBF75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4FE3BA-02A8-46F8-8C46-213885DB4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8B1E1C-C236-410A-A75B-B5FED48E26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FD8A655-CFAF-496E-82F7-4677B210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B52CEB0-DF45-45EF-B19A-A15C1A17E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16414C-77DA-4C7E-8E62-862EAA940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C5789C5-251A-445C-8D17-18D36F8B5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A0ACD3-25B4-4C98-B833-09426BA9CC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2EAAE7-E646-4A26-BA0E-A130ECE6A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4E911F-A532-42C7-B083-1E5BA8D71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8" name="Right Triangle 43">
            <a:extLst>
              <a:ext uri="{FF2B5EF4-FFF2-40B4-BE49-F238E27FC236}">
                <a16:creationId xmlns:a16="http://schemas.microsoft.com/office/drawing/2014/main" id="{1DEA6A44-CD60-4DFD-802B-A4F4BFCB7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20162" y="-2883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0696D4B-F4E8-4CC8-9C6F-931B7C8B7BD7}"/>
              </a:ext>
            </a:extLst>
          </p:cNvPr>
          <p:cNvSpPr>
            <a:spLocks noGrp="1"/>
          </p:cNvSpPr>
          <p:nvPr>
            <p:ph type="title"/>
          </p:nvPr>
        </p:nvSpPr>
        <p:spPr>
          <a:xfrm>
            <a:off x="691078" y="725951"/>
            <a:ext cx="10794505" cy="2157066"/>
          </a:xfrm>
        </p:spPr>
        <p:txBody>
          <a:bodyPr>
            <a:normAutofit/>
          </a:bodyPr>
          <a:lstStyle/>
          <a:p>
            <a:pPr algn="ctr"/>
            <a:r>
              <a:rPr lang="en-US"/>
              <a:t>Motivations</a:t>
            </a:r>
          </a:p>
        </p:txBody>
      </p:sp>
      <p:graphicFrame>
        <p:nvGraphicFramePr>
          <p:cNvPr id="49" name="Content Placeholder 2">
            <a:extLst>
              <a:ext uri="{FF2B5EF4-FFF2-40B4-BE49-F238E27FC236}">
                <a16:creationId xmlns:a16="http://schemas.microsoft.com/office/drawing/2014/main" id="{2CFBFA50-099A-688F-BFFC-31C1163D04B0}"/>
              </a:ext>
            </a:extLst>
          </p:cNvPr>
          <p:cNvGraphicFramePr>
            <a:graphicFrameLocks noGrp="1"/>
          </p:cNvGraphicFramePr>
          <p:nvPr>
            <p:ph idx="1"/>
            <p:extLst>
              <p:ext uri="{D42A27DB-BD31-4B8C-83A1-F6EECF244321}">
                <p14:modId xmlns:p14="http://schemas.microsoft.com/office/powerpoint/2010/main" val="1488604071"/>
              </p:ext>
            </p:extLst>
          </p:nvPr>
        </p:nvGraphicFramePr>
        <p:xfrm>
          <a:off x="706775" y="2784569"/>
          <a:ext cx="10840679" cy="335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746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B27757FA-E22B-4C03-A927-1E4B4A585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9FA329A2-1D2A-4A62-A6AF-93B37310C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AB6EEA-4329-4352-9BA3-1746A7111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F1164F-7F9A-40C5-868D-082B3E0F1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B572B4-ACB4-4026-BE9F-D3523A2C1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7DB227-A8B6-43DC-970A-925EED2E0F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6B9264-5A30-46E0-A2C1-636FB3D1B1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79B4D0-16B0-456E-8951-4042C78B2A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43D00E3-B79B-41D6-9E66-07EC7E6C25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D97DA3-F9CF-4985-A2BA-27DDD396C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472B34-25FF-41FB-BF22-42D29C83F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6268AA-8DD1-4959-8136-0ECAAFD271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744375-C310-46F7-AC26-C5A4BD827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6C08DB1-CFE5-4A9A-BCB2-C82F79C61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10D3C0-7CBD-42BF-BC76-68A25F9730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DF561D-125D-4BA4-BEA8-D540A3EF8F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6CE140-59C9-47C1-9BFD-E716943C4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2421D5-FB16-43BB-BD72-57B6D115C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4B4B66-3D8B-4D67-B68A-5EE98A61C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1CE3395-ADDA-44B4-B550-87AF22E18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6A7375E-9A29-4790-AA05-FC4DCC1AE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E67518D-21C7-4CDB-9A75-248EEAB43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3A36F7-9692-46D1-AA17-3036EBF75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4FE3BA-02A8-46F8-8C46-213885DB4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8B1E1C-C236-410A-A75B-B5FED48E26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FD8A655-CFAF-496E-82F7-4677B210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B52CEB0-DF45-45EF-B19A-A15C1A17E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16414C-77DA-4C7E-8E62-862EAA940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C5789C5-251A-445C-8D17-18D36F8B5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A0ACD3-25B4-4C98-B833-09426BA9CC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2EAAE7-E646-4A26-BA0E-A130ECE6A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4E911F-A532-42C7-B083-1E5BA8D71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1DEA6A44-CD60-4DFD-802B-A4F4BFCB7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20162" y="-2883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6CCE736-8E4B-C460-FDD8-2A2B2C37D135}"/>
              </a:ext>
            </a:extLst>
          </p:cNvPr>
          <p:cNvSpPr>
            <a:spLocks noGrp="1"/>
          </p:cNvSpPr>
          <p:nvPr>
            <p:ph type="title"/>
          </p:nvPr>
        </p:nvSpPr>
        <p:spPr>
          <a:xfrm>
            <a:off x="691078" y="725951"/>
            <a:ext cx="10794505" cy="2157066"/>
          </a:xfrm>
        </p:spPr>
        <p:txBody>
          <a:bodyPr>
            <a:normAutofit/>
          </a:bodyPr>
          <a:lstStyle/>
          <a:p>
            <a:pPr algn="ctr"/>
            <a:r>
              <a:rPr lang="en-US"/>
              <a:t>Key features</a:t>
            </a:r>
          </a:p>
        </p:txBody>
      </p:sp>
      <p:graphicFrame>
        <p:nvGraphicFramePr>
          <p:cNvPr id="5" name="Content Placeholder 2">
            <a:extLst>
              <a:ext uri="{FF2B5EF4-FFF2-40B4-BE49-F238E27FC236}">
                <a16:creationId xmlns:a16="http://schemas.microsoft.com/office/drawing/2014/main" id="{92AD1648-3412-9F78-4F5B-868057F84567}"/>
              </a:ext>
            </a:extLst>
          </p:cNvPr>
          <p:cNvGraphicFramePr>
            <a:graphicFrameLocks noGrp="1"/>
          </p:cNvGraphicFramePr>
          <p:nvPr>
            <p:ph idx="1"/>
            <p:extLst>
              <p:ext uri="{D42A27DB-BD31-4B8C-83A1-F6EECF244321}">
                <p14:modId xmlns:p14="http://schemas.microsoft.com/office/powerpoint/2010/main" val="2326461076"/>
              </p:ext>
            </p:extLst>
          </p:nvPr>
        </p:nvGraphicFramePr>
        <p:xfrm>
          <a:off x="690562" y="2784569"/>
          <a:ext cx="10840679" cy="335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091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D781-75ED-469E-A777-C195600402E2}"/>
              </a:ext>
            </a:extLst>
          </p:cNvPr>
          <p:cNvSpPr>
            <a:spLocks noGrp="1"/>
          </p:cNvSpPr>
          <p:nvPr>
            <p:ph type="title"/>
          </p:nvPr>
        </p:nvSpPr>
        <p:spPr/>
        <p:txBody>
          <a:bodyPr/>
          <a:lstStyle/>
          <a:p>
            <a:r>
              <a:rPr lang="en-US"/>
              <a:t>Workshop format</a:t>
            </a:r>
          </a:p>
        </p:txBody>
      </p:sp>
      <p:sp>
        <p:nvSpPr>
          <p:cNvPr id="3" name="Content Placeholder 2">
            <a:extLst>
              <a:ext uri="{FF2B5EF4-FFF2-40B4-BE49-F238E27FC236}">
                <a16:creationId xmlns:a16="http://schemas.microsoft.com/office/drawing/2014/main" id="{C2B28A46-2AB3-4020-B828-E02D2E9359BF}"/>
              </a:ext>
            </a:extLst>
          </p:cNvPr>
          <p:cNvSpPr>
            <a:spLocks noGrp="1"/>
          </p:cNvSpPr>
          <p:nvPr>
            <p:ph idx="1"/>
          </p:nvPr>
        </p:nvSpPr>
        <p:spPr/>
        <p:txBody>
          <a:bodyPr>
            <a:normAutofit/>
          </a:bodyPr>
          <a:lstStyle/>
          <a:p>
            <a:r>
              <a:rPr lang="en-US" sz="1400"/>
              <a:t>Workshop is in a scenario format, featuring a journey in which a company going step by step to advance in </a:t>
            </a:r>
            <a:r>
              <a:rPr lang="en-US" sz="1400" err="1"/>
              <a:t>MLOps</a:t>
            </a:r>
            <a:r>
              <a:rPr lang="en-US" sz="1400"/>
              <a:t> journey </a:t>
            </a:r>
          </a:p>
          <a:p>
            <a:r>
              <a:rPr lang="en-US" sz="1400"/>
              <a:t>Background knowledge about tools &amp; technologies are explained by instructors</a:t>
            </a:r>
          </a:p>
          <a:p>
            <a:r>
              <a:rPr lang="en-US" sz="1400"/>
              <a:t>Attendees will create and run hands-on </a:t>
            </a:r>
            <a:r>
              <a:rPr lang="en-US" sz="1400" err="1"/>
              <a:t>MLOps</a:t>
            </a:r>
            <a:r>
              <a:rPr lang="en-US" sz="1400"/>
              <a:t> tasks from reference solution</a:t>
            </a:r>
          </a:p>
          <a:p>
            <a:pPr marL="0" indent="0">
              <a:buNone/>
            </a:pPr>
            <a:endParaRPr lang="en-US" sz="1400"/>
          </a:p>
          <a:p>
            <a:pPr marL="0" indent="0">
              <a:buNone/>
            </a:pPr>
            <a:endParaRPr lang="en-US" sz="1400"/>
          </a:p>
        </p:txBody>
      </p:sp>
      <p:graphicFrame>
        <p:nvGraphicFramePr>
          <p:cNvPr id="4" name="Diagram 3">
            <a:extLst>
              <a:ext uri="{FF2B5EF4-FFF2-40B4-BE49-F238E27FC236}">
                <a16:creationId xmlns:a16="http://schemas.microsoft.com/office/drawing/2014/main" id="{ED9A30D9-DB0A-4DA8-BFE4-5EB1C8E84683}"/>
              </a:ext>
            </a:extLst>
          </p:cNvPr>
          <p:cNvGraphicFramePr/>
          <p:nvPr>
            <p:extLst>
              <p:ext uri="{D42A27DB-BD31-4B8C-83A1-F6EECF244321}">
                <p14:modId xmlns:p14="http://schemas.microsoft.com/office/powerpoint/2010/main" val="4255732763"/>
              </p:ext>
            </p:extLst>
          </p:nvPr>
        </p:nvGraphicFramePr>
        <p:xfrm>
          <a:off x="1343865" y="2844289"/>
          <a:ext cx="8721054" cy="4491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860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2" name="Straight Connector 9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4" name="Right Triangle 12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6" name="Rectangle 12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86" name="Picture 4" descr="Cathedral ceiling in yellow sunlight design">
            <a:extLst>
              <a:ext uri="{FF2B5EF4-FFF2-40B4-BE49-F238E27FC236}">
                <a16:creationId xmlns:a16="http://schemas.microsoft.com/office/drawing/2014/main" id="{82B22FD2-06E3-8278-690B-9311EF1726E3}"/>
              </a:ext>
            </a:extLst>
          </p:cNvPr>
          <p:cNvPicPr>
            <a:picLocks noChangeAspect="1"/>
          </p:cNvPicPr>
          <p:nvPr/>
        </p:nvPicPr>
        <p:blipFill rotWithShape="1">
          <a:blip r:embed="rId2"/>
          <a:srcRect t="14173" b="10827"/>
          <a:stretch/>
        </p:blipFill>
        <p:spPr>
          <a:xfrm>
            <a:off x="20" y="10"/>
            <a:ext cx="12191980" cy="6857989"/>
          </a:xfrm>
          <a:prstGeom prst="rect">
            <a:avLst/>
          </a:prstGeom>
        </p:spPr>
      </p:pic>
      <p:sp>
        <p:nvSpPr>
          <p:cNvPr id="128" name="Flowchart: Document 127">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AAEF9CE7-3A0E-4D1C-AD1F-DC82E623B00C}"/>
              </a:ext>
            </a:extLst>
          </p:cNvPr>
          <p:cNvSpPr>
            <a:spLocks noGrp="1"/>
          </p:cNvSpPr>
          <p:nvPr>
            <p:ph type="title"/>
          </p:nvPr>
        </p:nvSpPr>
        <p:spPr>
          <a:xfrm>
            <a:off x="691078" y="722902"/>
            <a:ext cx="4225893" cy="3077253"/>
          </a:xfrm>
        </p:spPr>
        <p:txBody>
          <a:bodyPr vert="horz" lIns="91440" tIns="45720" rIns="91440" bIns="45720" rtlCol="0" anchor="b">
            <a:normAutofit/>
          </a:bodyPr>
          <a:lstStyle/>
          <a:p>
            <a:r>
              <a:rPr lang="en-US" sz="5400"/>
              <a:t>Part 0: Environment Setup</a:t>
            </a:r>
          </a:p>
        </p:txBody>
      </p:sp>
      <p:grpSp>
        <p:nvGrpSpPr>
          <p:cNvPr id="130" name="Group 129">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1" name="Straight Connector 130">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313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4F753-331F-4A0A-9148-69635F2095BD}"/>
              </a:ext>
            </a:extLst>
          </p:cNvPr>
          <p:cNvSpPr>
            <a:spLocks noGrp="1"/>
          </p:cNvSpPr>
          <p:nvPr>
            <p:ph type="title"/>
          </p:nvPr>
        </p:nvSpPr>
        <p:spPr/>
        <p:txBody>
          <a:bodyPr/>
          <a:lstStyle/>
          <a:p>
            <a:r>
              <a:rPr lang="en-US"/>
              <a:t>Environment setup tasks</a:t>
            </a:r>
          </a:p>
        </p:txBody>
      </p:sp>
      <p:sp>
        <p:nvSpPr>
          <p:cNvPr id="3" name="Content Placeholder 2">
            <a:extLst>
              <a:ext uri="{FF2B5EF4-FFF2-40B4-BE49-F238E27FC236}">
                <a16:creationId xmlns:a16="http://schemas.microsoft.com/office/drawing/2014/main" id="{A4B69855-A3CC-4482-B4BF-9F5A8A989DA0}"/>
              </a:ext>
            </a:extLst>
          </p:cNvPr>
          <p:cNvSpPr>
            <a:spLocks noGrp="1"/>
          </p:cNvSpPr>
          <p:nvPr>
            <p:ph idx="1"/>
          </p:nvPr>
        </p:nvSpPr>
        <p:spPr/>
        <p:txBody>
          <a:bodyPr vert="horz" lIns="91440" tIns="45720" rIns="91440" bIns="45720" rtlCol="0" anchor="t">
            <a:normAutofit fontScale="92500" lnSpcReduction="10000"/>
          </a:bodyPr>
          <a:lstStyle/>
          <a:p>
            <a:r>
              <a:rPr lang="en-US"/>
              <a:t>Local development setup</a:t>
            </a:r>
          </a:p>
          <a:p>
            <a:pPr lvl="1"/>
            <a:r>
              <a:rPr lang="en-US"/>
              <a:t>Python Conda environment 3.8 with pandas and </a:t>
            </a:r>
            <a:r>
              <a:rPr lang="en-US" err="1"/>
              <a:t>sckit</a:t>
            </a:r>
            <a:r>
              <a:rPr lang="en-US"/>
              <a:t>-learn</a:t>
            </a:r>
          </a:p>
          <a:p>
            <a:pPr lvl="1"/>
            <a:r>
              <a:rPr lang="en-US"/>
              <a:t>Azure CLI, Azure ML V2 CLI</a:t>
            </a:r>
          </a:p>
          <a:p>
            <a:pPr lvl="1"/>
            <a:r>
              <a:rPr lang="en-US"/>
              <a:t>GitHub account and repo</a:t>
            </a:r>
          </a:p>
          <a:p>
            <a:pPr lvl="2"/>
            <a:r>
              <a:rPr lang="en-US"/>
              <a:t>Clone </a:t>
            </a:r>
            <a:r>
              <a:rPr lang="en-US">
                <a:hlinkClick r:id="rId2"/>
              </a:rPr>
              <a:t>MLOpsTemplate/src/workshop at main · microsoft/MLOpsTemplate (github.com)</a:t>
            </a:r>
            <a:r>
              <a:rPr lang="en-US"/>
              <a:t> and push to your repo</a:t>
            </a:r>
          </a:p>
          <a:p>
            <a:r>
              <a:rPr lang="en-US"/>
              <a:t>Azure environment setup</a:t>
            </a:r>
          </a:p>
          <a:p>
            <a:pPr lvl="1"/>
            <a:r>
              <a:rPr lang="en-US"/>
              <a:t>Azure ML workspace with contributor access</a:t>
            </a:r>
          </a:p>
          <a:p>
            <a:pPr lvl="1"/>
            <a:r>
              <a:rPr lang="en-US"/>
              <a:t>Compute cluster and datastore</a:t>
            </a:r>
          </a:p>
          <a:p>
            <a:endParaRPr lang="en-US"/>
          </a:p>
          <a:p>
            <a:r>
              <a:rPr lang="en-US"/>
              <a:t>Detail guide: </a:t>
            </a:r>
            <a:r>
              <a:rPr lang="en-US">
                <a:hlinkClick r:id="rId3"/>
              </a:rPr>
              <a:t>MLOpsTemplate/part_0.md at main · microsoft/MLOpsTemplate (github.com)</a:t>
            </a:r>
            <a:endParaRPr lang="en-US"/>
          </a:p>
          <a:p>
            <a:pPr marL="0" indent="0">
              <a:buNone/>
            </a:pPr>
            <a:endParaRPr lang="en-US"/>
          </a:p>
        </p:txBody>
      </p:sp>
    </p:spTree>
    <p:extLst>
      <p:ext uri="{BB962C8B-B14F-4D97-AF65-F5344CB8AC3E}">
        <p14:creationId xmlns:p14="http://schemas.microsoft.com/office/powerpoint/2010/main" val="2979807661"/>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1132</Words>
  <Application>Microsoft Office PowerPoint</Application>
  <PresentationFormat>Widescreen</PresentationFormat>
  <Paragraphs>154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Grandview</vt:lpstr>
      <vt:lpstr>Segoe UI</vt:lpstr>
      <vt:lpstr>Wingdings</vt:lpstr>
      <vt:lpstr>CosineVTI</vt:lpstr>
      <vt:lpstr>Implement MLOps with Github Action and AML V2 </vt:lpstr>
      <vt:lpstr>Agenda </vt:lpstr>
      <vt:lpstr>Introduction to EZ-MLOps workshop </vt:lpstr>
      <vt:lpstr>MLOps at a glance</vt:lpstr>
      <vt:lpstr>Motivations</vt:lpstr>
      <vt:lpstr>Key features</vt:lpstr>
      <vt:lpstr>Workshop format</vt:lpstr>
      <vt:lpstr>Part 0: Environment Setup</vt:lpstr>
      <vt:lpstr>Environment setup tasks</vt:lpstr>
      <vt:lpstr>Part 1: Structure code for fast iterative development</vt:lpstr>
      <vt:lpstr>From monolithic to modular and collaborative</vt:lpstr>
      <vt:lpstr>Tasks</vt:lpstr>
      <vt:lpstr>Part 2: Use cloud scale compute to run, deploy and manage ML experiment with Azure ML</vt:lpstr>
      <vt:lpstr>Introduction to Azure ML CLI v2</vt:lpstr>
      <vt:lpstr>Introduction to Azure ML CLI v2</vt:lpstr>
      <vt:lpstr>Azure ML &amp; MLFlow Experiment Tracking</vt:lpstr>
      <vt:lpstr>Part 3: Use GitHub for Version Control and Automation  </vt:lpstr>
      <vt:lpstr>Architecture</vt:lpstr>
      <vt:lpstr>Branch Strategy</vt:lpstr>
      <vt:lpstr>Use of AML V2 and GitHub Actions</vt:lpstr>
      <vt:lpstr>Part 4: Continuous Integration  </vt:lpstr>
      <vt:lpstr>CI flow </vt:lpstr>
      <vt:lpstr>CI flow </vt:lpstr>
      <vt:lpstr>Part 5: Continuous Deployment  </vt:lpstr>
      <vt:lpstr>CD flow</vt:lpstr>
      <vt:lpstr>Part 6: Observability  </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Nguyen;Alexandre Delarue;Nicole Serafino;Foad Khoshouei</dc:creator>
  <cp:lastModifiedBy>James Nguyen</cp:lastModifiedBy>
  <cp:revision>2</cp:revision>
  <dcterms:created xsi:type="dcterms:W3CDTF">2022-03-18T16:14:13Z</dcterms:created>
  <dcterms:modified xsi:type="dcterms:W3CDTF">2022-04-04T17:13:19Z</dcterms:modified>
</cp:coreProperties>
</file>