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0" r:id="rId3"/>
    <p:sldId id="407" r:id="rId4"/>
    <p:sldId id="430" r:id="rId5"/>
    <p:sldId id="431" r:id="rId6"/>
    <p:sldId id="426" r:id="rId7"/>
    <p:sldId id="427" r:id="rId8"/>
    <p:sldId id="448" r:id="rId9"/>
    <p:sldId id="467" r:id="rId10"/>
    <p:sldId id="428" r:id="rId11"/>
    <p:sldId id="434" r:id="rId12"/>
    <p:sldId id="429" r:id="rId13"/>
    <p:sldId id="435" r:id="rId14"/>
    <p:sldId id="436" r:id="rId15"/>
    <p:sldId id="437" r:id="rId16"/>
    <p:sldId id="441" r:id="rId17"/>
    <p:sldId id="438" r:id="rId18"/>
    <p:sldId id="439" r:id="rId19"/>
    <p:sldId id="442" r:id="rId20"/>
    <p:sldId id="444" r:id="rId21"/>
    <p:sldId id="443" r:id="rId22"/>
    <p:sldId id="445" r:id="rId23"/>
    <p:sldId id="449" r:id="rId24"/>
    <p:sldId id="469" r:id="rId25"/>
    <p:sldId id="470" r:id="rId26"/>
    <p:sldId id="468" r:id="rId27"/>
    <p:sldId id="454" r:id="rId28"/>
    <p:sldId id="446" r:id="rId29"/>
    <p:sldId id="453" r:id="rId30"/>
    <p:sldId id="456" r:id="rId31"/>
    <p:sldId id="457" r:id="rId32"/>
    <p:sldId id="458" r:id="rId33"/>
    <p:sldId id="459" r:id="rId34"/>
    <p:sldId id="461" r:id="rId35"/>
    <p:sldId id="455" r:id="rId36"/>
    <p:sldId id="462" r:id="rId37"/>
    <p:sldId id="463" r:id="rId38"/>
    <p:sldId id="447" r:id="rId39"/>
    <p:sldId id="464" r:id="rId40"/>
    <p:sldId id="465" r:id="rId41"/>
    <p:sldId id="466" r:id="rId42"/>
    <p:sldId id="307" r:id="rId43"/>
    <p:sldId id="379" r:id="rId44"/>
    <p:sldId id="258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969492F5-2BDB-4BBD-8A5B-0BF6B8A287D4}">
          <p14:sldIdLst>
            <p14:sldId id="256"/>
            <p14:sldId id="330"/>
          </p14:sldIdLst>
        </p14:section>
        <p14:section name="Indroduction" id="{4F74B49B-1BC7-45ED-9980-5631BB7A2959}">
          <p14:sldIdLst>
            <p14:sldId id="407"/>
            <p14:sldId id="430"/>
            <p14:sldId id="431"/>
            <p14:sldId id="426"/>
            <p14:sldId id="427"/>
            <p14:sldId id="448"/>
            <p14:sldId id="467"/>
          </p14:sldIdLst>
        </p14:section>
        <p14:section name="Network" id="{40F26D4B-FF95-499C-90D9-D3F24C5F4B8D}">
          <p14:sldIdLst>
            <p14:sldId id="428"/>
            <p14:sldId id="434"/>
            <p14:sldId id="429"/>
            <p14:sldId id="435"/>
            <p14:sldId id="436"/>
            <p14:sldId id="437"/>
            <p14:sldId id="441"/>
            <p14:sldId id="438"/>
            <p14:sldId id="439"/>
            <p14:sldId id="442"/>
          </p14:sldIdLst>
        </p14:section>
        <p14:section name="Algorithm" id="{EF2ADDC5-2C38-41DD-8DF4-F95950585BD6}">
          <p14:sldIdLst>
            <p14:sldId id="444"/>
            <p14:sldId id="443"/>
            <p14:sldId id="445"/>
            <p14:sldId id="449"/>
            <p14:sldId id="469"/>
            <p14:sldId id="470"/>
            <p14:sldId id="468"/>
            <p14:sldId id="454"/>
            <p14:sldId id="446"/>
            <p14:sldId id="453"/>
            <p14:sldId id="456"/>
            <p14:sldId id="457"/>
            <p14:sldId id="458"/>
            <p14:sldId id="459"/>
            <p14:sldId id="461"/>
            <p14:sldId id="455"/>
            <p14:sldId id="462"/>
            <p14:sldId id="463"/>
            <p14:sldId id="447"/>
          </p14:sldIdLst>
        </p14:section>
        <p14:section name="Recap" id="{030F0874-A088-40C3-9C13-60407F3E2FE2}">
          <p14:sldIdLst>
            <p14:sldId id="464"/>
            <p14:sldId id="465"/>
            <p14:sldId id="466"/>
          </p14:sldIdLst>
        </p14:section>
        <p14:section name="epilogue" id="{F4DEBF38-6557-422F-9652-795C24DFC684}">
          <p14:sldIdLst>
            <p14:sldId id="307"/>
            <p14:sldId id="37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EE0CC"/>
    <a:srgbClr val="B9E5FF"/>
    <a:srgbClr val="8EA9DB"/>
    <a:srgbClr val="23C1FF"/>
    <a:srgbClr val="FFF2CC"/>
    <a:srgbClr val="E7EAF0"/>
    <a:srgbClr val="CBD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5232" autoAdjust="0"/>
  </p:normalViewPr>
  <p:slideViewPr>
    <p:cSldViewPr snapToGrid="0" snapToObjects="1">
      <p:cViewPr varScale="1">
        <p:scale>
          <a:sx n="82" d="100"/>
          <a:sy n="82" d="100"/>
        </p:scale>
        <p:origin x="16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09-Apr-19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09-Apr-19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4529-6747-41A3-A79A-E4010E809A6D}" type="datetimeFigureOut">
              <a:rPr lang="id-ID" smtClean="0"/>
              <a:pPr/>
              <a:t>09/04/2019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E5DC-743A-4225-A37B-9E5D859F8F8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15907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67236-B60D-4E51-979D-F9BDCD12FB71}" type="datetimeFigureOut">
              <a:rPr lang="en-US" smtClean="0"/>
              <a:pPr>
                <a:defRPr/>
              </a:pPr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4"/>
        </a:buBlip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Unsupervised Learning – Self-Organizing Maps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SOM Network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4160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Self-organizing Maps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Two layers: input layer and output (map) layer</a:t>
            </a:r>
          </a:p>
          <a:p>
            <a:pPr lvl="1"/>
            <a:r>
              <a:rPr lang="en-US" dirty="0"/>
              <a:t>Input and output layers are completely connected.</a:t>
            </a:r>
          </a:p>
          <a:p>
            <a:pPr lvl="1"/>
            <a:r>
              <a:rPr lang="en-US" dirty="0"/>
              <a:t>Output neurons are interconnected within a defined neighborhood.</a:t>
            </a:r>
          </a:p>
          <a:p>
            <a:pPr lvl="1"/>
            <a:r>
              <a:rPr lang="en-US" dirty="0"/>
              <a:t>(hidden) competitive/topology layer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69AC1-A3B8-471E-A966-938A1B8450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8273" y="4104961"/>
            <a:ext cx="3747614" cy="226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Self-organizing Maps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topology (neighborhood relation) is defined on the output layer</a:t>
            </a:r>
          </a:p>
        </p:txBody>
      </p:sp>
      <p:pic>
        <p:nvPicPr>
          <p:cNvPr id="39" name="Picture 9" descr="C:\courses\cpsc533\sofm.gif">
            <a:extLst>
              <a:ext uri="{FF2B5EF4-FFF2-40B4-BE49-F238E27FC236}">
                <a16:creationId xmlns:a16="http://schemas.microsoft.com/office/drawing/2014/main" id="{F4FAED72-2C52-4246-9B8E-A925EF5E4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9439" y="2938376"/>
            <a:ext cx="5541625" cy="309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Self-organizing Maps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Neurons arranged in a 2 dimensional grid</a:t>
            </a:r>
          </a:p>
          <a:p>
            <a:r>
              <a:rPr lang="en-US" dirty="0"/>
              <a:t>Each neuron contains a weight vector and permanent location</a:t>
            </a:r>
          </a:p>
          <a:p>
            <a:r>
              <a:rPr lang="en-US" dirty="0"/>
              <a:t>Training occurs via competition between the neurons</a:t>
            </a:r>
          </a:p>
          <a:p>
            <a:r>
              <a:rPr lang="en-US" dirty="0"/>
              <a:t>Random weight vector initialization</a:t>
            </a:r>
          </a:p>
          <a:p>
            <a:r>
              <a:rPr lang="en-US" dirty="0"/>
              <a:t>Impossible to assign network nodes to specific input classes in advance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- Input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Accepts multidimensional input pattern from the environment</a:t>
            </a:r>
          </a:p>
          <a:p>
            <a:r>
              <a:rPr lang="en-US" dirty="0"/>
              <a:t>An input pattern is represented by a vector. </a:t>
            </a:r>
          </a:p>
          <a:p>
            <a:pPr lvl="1"/>
            <a:r>
              <a:rPr lang="en-US" dirty="0"/>
              <a:t>e.g. a sound may consist of pitch, timbre, background noise, 	intensity, etc.</a:t>
            </a:r>
          </a:p>
          <a:p>
            <a:r>
              <a:rPr lang="en-US" dirty="0"/>
              <a:t>Each neuron in the input layer represents one dimension of the 	input pattern </a:t>
            </a:r>
          </a:p>
          <a:p>
            <a:r>
              <a:rPr lang="en-US" dirty="0"/>
              <a:t>An input neuron distributes its assigned element of the input vector to the competitive layer. </a:t>
            </a:r>
          </a:p>
        </p:txBody>
      </p:sp>
    </p:spTree>
    <p:extLst>
      <p:ext uri="{BB962C8B-B14F-4D97-AF65-F5344CB8AC3E}">
        <p14:creationId xmlns:p14="http://schemas.microsoft.com/office/powerpoint/2010/main" val="784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- Output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Each neuron in the topology map receives a sum of weighted inputs from the input layer</a:t>
            </a:r>
          </a:p>
          <a:p>
            <a:r>
              <a:rPr lang="en-US" dirty="0"/>
              <a:t>Every neuron in the topology map is associated with a collection of other neuron which make up its ‘neighborhood’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- Output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Topology map can be organized in 1 or 2 dimensions </a:t>
            </a:r>
            <a:br>
              <a:rPr lang="en-US" dirty="0"/>
            </a:br>
            <a:r>
              <a:rPr lang="en-US" dirty="0"/>
              <a:t>(typical implementations).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Each grid point represents a output node</a:t>
            </a:r>
          </a:p>
          <a:p>
            <a:r>
              <a:rPr lang="en-US" altLang="en-US" dirty="0"/>
              <a:t>The grid is initialized with random vectors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D39955B-0384-4F2E-A5EF-932B62F8D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70" b="11279"/>
          <a:stretch/>
        </p:blipFill>
        <p:spPr bwMode="auto">
          <a:xfrm>
            <a:off x="3132164" y="3113054"/>
            <a:ext cx="2286000" cy="173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AEA466E-D267-4148-B835-F2388B60B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41" b="10821"/>
          <a:stretch/>
        </p:blipFill>
        <p:spPr bwMode="auto">
          <a:xfrm>
            <a:off x="5775739" y="3113054"/>
            <a:ext cx="2213591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CAF53-1344-4CCC-834B-B52D1A729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47" y="3789373"/>
            <a:ext cx="2209229" cy="3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– Common Output Layer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One-dimensional</a:t>
            </a:r>
            <a:br>
              <a:rPr lang="en-US" dirty="0"/>
            </a:br>
            <a:r>
              <a:rPr lang="en-US" dirty="0"/>
              <a:t>(completely interconnected for determining “winner” unit)</a:t>
            </a:r>
          </a:p>
          <a:p>
            <a:endParaRPr lang="en-US" dirty="0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5AB0EC67-A5AC-4926-A754-1A782A2C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14" y="3561277"/>
            <a:ext cx="287338" cy="279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FD152300-BA8D-4776-B254-59BEB6BDD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477" y="3561277"/>
            <a:ext cx="287338" cy="279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717492EB-FC06-4343-A3EA-E07D0353E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652" y="3561277"/>
            <a:ext cx="288925" cy="279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C75BD8A6-9110-43DF-A4B7-B01287A49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414" y="3561277"/>
            <a:ext cx="287338" cy="279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" name="Oval 9">
            <a:extLst>
              <a:ext uri="{FF2B5EF4-FFF2-40B4-BE49-F238E27FC236}">
                <a16:creationId xmlns:a16="http://schemas.microsoft.com/office/drawing/2014/main" id="{FAC89D23-1A34-473D-81E1-52830D24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177" y="3561277"/>
            <a:ext cx="287338" cy="279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BA6EB3D2-E023-4B75-8C57-4FF71F74B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7052" y="3708915"/>
            <a:ext cx="479425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" name="Line 11">
            <a:extLst>
              <a:ext uri="{FF2B5EF4-FFF2-40B4-BE49-F238E27FC236}">
                <a16:creationId xmlns:a16="http://schemas.microsoft.com/office/drawing/2014/main" id="{87DD5FC3-22A1-4C30-9BFB-ED60F5F72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814" y="3708915"/>
            <a:ext cx="477838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CD842A16-FA0C-401B-A09A-E88A5B4A9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577" y="3708915"/>
            <a:ext cx="477838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2AF6F120-3008-4DC7-A5FD-6325CC00E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752" y="3708915"/>
            <a:ext cx="479425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4B5A24BE-F068-4CC6-8BCE-69FA26D39483}"/>
              </a:ext>
            </a:extLst>
          </p:cNvPr>
          <p:cNvSpPr>
            <a:spLocks/>
          </p:cNvSpPr>
          <p:nvPr/>
        </p:nvSpPr>
        <p:spPr bwMode="auto">
          <a:xfrm>
            <a:off x="2981802" y="3188895"/>
            <a:ext cx="2203045" cy="372836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480" y="0"/>
              </a:cxn>
              <a:cxn ang="0">
                <a:pos x="1104" y="192"/>
              </a:cxn>
            </a:cxnLst>
            <a:rect l="0" t="0" r="r" b="b"/>
            <a:pathLst>
              <a:path w="1104" h="192">
                <a:moveTo>
                  <a:pt x="0" y="192"/>
                </a:moveTo>
                <a:cubicBezTo>
                  <a:pt x="148" y="96"/>
                  <a:pt x="296" y="0"/>
                  <a:pt x="480" y="0"/>
                </a:cubicBezTo>
                <a:cubicBezTo>
                  <a:pt x="664" y="0"/>
                  <a:pt x="1000" y="160"/>
                  <a:pt x="1104" y="192"/>
                </a:cubicBezTo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E7F52A65-9954-4466-B8A5-F65841552BDF}"/>
              </a:ext>
            </a:extLst>
          </p:cNvPr>
          <p:cNvSpPr>
            <a:spLocks/>
          </p:cNvSpPr>
          <p:nvPr/>
        </p:nvSpPr>
        <p:spPr bwMode="auto">
          <a:xfrm>
            <a:off x="4418571" y="3375313"/>
            <a:ext cx="1532553" cy="186418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32" y="0"/>
              </a:cxn>
              <a:cxn ang="0">
                <a:pos x="768" y="96"/>
              </a:cxn>
            </a:cxnLst>
            <a:rect l="0" t="0" r="r" b="b"/>
            <a:pathLst>
              <a:path w="768" h="96">
                <a:moveTo>
                  <a:pt x="0" y="96"/>
                </a:moveTo>
                <a:cubicBezTo>
                  <a:pt x="152" y="48"/>
                  <a:pt x="304" y="0"/>
                  <a:pt x="432" y="0"/>
                </a:cubicBezTo>
                <a:cubicBezTo>
                  <a:pt x="560" y="0"/>
                  <a:pt x="664" y="48"/>
                  <a:pt x="768" y="96"/>
                </a:cubicBezTo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9" name="Freeform 17">
            <a:extLst>
              <a:ext uri="{FF2B5EF4-FFF2-40B4-BE49-F238E27FC236}">
                <a16:creationId xmlns:a16="http://schemas.microsoft.com/office/drawing/2014/main" id="{D5DC268A-5662-4E6F-AB7C-7154EF3492B1}"/>
              </a:ext>
            </a:extLst>
          </p:cNvPr>
          <p:cNvSpPr>
            <a:spLocks/>
          </p:cNvSpPr>
          <p:nvPr/>
        </p:nvSpPr>
        <p:spPr bwMode="auto">
          <a:xfrm>
            <a:off x="3748079" y="3188895"/>
            <a:ext cx="2298830" cy="372836"/>
          </a:xfrm>
          <a:custGeom>
            <a:avLst/>
            <a:gdLst/>
            <a:ahLst/>
            <a:cxnLst>
              <a:cxn ang="0">
                <a:pos x="1152" y="192"/>
              </a:cxn>
              <a:cxn ang="0">
                <a:pos x="768" y="0"/>
              </a:cxn>
              <a:cxn ang="0">
                <a:pos x="0" y="192"/>
              </a:cxn>
            </a:cxnLst>
            <a:rect l="0" t="0" r="r" b="b"/>
            <a:pathLst>
              <a:path w="1152" h="192">
                <a:moveTo>
                  <a:pt x="1152" y="192"/>
                </a:moveTo>
                <a:cubicBezTo>
                  <a:pt x="1056" y="96"/>
                  <a:pt x="960" y="0"/>
                  <a:pt x="768" y="0"/>
                </a:cubicBezTo>
                <a:cubicBezTo>
                  <a:pt x="576" y="0"/>
                  <a:pt x="288" y="96"/>
                  <a:pt x="0" y="192"/>
                </a:cubicBezTo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AEA38C85-9A05-4D75-A055-63F34A349CFC}"/>
              </a:ext>
            </a:extLst>
          </p:cNvPr>
          <p:cNvSpPr>
            <a:spLocks/>
          </p:cNvSpPr>
          <p:nvPr/>
        </p:nvSpPr>
        <p:spPr bwMode="auto">
          <a:xfrm>
            <a:off x="3077587" y="3375313"/>
            <a:ext cx="1245200" cy="279627"/>
          </a:xfrm>
          <a:custGeom>
            <a:avLst/>
            <a:gdLst/>
            <a:ahLst/>
            <a:cxnLst>
              <a:cxn ang="0">
                <a:pos x="672" y="144"/>
              </a:cxn>
              <a:cxn ang="0">
                <a:pos x="432" y="0"/>
              </a:cxn>
              <a:cxn ang="0">
                <a:pos x="0" y="144"/>
              </a:cxn>
            </a:cxnLst>
            <a:rect l="0" t="0" r="r" b="b"/>
            <a:pathLst>
              <a:path w="672" h="144">
                <a:moveTo>
                  <a:pt x="672" y="144"/>
                </a:moveTo>
                <a:cubicBezTo>
                  <a:pt x="608" y="72"/>
                  <a:pt x="544" y="0"/>
                  <a:pt x="432" y="0"/>
                </a:cubicBezTo>
                <a:cubicBezTo>
                  <a:pt x="320" y="0"/>
                  <a:pt x="160" y="72"/>
                  <a:pt x="0" y="144"/>
                </a:cubicBezTo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" name="Freeform 19">
            <a:extLst>
              <a:ext uri="{FF2B5EF4-FFF2-40B4-BE49-F238E27FC236}">
                <a16:creationId xmlns:a16="http://schemas.microsoft.com/office/drawing/2014/main" id="{04330AF6-EB4C-426F-8161-33CF04F87451}"/>
              </a:ext>
            </a:extLst>
          </p:cNvPr>
          <p:cNvSpPr>
            <a:spLocks/>
          </p:cNvSpPr>
          <p:nvPr/>
        </p:nvSpPr>
        <p:spPr bwMode="auto">
          <a:xfrm>
            <a:off x="2981802" y="3002477"/>
            <a:ext cx="3128963" cy="559254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240" y="48"/>
              </a:cxn>
              <a:cxn ang="0">
                <a:pos x="768" y="0"/>
              </a:cxn>
              <a:cxn ang="0">
                <a:pos x="1440" y="48"/>
              </a:cxn>
              <a:cxn ang="0">
                <a:pos x="1536" y="288"/>
              </a:cxn>
            </a:cxnLst>
            <a:rect l="0" t="0" r="r" b="b"/>
            <a:pathLst>
              <a:path w="1568" h="288">
                <a:moveTo>
                  <a:pt x="0" y="288"/>
                </a:moveTo>
                <a:cubicBezTo>
                  <a:pt x="56" y="192"/>
                  <a:pt x="112" y="96"/>
                  <a:pt x="240" y="48"/>
                </a:cubicBezTo>
                <a:cubicBezTo>
                  <a:pt x="368" y="0"/>
                  <a:pt x="568" y="0"/>
                  <a:pt x="768" y="0"/>
                </a:cubicBezTo>
                <a:cubicBezTo>
                  <a:pt x="968" y="0"/>
                  <a:pt x="1312" y="0"/>
                  <a:pt x="1440" y="48"/>
                </a:cubicBezTo>
                <a:cubicBezTo>
                  <a:pt x="1568" y="96"/>
                  <a:pt x="1552" y="192"/>
                  <a:pt x="1536" y="288"/>
                </a:cubicBezTo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2" name="Freeform 20">
            <a:extLst>
              <a:ext uri="{FF2B5EF4-FFF2-40B4-BE49-F238E27FC236}">
                <a16:creationId xmlns:a16="http://schemas.microsoft.com/office/drawing/2014/main" id="{9E0DBD08-03BA-4F41-8AC4-E8DC0B657B2D}"/>
              </a:ext>
            </a:extLst>
          </p:cNvPr>
          <p:cNvSpPr>
            <a:spLocks/>
          </p:cNvSpPr>
          <p:nvPr/>
        </p:nvSpPr>
        <p:spPr bwMode="auto">
          <a:xfrm>
            <a:off x="3652294" y="3095686"/>
            <a:ext cx="1628338" cy="466045"/>
          </a:xfrm>
          <a:custGeom>
            <a:avLst/>
            <a:gdLst/>
            <a:ahLst/>
            <a:cxnLst>
              <a:cxn ang="0">
                <a:pos x="816" y="240"/>
              </a:cxn>
              <a:cxn ang="0">
                <a:pos x="480" y="0"/>
              </a:cxn>
              <a:cxn ang="0">
                <a:pos x="0" y="240"/>
              </a:cxn>
            </a:cxnLst>
            <a:rect l="0" t="0" r="r" b="b"/>
            <a:pathLst>
              <a:path w="816" h="240">
                <a:moveTo>
                  <a:pt x="816" y="240"/>
                </a:moveTo>
                <a:cubicBezTo>
                  <a:pt x="716" y="120"/>
                  <a:pt x="616" y="0"/>
                  <a:pt x="480" y="0"/>
                </a:cubicBezTo>
                <a:cubicBezTo>
                  <a:pt x="344" y="0"/>
                  <a:pt x="172" y="120"/>
                  <a:pt x="0" y="240"/>
                </a:cubicBezTo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" name="AutoShape 76">
            <a:extLst>
              <a:ext uri="{FF2B5EF4-FFF2-40B4-BE49-F238E27FC236}">
                <a16:creationId xmlns:a16="http://schemas.microsoft.com/office/drawing/2014/main" id="{300FC614-85A1-4BCB-9FF9-DC7533E3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314" y="3459677"/>
            <a:ext cx="2057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4B1F8E-08B9-421C-9657-4D647051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764" y="3516827"/>
            <a:ext cx="30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280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Two-dimensional</a:t>
            </a:r>
            <a:br>
              <a:rPr lang="en-US" dirty="0"/>
            </a:br>
            <a:r>
              <a:rPr lang="en-US" dirty="0"/>
              <a:t>(connections omitted, only neighborhood relations shown by the green edge)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– Common Output Layer Structures</a:t>
            </a:r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7C6BDDE2-CC08-4B8F-88A4-95AD16B52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576" y="3143416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4010ACCB-C6E3-45CF-A766-FDCD507E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414" y="3143416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DF8D16A-D7A6-49A6-AFE1-3CC6E1D7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251" y="3143416"/>
            <a:ext cx="273050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F9CEED56-5F0E-4A7D-A0B3-16BBFCB8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501" y="3143416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92EC8B6C-8AD7-4EDC-99F6-86BD276F2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339" y="3143416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A8DBE8A0-A7FE-4CF8-9D00-A89573306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7214" y="3335504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40344EBD-0FC7-4B1B-86E5-4F642616B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051" y="3335504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42F3BCA9-5DE1-4AB3-8A27-066C3FBBF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301" y="3335504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399046F5-7C19-4753-AB56-F364113BE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1139" y="3335504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AABCE5EE-C7B8-490D-8643-0F9BF6C45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576" y="3911766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86759AE2-F0D7-4889-B9BF-13DA593A6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414" y="3911766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1" name="Oval 34">
            <a:extLst>
              <a:ext uri="{FF2B5EF4-FFF2-40B4-BE49-F238E27FC236}">
                <a16:creationId xmlns:a16="http://schemas.microsoft.com/office/drawing/2014/main" id="{D9C37AD0-1466-4C28-8FE8-84830B1A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251" y="3911766"/>
            <a:ext cx="273050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2" name="Oval 35">
            <a:extLst>
              <a:ext uri="{FF2B5EF4-FFF2-40B4-BE49-F238E27FC236}">
                <a16:creationId xmlns:a16="http://schemas.microsoft.com/office/drawing/2014/main" id="{70BA042C-DF5A-40D8-982C-2C5EB7A0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501" y="3911766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3" name="Oval 36">
            <a:extLst>
              <a:ext uri="{FF2B5EF4-FFF2-40B4-BE49-F238E27FC236}">
                <a16:creationId xmlns:a16="http://schemas.microsoft.com/office/drawing/2014/main" id="{43E75480-1A7E-4F09-BC18-2D1A63B9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339" y="3911766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4" name="Line 37">
            <a:extLst>
              <a:ext uri="{FF2B5EF4-FFF2-40B4-BE49-F238E27FC236}">
                <a16:creationId xmlns:a16="http://schemas.microsoft.com/office/drawing/2014/main" id="{02678635-B33F-4316-8D70-1F21B1BB8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7214" y="4103854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" name="Line 38">
            <a:extLst>
              <a:ext uri="{FF2B5EF4-FFF2-40B4-BE49-F238E27FC236}">
                <a16:creationId xmlns:a16="http://schemas.microsoft.com/office/drawing/2014/main" id="{7858831E-C780-44B5-9FE2-F17E2C49D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051" y="4103854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6" name="Line 39">
            <a:extLst>
              <a:ext uri="{FF2B5EF4-FFF2-40B4-BE49-F238E27FC236}">
                <a16:creationId xmlns:a16="http://schemas.microsoft.com/office/drawing/2014/main" id="{38FB2AE2-A90B-4437-9996-A62BFA2B1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301" y="4103854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" name="Line 40">
            <a:extLst>
              <a:ext uri="{FF2B5EF4-FFF2-40B4-BE49-F238E27FC236}">
                <a16:creationId xmlns:a16="http://schemas.microsoft.com/office/drawing/2014/main" id="{2377DC7A-F6A8-460B-AC14-1A44743B1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1139" y="4103854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8" name="Oval 41">
            <a:extLst>
              <a:ext uri="{FF2B5EF4-FFF2-40B4-BE49-F238E27FC236}">
                <a16:creationId xmlns:a16="http://schemas.microsoft.com/office/drawing/2014/main" id="{D13CC402-5DD1-4A75-B259-04F189948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576" y="4678529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8A9E37C8-DB68-43BD-BD60-616E5475E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414" y="4678529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" name="Oval 43">
            <a:extLst>
              <a:ext uri="{FF2B5EF4-FFF2-40B4-BE49-F238E27FC236}">
                <a16:creationId xmlns:a16="http://schemas.microsoft.com/office/drawing/2014/main" id="{A851E459-F080-44DF-8E65-4E42C6B6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251" y="4678529"/>
            <a:ext cx="273050" cy="2873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" name="Oval 44">
            <a:extLst>
              <a:ext uri="{FF2B5EF4-FFF2-40B4-BE49-F238E27FC236}">
                <a16:creationId xmlns:a16="http://schemas.microsoft.com/office/drawing/2014/main" id="{2E4B4F4E-099A-4D1C-B952-60F2D4BB0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501" y="4678529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2" name="Oval 45">
            <a:extLst>
              <a:ext uri="{FF2B5EF4-FFF2-40B4-BE49-F238E27FC236}">
                <a16:creationId xmlns:a16="http://schemas.microsoft.com/office/drawing/2014/main" id="{C22C4006-C8DD-418E-A3B3-4E67F22E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339" y="4678529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" name="Line 46">
            <a:extLst>
              <a:ext uri="{FF2B5EF4-FFF2-40B4-BE49-F238E27FC236}">
                <a16:creationId xmlns:a16="http://schemas.microsoft.com/office/drawing/2014/main" id="{CA0D6958-5E36-425C-831B-B2E18C5A0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7214" y="4870616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4" name="Line 47">
            <a:extLst>
              <a:ext uri="{FF2B5EF4-FFF2-40B4-BE49-F238E27FC236}">
                <a16:creationId xmlns:a16="http://schemas.microsoft.com/office/drawing/2014/main" id="{4072AC5C-1907-45F7-971B-4FAD54B40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051" y="4870616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" name="Line 48">
            <a:extLst>
              <a:ext uri="{FF2B5EF4-FFF2-40B4-BE49-F238E27FC236}">
                <a16:creationId xmlns:a16="http://schemas.microsoft.com/office/drawing/2014/main" id="{41EA00A2-0396-4F4B-BB9C-ABB2FBD58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301" y="4870616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6" name="Line 49">
            <a:extLst>
              <a:ext uri="{FF2B5EF4-FFF2-40B4-BE49-F238E27FC236}">
                <a16:creationId xmlns:a16="http://schemas.microsoft.com/office/drawing/2014/main" id="{140EDF65-6046-4F64-A0C0-0332DC366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1139" y="4870616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7" name="Oval 50">
            <a:extLst>
              <a:ext uri="{FF2B5EF4-FFF2-40B4-BE49-F238E27FC236}">
                <a16:creationId xmlns:a16="http://schemas.microsoft.com/office/drawing/2014/main" id="{493A2520-6A76-4245-A7A4-AE7D7A63B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576" y="5446879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8" name="Oval 51">
            <a:extLst>
              <a:ext uri="{FF2B5EF4-FFF2-40B4-BE49-F238E27FC236}">
                <a16:creationId xmlns:a16="http://schemas.microsoft.com/office/drawing/2014/main" id="{3A0CEE43-D56B-4C6F-AFA8-FCC964E07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414" y="5446879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9" name="Oval 52">
            <a:extLst>
              <a:ext uri="{FF2B5EF4-FFF2-40B4-BE49-F238E27FC236}">
                <a16:creationId xmlns:a16="http://schemas.microsoft.com/office/drawing/2014/main" id="{7C3ED77A-293B-4ACF-9B1E-20182FA4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251" y="5446879"/>
            <a:ext cx="273050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" name="Oval 53">
            <a:extLst>
              <a:ext uri="{FF2B5EF4-FFF2-40B4-BE49-F238E27FC236}">
                <a16:creationId xmlns:a16="http://schemas.microsoft.com/office/drawing/2014/main" id="{B5F65E41-336C-44A4-A3D0-CE6F866C9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501" y="5446879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" name="Oval 54">
            <a:extLst>
              <a:ext uri="{FF2B5EF4-FFF2-40B4-BE49-F238E27FC236}">
                <a16:creationId xmlns:a16="http://schemas.microsoft.com/office/drawing/2014/main" id="{80E17320-918D-4D09-9E1F-6EA48747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339" y="5446879"/>
            <a:ext cx="274638" cy="287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2" name="Line 55">
            <a:extLst>
              <a:ext uri="{FF2B5EF4-FFF2-40B4-BE49-F238E27FC236}">
                <a16:creationId xmlns:a16="http://schemas.microsoft.com/office/drawing/2014/main" id="{693AB53E-9379-454B-A71E-59221DF1F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7214" y="5638966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3" name="Line 56">
            <a:extLst>
              <a:ext uri="{FF2B5EF4-FFF2-40B4-BE49-F238E27FC236}">
                <a16:creationId xmlns:a16="http://schemas.microsoft.com/office/drawing/2014/main" id="{F5320F1B-49EB-41A2-BC04-3D021E71A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051" y="5638966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4" name="Line 57">
            <a:extLst>
              <a:ext uri="{FF2B5EF4-FFF2-40B4-BE49-F238E27FC236}">
                <a16:creationId xmlns:a16="http://schemas.microsoft.com/office/drawing/2014/main" id="{329BA050-78ED-4021-9ACA-81EF65C7F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301" y="5638966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" name="Line 58">
            <a:extLst>
              <a:ext uri="{FF2B5EF4-FFF2-40B4-BE49-F238E27FC236}">
                <a16:creationId xmlns:a16="http://schemas.microsoft.com/office/drawing/2014/main" id="{3D8604D1-26CE-4803-9550-E306E1DCD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1139" y="5638966"/>
            <a:ext cx="4572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6" name="Line 59">
            <a:extLst>
              <a:ext uri="{FF2B5EF4-FFF2-40B4-BE49-F238E27FC236}">
                <a16:creationId xmlns:a16="http://schemas.microsoft.com/office/drawing/2014/main" id="{9AE7FFEA-ED9D-4206-9167-B685E083A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651" y="3430754"/>
            <a:ext cx="0" cy="4810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7" name="Line 60">
            <a:extLst>
              <a:ext uri="{FF2B5EF4-FFF2-40B4-BE49-F238E27FC236}">
                <a16:creationId xmlns:a16="http://schemas.microsoft.com/office/drawing/2014/main" id="{6B4C7836-5176-494E-8CE9-BEF62E7D8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901" y="3430754"/>
            <a:ext cx="0" cy="4810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8" name="Line 61">
            <a:extLst>
              <a:ext uri="{FF2B5EF4-FFF2-40B4-BE49-F238E27FC236}">
                <a16:creationId xmlns:a16="http://schemas.microsoft.com/office/drawing/2014/main" id="{E42633C9-936B-4D0B-9E75-1BF07EF5E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739" y="3430754"/>
            <a:ext cx="0" cy="4810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9" name="Line 62">
            <a:extLst>
              <a:ext uri="{FF2B5EF4-FFF2-40B4-BE49-F238E27FC236}">
                <a16:creationId xmlns:a16="http://schemas.microsoft.com/office/drawing/2014/main" id="{7D39C785-CA50-4543-8672-74226089B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8576" y="3430754"/>
            <a:ext cx="0" cy="4810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0" name="Line 63">
            <a:extLst>
              <a:ext uri="{FF2B5EF4-FFF2-40B4-BE49-F238E27FC236}">
                <a16:creationId xmlns:a16="http://schemas.microsoft.com/office/drawing/2014/main" id="{DAE88527-2497-4544-AAC4-57344D1C7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0414" y="3430754"/>
            <a:ext cx="0" cy="4810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1" name="Line 64">
            <a:extLst>
              <a:ext uri="{FF2B5EF4-FFF2-40B4-BE49-F238E27FC236}">
                <a16:creationId xmlns:a16="http://schemas.microsoft.com/office/drawing/2014/main" id="{2FEAE7CB-5162-41FF-B6AF-7D1C86A34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651" y="4199104"/>
            <a:ext cx="0" cy="47942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2" name="Line 65">
            <a:extLst>
              <a:ext uri="{FF2B5EF4-FFF2-40B4-BE49-F238E27FC236}">
                <a16:creationId xmlns:a16="http://schemas.microsoft.com/office/drawing/2014/main" id="{589052E3-61A7-42EA-B8CB-9593773F5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901" y="4199104"/>
            <a:ext cx="0" cy="47942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493F488-4055-40AC-8A6F-0011E9E41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739" y="4199104"/>
            <a:ext cx="0" cy="47942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4" name="Line 67">
            <a:extLst>
              <a:ext uri="{FF2B5EF4-FFF2-40B4-BE49-F238E27FC236}">
                <a16:creationId xmlns:a16="http://schemas.microsoft.com/office/drawing/2014/main" id="{EC4C9E1E-A485-482D-858E-35DD3AB40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8576" y="4199104"/>
            <a:ext cx="0" cy="47942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" name="Line 68">
            <a:extLst>
              <a:ext uri="{FF2B5EF4-FFF2-40B4-BE49-F238E27FC236}">
                <a16:creationId xmlns:a16="http://schemas.microsoft.com/office/drawing/2014/main" id="{778C1ECD-15C5-4466-8A09-29762E63C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0414" y="4199104"/>
            <a:ext cx="0" cy="47942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6" name="Line 69">
            <a:extLst>
              <a:ext uri="{FF2B5EF4-FFF2-40B4-BE49-F238E27FC236}">
                <a16:creationId xmlns:a16="http://schemas.microsoft.com/office/drawing/2014/main" id="{9CD912C5-1465-4BCE-BD75-E369DE0F0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651" y="4965866"/>
            <a:ext cx="0" cy="4810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7" name="Line 70">
            <a:extLst>
              <a:ext uri="{FF2B5EF4-FFF2-40B4-BE49-F238E27FC236}">
                <a16:creationId xmlns:a16="http://schemas.microsoft.com/office/drawing/2014/main" id="{7AEE719D-9F1F-4007-B26C-8C75FD70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901" y="4965866"/>
            <a:ext cx="0" cy="4810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8" name="Line 71">
            <a:extLst>
              <a:ext uri="{FF2B5EF4-FFF2-40B4-BE49-F238E27FC236}">
                <a16:creationId xmlns:a16="http://schemas.microsoft.com/office/drawing/2014/main" id="{7A20E0E0-3F71-460E-841C-AD1DDE22A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739" y="4965866"/>
            <a:ext cx="0" cy="4810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9" name="Line 72">
            <a:extLst>
              <a:ext uri="{FF2B5EF4-FFF2-40B4-BE49-F238E27FC236}">
                <a16:creationId xmlns:a16="http://schemas.microsoft.com/office/drawing/2014/main" id="{89FDB186-74C1-41FA-8A09-274A12408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8576" y="4965866"/>
            <a:ext cx="0" cy="4810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0" name="Line 73">
            <a:extLst>
              <a:ext uri="{FF2B5EF4-FFF2-40B4-BE49-F238E27FC236}">
                <a16:creationId xmlns:a16="http://schemas.microsoft.com/office/drawing/2014/main" id="{9DEB60AE-EC6D-423B-925F-00B7AD9E9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0414" y="4965866"/>
            <a:ext cx="0" cy="4810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FE6905-A0AB-451C-A108-3DE7D18ED894}"/>
              </a:ext>
            </a:extLst>
          </p:cNvPr>
          <p:cNvGrpSpPr>
            <a:grpSpLocks/>
          </p:cNvGrpSpPr>
          <p:nvPr/>
        </p:nvGrpSpPr>
        <p:grpSpPr bwMode="auto">
          <a:xfrm>
            <a:off x="3412176" y="3829216"/>
            <a:ext cx="1981200" cy="2057400"/>
            <a:chOff x="960" y="2448"/>
            <a:chExt cx="1248" cy="1296"/>
          </a:xfrm>
        </p:grpSpPr>
        <p:sp>
          <p:nvSpPr>
            <p:cNvPr id="62" name="AutoShape 79">
              <a:extLst>
                <a:ext uri="{FF2B5EF4-FFF2-40B4-BE49-F238E27FC236}">
                  <a16:creationId xmlns:a16="http://schemas.microsoft.com/office/drawing/2014/main" id="{F2503FF4-6D78-49CC-AA40-50AA955E3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48"/>
              <a:ext cx="1248" cy="129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0625C4B-74E6-40C0-BAD5-65A21A86A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940"/>
              <a:ext cx="1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71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– Neighborhood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5761B-FFC9-45C9-811A-DF55EC24510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A neighborhood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indicates how closely neurons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the output layer are connected to each other.</a:t>
                </a:r>
              </a:p>
              <a:p>
                <a:r>
                  <a:rPr lang="en-US" dirty="0"/>
                  <a:t>Usually, a Gaussian function or Lateral Feedback on the distance between the two neurons in the layer is used: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5761B-FFC9-45C9-811A-DF55EC245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4">
            <a:extLst>
              <a:ext uri="{FF2B5EF4-FFF2-40B4-BE49-F238E27FC236}">
                <a16:creationId xmlns:a16="http://schemas.microsoft.com/office/drawing/2014/main" id="{864980A8-8C85-480D-BEC3-F5CEF2954A8A}"/>
              </a:ext>
            </a:extLst>
          </p:cNvPr>
          <p:cNvGrpSpPr>
            <a:grpSpLocks/>
          </p:cNvGrpSpPr>
          <p:nvPr/>
        </p:nvGrpSpPr>
        <p:grpSpPr bwMode="auto">
          <a:xfrm>
            <a:off x="579999" y="4134921"/>
            <a:ext cx="3345873" cy="1743075"/>
            <a:chOff x="1488" y="2544"/>
            <a:chExt cx="2640" cy="1440"/>
          </a:xfrm>
        </p:grpSpPr>
        <p:sp>
          <p:nvSpPr>
            <p:cNvPr id="72" name="Line 5">
              <a:extLst>
                <a:ext uri="{FF2B5EF4-FFF2-40B4-BE49-F238E27FC236}">
                  <a16:creationId xmlns:a16="http://schemas.microsoft.com/office/drawing/2014/main" id="{B6F12E6C-F55F-4ED8-B32F-AA790188C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827"/>
              <a:ext cx="264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3" name="Line 6">
              <a:extLst>
                <a:ext uri="{FF2B5EF4-FFF2-40B4-BE49-F238E27FC236}">
                  <a16:creationId xmlns:a16="http://schemas.microsoft.com/office/drawing/2014/main" id="{5C876080-D194-4DA0-A612-562746D73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8" y="2677"/>
              <a:ext cx="0" cy="130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BC7A73E0-1BB5-4FDC-BA9F-889FF2415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" y="2886"/>
              <a:ext cx="2292" cy="929"/>
            </a:xfrm>
            <a:custGeom>
              <a:avLst/>
              <a:gdLst/>
              <a:ahLst/>
              <a:cxnLst>
                <a:cxn ang="0">
                  <a:pos x="0" y="918"/>
                </a:cxn>
                <a:cxn ang="0">
                  <a:pos x="480" y="889"/>
                </a:cxn>
                <a:cxn ang="0">
                  <a:pos x="755" y="680"/>
                </a:cxn>
                <a:cxn ang="0">
                  <a:pos x="972" y="198"/>
                </a:cxn>
                <a:cxn ang="0">
                  <a:pos x="1140" y="0"/>
                </a:cxn>
                <a:cxn ang="0">
                  <a:pos x="1308" y="198"/>
                </a:cxn>
                <a:cxn ang="0">
                  <a:pos x="1536" y="678"/>
                </a:cxn>
                <a:cxn ang="0">
                  <a:pos x="1920" y="882"/>
                </a:cxn>
                <a:cxn ang="0">
                  <a:pos x="2292" y="906"/>
                </a:cxn>
              </a:cxnLst>
              <a:rect l="0" t="0" r="r" b="b"/>
              <a:pathLst>
                <a:path w="2292" h="929">
                  <a:moveTo>
                    <a:pt x="0" y="918"/>
                  </a:moveTo>
                  <a:cubicBezTo>
                    <a:pt x="80" y="915"/>
                    <a:pt x="354" y="929"/>
                    <a:pt x="480" y="889"/>
                  </a:cubicBezTo>
                  <a:cubicBezTo>
                    <a:pt x="606" y="849"/>
                    <a:pt x="673" y="795"/>
                    <a:pt x="755" y="680"/>
                  </a:cubicBezTo>
                  <a:cubicBezTo>
                    <a:pt x="837" y="565"/>
                    <a:pt x="908" y="311"/>
                    <a:pt x="972" y="198"/>
                  </a:cubicBezTo>
                  <a:cubicBezTo>
                    <a:pt x="1036" y="85"/>
                    <a:pt x="1084" y="0"/>
                    <a:pt x="1140" y="0"/>
                  </a:cubicBezTo>
                  <a:cubicBezTo>
                    <a:pt x="1196" y="0"/>
                    <a:pt x="1242" y="85"/>
                    <a:pt x="1308" y="198"/>
                  </a:cubicBezTo>
                  <a:cubicBezTo>
                    <a:pt x="1374" y="311"/>
                    <a:pt x="1434" y="564"/>
                    <a:pt x="1536" y="678"/>
                  </a:cubicBezTo>
                  <a:cubicBezTo>
                    <a:pt x="1638" y="792"/>
                    <a:pt x="1794" y="844"/>
                    <a:pt x="1920" y="882"/>
                  </a:cubicBezTo>
                  <a:cubicBezTo>
                    <a:pt x="2046" y="920"/>
                    <a:pt x="2215" y="901"/>
                    <a:pt x="2292" y="906"/>
                  </a:cubicBezTo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5" name="Text Box 8">
              <a:extLst>
                <a:ext uri="{FF2B5EF4-FFF2-40B4-BE49-F238E27FC236}">
                  <a16:creationId xmlns:a16="http://schemas.microsoft.com/office/drawing/2014/main" id="{9ADA67CD-2ABE-4CF7-851B-28D2D50F1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" y="254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altLang="en-US" sz="240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</a:rPr>
                <a:t></a:t>
              </a:r>
            </a:p>
          </p:txBody>
        </p:sp>
      </p:grpSp>
      <p:pic>
        <p:nvPicPr>
          <p:cNvPr id="78" name="Picture 6" descr="C:\courses\cpsc533\mexicanhat.gif">
            <a:extLst>
              <a:ext uri="{FF2B5EF4-FFF2-40B4-BE49-F238E27FC236}">
                <a16:creationId xmlns:a16="http://schemas.microsoft.com/office/drawing/2014/main" id="{ED54F74F-A6EE-4454-AC4B-EE7A3B03D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826"/>
          <a:stretch/>
        </p:blipFill>
        <p:spPr bwMode="auto">
          <a:xfrm>
            <a:off x="5157762" y="4061351"/>
            <a:ext cx="3172400" cy="20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00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D28EC01-322E-4DBA-898A-9DDA1FE3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CA9C1-A2AF-4B30-B9F6-3CF8757170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Introduction to Self-Organizing Maps</a:t>
            </a:r>
          </a:p>
          <a:p>
            <a:r>
              <a:rPr lang="en-US" dirty="0"/>
              <a:t>Algorithm</a:t>
            </a:r>
          </a:p>
          <a:p>
            <a:r>
              <a:rPr lang="en-US"/>
              <a:t>Illustration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SOM Algorithm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1099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Self-Organization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6674F-18C8-4C29-82D0-FD0D768F512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Competition</a:t>
            </a:r>
          </a:p>
          <a:p>
            <a:r>
              <a:rPr lang="en-US" dirty="0"/>
              <a:t>Cooperation</a:t>
            </a:r>
          </a:p>
          <a:p>
            <a:r>
              <a:rPr lang="en-US" dirty="0"/>
              <a:t>Adaptation</a:t>
            </a:r>
          </a:p>
        </p:txBody>
      </p:sp>
    </p:spTree>
    <p:extLst>
      <p:ext uri="{BB962C8B-B14F-4D97-AF65-F5344CB8AC3E}">
        <p14:creationId xmlns:p14="http://schemas.microsoft.com/office/powerpoint/2010/main" val="20450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5761B-FFC9-45C9-811A-DF55EC24510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Initialize weights and Hyperparameters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Random or Pre-generated</a:t>
                </a:r>
              </a:p>
              <a:p>
                <a:r>
                  <a:rPr lang="en-US" dirty="0"/>
                  <a:t>Iterate through inputs</a:t>
                </a:r>
              </a:p>
              <a:p>
                <a:pPr lvl="1"/>
                <a:r>
                  <a:rPr lang="en-US" dirty="0"/>
                  <a:t>For each input, find the “winning” neuron</a:t>
                </a:r>
              </a:p>
              <a:p>
                <a:pPr lvl="2"/>
                <a:r>
                  <a:rPr lang="en-US" dirty="0"/>
                  <a:t>Euclidean distance</a:t>
                </a:r>
              </a:p>
              <a:p>
                <a:pPr lvl="1"/>
                <a:r>
                  <a:rPr lang="en-US" dirty="0"/>
                  <a:t>Adjust “winning” neuron and its neighbors</a:t>
                </a:r>
              </a:p>
              <a:p>
                <a:pPr lvl="2"/>
                <a:r>
                  <a:rPr lang="en-US" dirty="0"/>
                  <a:t>Gaussian or Mexican hat</a:t>
                </a:r>
              </a:p>
              <a:p>
                <a:pPr lvl="1"/>
                <a:r>
                  <a:rPr lang="en-US" dirty="0"/>
                  <a:t>Adjust hyperparameters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5761B-FFC9-45C9-811A-DF55EC245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– Algorithm Simplified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2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5761B-FFC9-45C9-811A-DF55EC24510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Input 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2400" dirty="0">
                  <a:solidFill>
                    <a:srgbClr val="0000FF"/>
                  </a:solidFill>
                </a:endParaRPr>
              </a:p>
              <a:p>
                <a:r>
                  <a:rPr lang="en-US" altLang="en-US" dirty="0"/>
                  <a:t>Neuron 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r>
                  <a:rPr lang="en-US" altLang="en-US" dirty="0"/>
                  <a:t>Initialize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generated using PCA</a:t>
                </a:r>
              </a:p>
              <a:p>
                <a:r>
                  <a:rPr lang="en-US" dirty="0"/>
                  <a:t>Set learning rate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</a:t>
                </a:r>
                <a:r>
                  <a:rPr lang="en-US" altLang="en-US" dirty="0"/>
                  <a:t>neighborhood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5761B-FFC9-45C9-811A-DF55EC245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– Algorithm Detailed (1)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5761B-FFC9-45C9-811A-DF55EC24510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en-US" dirty="0"/>
                  <a:t>For each </a:t>
                </a:r>
                <a:r>
                  <a:rPr lang="de-DE" altLang="en-US" dirty="0"/>
                  <a:t>input vector </a:t>
                </a:r>
                <a14:m>
                  <m:oMath xmlns:m="http://schemas.openxmlformats.org/officeDocument/2006/math">
                    <m:r>
                      <a:rPr lang="de-DE" altLang="en-US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altLang="en-US" dirty="0"/>
                  <a:t> do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de-DE" altLang="en-US" dirty="0"/>
                  <a:t>	</a:t>
                </a:r>
                <a:r>
                  <a:rPr lang="de-DE" altLang="en-US" dirty="0">
                    <a:solidFill>
                      <a:srgbClr val="00B050"/>
                    </a:solidFill>
                  </a:rPr>
                  <a:t>// Determine </a:t>
                </a:r>
                <a:r>
                  <a:rPr lang="de-DE" altLang="en-US" b="1" dirty="0">
                    <a:solidFill>
                      <a:srgbClr val="00B050"/>
                    </a:solidFill>
                  </a:rPr>
                  <a:t>winner</a:t>
                </a:r>
                <a:r>
                  <a:rPr lang="de-DE" altLang="en-US" dirty="0">
                    <a:solidFill>
                      <a:srgbClr val="00B050"/>
                    </a:solidFill>
                  </a:rPr>
                  <a:t> neuron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de-DE" altLang="en-US" dirty="0">
                    <a:solidFill>
                      <a:srgbClr val="00B050"/>
                    </a:solidFill>
                  </a:rPr>
                  <a:t> (minimum distance)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de-DE" altLang="en-US" dirty="0"/>
                  <a:t>	For each neuron</a:t>
                </a:r>
                <a14:m>
                  <m:oMath xmlns:m="http://schemas.openxmlformats.org/officeDocument/2006/math">
                    <m:r>
                      <a:rPr lang="de-DE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alt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DE" alt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de-DE" altLang="en-US" dirty="0"/>
                  <a:t>		Calculate euclidean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de-DE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DE" alt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de-DE" altLang="en-US" dirty="0"/>
                  <a:t>	</a:t>
                </a:r>
                <a:r>
                  <a:rPr lang="en-US" altLang="en-US" dirty="0">
                    <a:latin typeface="+mj-lt"/>
                  </a:rPr>
                  <a:t>For each neuron k in neighborhood of </a:t>
                </a:r>
                <a:r>
                  <a:rPr lang="en-US" altLang="en-US" b="1" dirty="0">
                    <a:latin typeface="+mj-lt"/>
                  </a:rPr>
                  <a:t>winner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altLang="en-US" b="1" dirty="0">
                  <a:latin typeface="+mj-lt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en-US" dirty="0">
                    <a:latin typeface="+mj-lt"/>
                  </a:rPr>
                  <a:t>		update </a:t>
                </a:r>
                <a:r>
                  <a:rPr lang="en-US" altLang="en-US" dirty="0" err="1">
                    <a:latin typeface="+mj-lt"/>
                  </a:rPr>
                  <a:t>bobot</a:t>
                </a:r>
                <a:r>
                  <a:rPr lang="en-US" alt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alt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en-US" dirty="0"/>
                  <a:t>	If convergence criterion met, STOP. </a:t>
                </a:r>
                <a:br>
                  <a:rPr lang="en-US" altLang="en-US" dirty="0"/>
                </a:br>
                <a:r>
                  <a:rPr lang="en-US" altLang="en-US" dirty="0"/>
                  <a:t>	Else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en-US" dirty="0"/>
                  <a:t>		reduce (narrow) neighborhood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en-US" dirty="0"/>
                  <a:t>		update learning parameter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de-DE" alt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5761B-FFC9-45C9-811A-DF55EC245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32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– Algorithm Detailed (2)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6DE35E8C-8525-4D43-ACCF-92407E4D3C26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65760" y="2009550"/>
                <a:ext cx="4331970" cy="4025490"/>
              </a:xfrm>
            </p:spPr>
            <p:txBody>
              <a:bodyPr/>
              <a:lstStyle/>
              <a:p>
                <a:r>
                  <a:rPr lang="en-US" dirty="0"/>
                  <a:t>Neighborhood Function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Update </a:t>
                </a:r>
                <a:r>
                  <a:rPr lang="en-US" dirty="0" err="1"/>
                  <a:t>Bobot</a:t>
                </a:r>
                <a:endParaRPr lang="en-US" alt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6DE35E8C-8525-4D43-ACCF-92407E4D3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65760" y="2009550"/>
                <a:ext cx="4331970" cy="4025490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– Algorithm Detailed (3)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0">
                <a:extLst>
                  <a:ext uri="{FF2B5EF4-FFF2-40B4-BE49-F238E27FC236}">
                    <a16:creationId xmlns:a16="http://schemas.microsoft.com/office/drawing/2014/main" id="{66C16773-630D-46D8-A8FC-B62B927FC1A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04410" y="1977656"/>
                <a:ext cx="4331970" cy="4025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6075" indent="-346075" algn="l" defTabSz="457200" rtl="0" eaLnBrk="1" fontAlgn="base" hangingPunct="1">
                  <a:spcBef>
                    <a:spcPts val="1800"/>
                  </a:spcBef>
                  <a:spcAft>
                    <a:spcPct val="0"/>
                  </a:spcAft>
                  <a:buSzPct val="135000"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593725" indent="-182563" algn="l" defTabSz="457200" rtl="0" eaLnBrk="1" fontAlgn="base" hangingPunct="1">
                  <a:spcBef>
                    <a:spcPts val="800"/>
                  </a:spcBef>
                  <a:spcAft>
                    <a:spcPct val="0"/>
                  </a:spcAft>
                  <a:buClr>
                    <a:srgbClr val="595959"/>
                  </a:buClr>
                  <a:buFont typeface="Lucida Grande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822325" indent="-182563" algn="l" defTabSz="457200" rtl="0" eaLnBrk="1" fontAlgn="base" hangingPunct="1">
                  <a:spcBef>
                    <a:spcPts val="700"/>
                  </a:spcBef>
                  <a:spcAft>
                    <a:spcPct val="0"/>
                  </a:spcAft>
                  <a:buClr>
                    <a:srgbClr val="595959"/>
                  </a:buClr>
                  <a:buFont typeface="Wingdings" charset="0"/>
                  <a:buChar char="§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050925" indent="-182563" algn="l" defTabSz="457200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595959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233488" indent="-182563" algn="l" defTabSz="457200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7F7F7F"/>
                  </a:buClr>
                  <a:buFont typeface="Wingdings" charset="0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Update Neighborhood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=2 ;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Update Learning 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=0.1 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10">
                <a:extLst>
                  <a:ext uri="{FF2B5EF4-FFF2-40B4-BE49-F238E27FC236}">
                    <a16:creationId xmlns:a16="http://schemas.microsoft.com/office/drawing/2014/main" id="{66C16773-630D-46D8-A8FC-B62B927FC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4410" y="1977656"/>
                <a:ext cx="4331970" cy="4025490"/>
              </a:xfrm>
              <a:prstGeom prst="rect">
                <a:avLst/>
              </a:prstGeom>
              <a:blipFill>
                <a:blip r:embed="rId4"/>
                <a:stretch>
                  <a:fillRect t="-7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4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– Algorithm (Alt)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5761B-FFC9-45C9-811A-DF55EC24510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-dimensional input space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output neurons:</a:t>
                </a:r>
                <a:endParaRPr lang="en-US" sz="1800" dirty="0"/>
              </a:p>
              <a:p>
                <a:pPr>
                  <a:spcBef>
                    <a:spcPts val="600"/>
                  </a:spcBef>
                  <a:buSzPct val="100000"/>
                  <a:buFont typeface="+mj-lt"/>
                  <a:buAutoNum type="arabicPeriod"/>
                </a:pPr>
                <a:r>
                  <a:rPr lang="de-DE" altLang="en-US" sz="1800" dirty="0"/>
                  <a:t>Choose random weight vector</a:t>
                </a:r>
                <a:r>
                  <a:rPr lang="de-DE" altLang="en-US" sz="1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alt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en-US" sz="1800" dirty="0">
                    <a:solidFill>
                      <a:srgbClr val="0000FF"/>
                    </a:solidFill>
                  </a:rPr>
                  <a:t> </a:t>
                </a:r>
                <a:r>
                  <a:rPr lang="de-DE" altLang="en-US" sz="1800" dirty="0"/>
                  <a:t>for neuron </a:t>
                </a:r>
                <a14:m>
                  <m:oMath xmlns:m="http://schemas.openxmlformats.org/officeDocument/2006/math">
                    <m:r>
                      <a:rPr lang="de-DE" alt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de-DE" altLang="en-US" sz="1800" dirty="0"/>
                  <a:t>, (</a:t>
                </a:r>
                <a14:m>
                  <m:oMath xmlns:m="http://schemas.openxmlformats.org/officeDocument/2006/math">
                    <m:r>
                      <a:rPr lang="de-DE" alt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altLang="en-US" sz="1800" i="1" dirty="0" smtClean="0">
                        <a:latin typeface="Cambria Math" panose="02040503050406030204" pitchFamily="18" charset="0"/>
                      </a:rPr>
                      <m:t> = 1, …, </m:t>
                    </m:r>
                    <m:r>
                      <a:rPr lang="de-DE" alt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altLang="en-US" sz="1800" dirty="0"/>
                  <a:t>)</a:t>
                </a:r>
              </a:p>
              <a:p>
                <a:pPr>
                  <a:spcBef>
                    <a:spcPts val="600"/>
                  </a:spcBef>
                  <a:buSzPct val="100000"/>
                  <a:buFont typeface="+mj-lt"/>
                  <a:buAutoNum type="arabicPeriod"/>
                </a:pPr>
                <a:r>
                  <a:rPr lang="de-DE" altLang="en-US" sz="1800" dirty="0"/>
                  <a:t>Choose random input </a:t>
                </a:r>
                <a14:m>
                  <m:oMath xmlns:m="http://schemas.openxmlformats.org/officeDocument/2006/math">
                    <m:r>
                      <a:rPr lang="de-DE" alt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de-DE" altLang="en-US" sz="1800" b="1" dirty="0"/>
              </a:p>
              <a:p>
                <a:pPr>
                  <a:spcBef>
                    <a:spcPts val="600"/>
                  </a:spcBef>
                  <a:buSzPct val="100000"/>
                  <a:buFont typeface="+mj-lt"/>
                  <a:buAutoNum type="arabicPeriod"/>
                </a:pPr>
                <a:r>
                  <a:rPr lang="en-US" altLang="en-US" sz="1800" dirty="0"/>
                  <a:t>Traverse each node in the map, d</a:t>
                </a:r>
                <a:r>
                  <a:rPr lang="de-DE" altLang="en-US" sz="1800" dirty="0"/>
                  <a:t>etermine winner neuron </a:t>
                </a:r>
                <a14:m>
                  <m:oMath xmlns:m="http://schemas.openxmlformats.org/officeDocument/2006/math">
                    <m:r>
                      <a:rPr lang="de-DE" altLang="en-US" sz="18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de-DE" altLang="en-US" sz="1800" dirty="0"/>
                  <a:t>: </a:t>
                </a:r>
              </a:p>
              <a:p>
                <a:pPr lv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de-DE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de-DE" altLang="en-US" sz="2000" dirty="0"/>
                  <a:t> </a:t>
                </a:r>
                <a:r>
                  <a:rPr lang="de-DE" altLang="en-US" sz="1600" dirty="0"/>
                  <a:t>			</a:t>
                </a:r>
                <a:r>
                  <a:rPr lang="de-DE" altLang="en-US" sz="1600" dirty="0">
                    <a:solidFill>
                      <a:srgbClr val="00B050"/>
                    </a:solidFill>
                  </a:rPr>
                  <a:t>// Euclidean distance</a:t>
                </a:r>
              </a:p>
              <a:p>
                <a:pPr>
                  <a:spcBef>
                    <a:spcPts val="600"/>
                  </a:spcBef>
                  <a:buSzPct val="100000"/>
                  <a:buFont typeface="+mj-lt"/>
                  <a:buAutoNum type="arabicPeriod"/>
                </a:pPr>
                <a:r>
                  <a:rPr lang="de-DE" altLang="en-US" sz="1800" dirty="0"/>
                  <a:t>Update all weight vectors of all neurons i in the neighborhood of neuron k:   </a:t>
                </a:r>
              </a:p>
              <a:p>
                <a:pPr lvl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sz="1600" dirty="0"/>
                  <a:t>		</a:t>
                </a:r>
                <a:r>
                  <a:rPr lang="de-DE" altLang="en-US" sz="1600" dirty="0">
                    <a:solidFill>
                      <a:srgbClr val="00B050"/>
                    </a:solidFill>
                  </a:rPr>
                  <a:t>//</a:t>
                </a:r>
                <a:r>
                  <a:rPr lang="en-US" altLang="en-US" sz="16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altLang="en-US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en-US" sz="1600" dirty="0">
                    <a:solidFill>
                      <a:srgbClr val="0000FF"/>
                    </a:solidFill>
                  </a:rPr>
                  <a:t> </a:t>
                </a:r>
                <a:r>
                  <a:rPr lang="de-DE" altLang="en-US" sz="1600" dirty="0">
                    <a:solidFill>
                      <a:srgbClr val="00B050"/>
                    </a:solidFill>
                  </a:rPr>
                  <a:t>is shifted towards x</a:t>
                </a:r>
              </a:p>
              <a:p>
                <a:pPr>
                  <a:spcBef>
                    <a:spcPts val="600"/>
                  </a:spcBef>
                  <a:buSzPct val="100000"/>
                  <a:buFont typeface="+mj-lt"/>
                  <a:buAutoNum type="arabicPeriod"/>
                </a:pPr>
                <a:r>
                  <a:rPr lang="en-US" altLang="en-US" sz="1800" dirty="0"/>
                  <a:t>If convergence criterion met, STOP. </a:t>
                </a:r>
                <a:br>
                  <a:rPr lang="en-US" altLang="en-US" sz="1800" dirty="0"/>
                </a:br>
                <a:r>
                  <a:rPr lang="en-US" altLang="en-US" sz="1800" dirty="0"/>
                  <a:t>Otherwise, narrow neighborhood function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en-US" sz="1800" dirty="0"/>
                  <a:t> and learning </a:t>
                </a:r>
                <a:br>
                  <a:rPr lang="en-US" altLang="en-US" sz="1800" dirty="0"/>
                </a:br>
                <a:r>
                  <a:rPr lang="en-US" altLang="en-US" sz="1800" dirty="0"/>
                  <a:t>      parameter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en-US" sz="1800" dirty="0"/>
                  <a:t> and go to (2).</a:t>
                </a:r>
                <a:endParaRPr lang="de-DE" altLang="en-US" sz="1800" dirty="0"/>
              </a:p>
              <a:p>
                <a:pPr>
                  <a:spcBef>
                    <a:spcPts val="600"/>
                  </a:spcBef>
                </a:pPr>
                <a:endParaRPr lang="de-DE" altLang="en-US" sz="1800" dirty="0"/>
              </a:p>
              <a:p>
                <a:pPr>
                  <a:spcBef>
                    <a:spcPts val="600"/>
                  </a:spcBef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05761B-FFC9-45C9-811A-DF55EC245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32" t="-909" b="-15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SOM Algorithm Illustration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64871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– Illustration (1D)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7EFE7-A5D7-4F9E-B8DF-B1422C90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125" y="2144631"/>
            <a:ext cx="1838325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E0935-C0F4-4706-BBEC-F1D4E50ED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29" y="5594206"/>
            <a:ext cx="1304925" cy="657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D8CF87-DBDA-45FA-8884-150D5F473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6661" y="2208956"/>
            <a:ext cx="1866900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BA9530-5C6A-4895-A752-D47616B10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575" y="2208956"/>
            <a:ext cx="1847850" cy="1876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D25DF8-62B1-4E8B-814E-68C21617A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880" y="2149456"/>
            <a:ext cx="1866900" cy="1895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75C9E7-2DDC-4DA4-A911-BE2EE89EFA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6661" y="4288106"/>
            <a:ext cx="1857375" cy="1838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A3E96C-9736-4CA9-9EFD-CFF97BB901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0366" y="4354091"/>
            <a:ext cx="1933575" cy="18288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8E98215-A3AB-467A-AB21-B5035FFBA85E}"/>
              </a:ext>
            </a:extLst>
          </p:cNvPr>
          <p:cNvSpPr/>
          <p:nvPr/>
        </p:nvSpPr>
        <p:spPr>
          <a:xfrm>
            <a:off x="3053505" y="2325956"/>
            <a:ext cx="91440" cy="91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A5DB5B-31A9-4DDF-B51B-9A8B179E9770}"/>
              </a:ext>
            </a:extLst>
          </p:cNvPr>
          <p:cNvSpPr/>
          <p:nvPr/>
        </p:nvSpPr>
        <p:spPr>
          <a:xfrm>
            <a:off x="3297345" y="4407169"/>
            <a:ext cx="91440" cy="91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74D8F2-8215-464B-9328-6D06DE9B8752}"/>
              </a:ext>
            </a:extLst>
          </p:cNvPr>
          <p:cNvSpPr/>
          <p:nvPr/>
        </p:nvSpPr>
        <p:spPr>
          <a:xfrm>
            <a:off x="7973106" y="3628974"/>
            <a:ext cx="91440" cy="91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FA2FC1-DC14-48F3-9245-92F42AC6F1A4}"/>
              </a:ext>
            </a:extLst>
          </p:cNvPr>
          <p:cNvSpPr/>
          <p:nvPr/>
        </p:nvSpPr>
        <p:spPr>
          <a:xfrm>
            <a:off x="5326723" y="5268491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27AE67-D624-4F3C-8987-E7EF5D4D3A2C}"/>
              </a:ext>
            </a:extLst>
          </p:cNvPr>
          <p:cNvSpPr/>
          <p:nvPr/>
        </p:nvSpPr>
        <p:spPr>
          <a:xfrm>
            <a:off x="5601481" y="5268491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DF8DA2-D990-45C4-AA8F-AF75D693FD63}"/>
              </a:ext>
            </a:extLst>
          </p:cNvPr>
          <p:cNvSpPr/>
          <p:nvPr/>
        </p:nvSpPr>
        <p:spPr>
          <a:xfrm>
            <a:off x="5876239" y="5268491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23CE2-E325-415E-ACEB-E6758B632E6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663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641239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76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1514C4-88C2-4EBD-8200-F69371044F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663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CD2F1B-50BA-4CC5-8B4D-A875B94391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663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4E20A1-C31D-49F0-8A57-1747E6C5DA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663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3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782C56-576D-40DA-8778-043F15FF2D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663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3B3826-6D4F-45CE-9665-D2A028F177C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663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399B5E-2590-4ACE-A37B-E4B6A586BF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663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4AFD164-4747-409C-AF82-02775D7A15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663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7D738-E54F-45FE-B34C-4F87516EDA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663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2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– Illustration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6A1C7-2219-4F7E-A5D8-4D0DC51127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908" y="2891051"/>
            <a:ext cx="3897084" cy="10534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48B16A-3080-4AF7-B5A1-C6A8728F87E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3734" y="2187076"/>
            <a:ext cx="4382676" cy="38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08781" y="3001929"/>
            <a:ext cx="8326438" cy="1273188"/>
          </a:xfrm>
        </p:spPr>
        <p:txBody>
          <a:bodyPr/>
          <a:lstStyle/>
          <a:p>
            <a:pPr algn="ctr"/>
            <a:r>
              <a:rPr lang="en-US" dirty="0"/>
              <a:t>Self-Organizing Maps</a:t>
            </a:r>
            <a:br>
              <a:rPr lang="en-US" dirty="0"/>
            </a:br>
            <a:r>
              <a:rPr lang="en-US" dirty="0"/>
              <a:t>Pros and Cons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991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philosophical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Brain is a self-organizing system that can learn by itself by changing(adding, removing, strengthening) the interconnections between neurons</a:t>
            </a:r>
          </a:p>
          <a:p>
            <a:r>
              <a:rPr lang="en-US" dirty="0"/>
              <a:t>In the human cortex, multi-dimensional sensory input spaces (e.g., visual input, tactile input) are represented by two-dimensional maps.</a:t>
            </a:r>
          </a:p>
          <a:p>
            <a:r>
              <a:rPr lang="en-US" dirty="0"/>
              <a:t>The projection from sensory inputs onto such maps is topology conserving.</a:t>
            </a:r>
          </a:p>
        </p:txBody>
      </p:sp>
    </p:spTree>
    <p:extLst>
      <p:ext uri="{BB962C8B-B14F-4D97-AF65-F5344CB8AC3E}">
        <p14:creationId xmlns:p14="http://schemas.microsoft.com/office/powerpoint/2010/main" val="417031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EEEEB7-DD11-4AF0-BDEA-9B2309FA25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Good Initialization Pre-generating neuron weights</a:t>
            </a:r>
          </a:p>
          <a:p>
            <a:pPr lvl="1"/>
            <a:r>
              <a:rPr lang="en-US" dirty="0"/>
              <a:t>Less iterations</a:t>
            </a:r>
          </a:p>
          <a:p>
            <a:pPr lvl="1"/>
            <a:r>
              <a:rPr lang="en-US" dirty="0"/>
              <a:t>Quality of Map (Initialize map closer to final state)</a:t>
            </a:r>
          </a:p>
          <a:p>
            <a:r>
              <a:rPr lang="en-US" dirty="0"/>
              <a:t>Reducing input / neuron dimensionality</a:t>
            </a:r>
          </a:p>
          <a:p>
            <a:pPr lvl="1"/>
            <a:r>
              <a:rPr lang="en-US" dirty="0"/>
              <a:t>Random Projection method</a:t>
            </a:r>
          </a:p>
          <a:p>
            <a:r>
              <a:rPr lang="en-US" dirty="0"/>
              <a:t>Restricting “winning” neuron search</a:t>
            </a:r>
          </a:p>
          <a:p>
            <a:pPr lvl="1"/>
            <a:r>
              <a:rPr lang="en-US" dirty="0"/>
              <a:t>Reduce the amount of exhaustive searches</a:t>
            </a:r>
          </a:p>
          <a:p>
            <a:pPr lvl="2"/>
            <a:r>
              <a:rPr lang="en-US" dirty="0"/>
              <a:t>Nearest neighbor, Farthest neighbor</a:t>
            </a:r>
          </a:p>
          <a:p>
            <a:pPr lvl="2"/>
            <a:r>
              <a:rPr lang="en-US" dirty="0"/>
              <a:t>Distance between means</a:t>
            </a:r>
          </a:p>
          <a:p>
            <a:pPr lvl="2"/>
            <a:r>
              <a:rPr lang="en-US" dirty="0"/>
              <a:t>Distance between medians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6822A0-67A7-4358-8FD0-FCD96E80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Computationally Very Expensive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EEEEB7-DD11-4AF0-BDEA-9B2309FA25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Data mapping is easily interpreted</a:t>
            </a:r>
          </a:p>
          <a:p>
            <a:pPr lvl="1"/>
            <a:r>
              <a:rPr lang="en-US" dirty="0"/>
              <a:t>Capable of organizing large, complex data sets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Difficult to determine what input weights to use</a:t>
            </a:r>
          </a:p>
          <a:p>
            <a:pPr lvl="1"/>
            <a:r>
              <a:rPr lang="en-US" dirty="0"/>
              <a:t>Mapping can result in divided clusters</a:t>
            </a:r>
          </a:p>
          <a:p>
            <a:pPr lvl="1"/>
            <a:r>
              <a:rPr lang="en-US" dirty="0"/>
              <a:t>Requires that nearby points behave similarly</a:t>
            </a:r>
          </a:p>
          <a:p>
            <a:pPr lvl="1"/>
            <a:r>
              <a:rPr lang="en-US" dirty="0"/>
              <a:t>every SOM is different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540D16-EBF5-0D44-A21F-B32E9F60957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8616975-30F2-B74D-B90F-E83C4C9562E7}" type="datetime1">
              <a:rPr lang="en-US" smtClean="0"/>
              <a:pPr/>
              <a:t>09-Apr-19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6822A0-67A7-4358-8FD0-FCD96E80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 – Pros and Cons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9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9841" y="2584222"/>
            <a:ext cx="2877006" cy="28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EEBBF-CB96-48BA-B06D-70F8D65234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1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philosophical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This means that neighboring areas in these maps represent neighboring areas in the sensory input space.</a:t>
            </a:r>
          </a:p>
          <a:p>
            <a:r>
              <a:rPr lang="en-US" dirty="0"/>
              <a:t>For example, neighboring areas in the sensory cortex are responsible for the arm and hand regions.</a:t>
            </a:r>
          </a:p>
        </p:txBody>
      </p:sp>
      <p:pic>
        <p:nvPicPr>
          <p:cNvPr id="7" name="Picture 2" descr="C:\courses\cpsc533\002.JPG">
            <a:extLst>
              <a:ext uri="{FF2B5EF4-FFF2-40B4-BE49-F238E27FC236}">
                <a16:creationId xmlns:a16="http://schemas.microsoft.com/office/drawing/2014/main" id="{FC960FE0-729F-451F-8754-72F5B08E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8344" y="3555658"/>
            <a:ext cx="4036621" cy="268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5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Self-organizing Maps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Unsupervised learning neural network</a:t>
            </a:r>
          </a:p>
          <a:p>
            <a:r>
              <a:rPr lang="en-US" dirty="0"/>
              <a:t>Introduced by Prof. </a:t>
            </a:r>
            <a:r>
              <a:rPr lang="en-US" dirty="0" err="1"/>
              <a:t>Teuvo</a:t>
            </a:r>
            <a:r>
              <a:rPr lang="en-US" dirty="0"/>
              <a:t> </a:t>
            </a:r>
            <a:r>
              <a:rPr lang="en-US" dirty="0" err="1"/>
              <a:t>Kohonen</a:t>
            </a:r>
            <a:r>
              <a:rPr lang="en-US" dirty="0"/>
              <a:t> in 1982</a:t>
            </a:r>
          </a:p>
          <a:p>
            <a:r>
              <a:rPr lang="en-US" dirty="0"/>
              <a:t>Also known as </a:t>
            </a:r>
            <a:r>
              <a:rPr lang="en-US" dirty="0" err="1"/>
              <a:t>Kohonen</a:t>
            </a:r>
            <a:r>
              <a:rPr lang="en-US" dirty="0"/>
              <a:t> feature map </a:t>
            </a:r>
          </a:p>
          <a:p>
            <a:r>
              <a:rPr lang="en-US" dirty="0"/>
              <a:t>Maps multidimensional data onto a 2 dimensional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Self-organizing Maps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5761B-FFC9-45C9-811A-DF55EC24510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Geometric relationships between image points indicate similarity</a:t>
            </a:r>
          </a:p>
          <a:p>
            <a:r>
              <a:rPr lang="en-US" dirty="0"/>
              <a:t>Clustering tool of high-dimensional and complex data</a:t>
            </a:r>
          </a:p>
          <a:p>
            <a:r>
              <a:rPr lang="en-US" dirty="0"/>
              <a:t>Maintains the topology </a:t>
            </a:r>
            <a:br>
              <a:rPr lang="en-US" dirty="0"/>
            </a:br>
            <a:r>
              <a:rPr lang="en-US" dirty="0"/>
              <a:t>of the dataset</a:t>
            </a:r>
          </a:p>
          <a:p>
            <a:r>
              <a:rPr lang="en-US" altLang="en-US" dirty="0"/>
              <a:t>Can be used for </a:t>
            </a:r>
            <a:br>
              <a:rPr lang="en-US" altLang="en-US" dirty="0"/>
            </a:br>
            <a:r>
              <a:rPr lang="en-US" altLang="en-US" dirty="0"/>
              <a:t>detecting similarity and </a:t>
            </a:r>
            <a:br>
              <a:rPr lang="en-US" altLang="en-US" dirty="0"/>
            </a:br>
            <a:r>
              <a:rPr lang="en-US" altLang="en-US" dirty="0"/>
              <a:t>degrees of similarity</a:t>
            </a:r>
          </a:p>
          <a:p>
            <a:endParaRPr lang="en-US" dirty="0"/>
          </a:p>
        </p:txBody>
      </p:sp>
      <p:pic>
        <p:nvPicPr>
          <p:cNvPr id="7" name="Picture 4" descr="final">
            <a:extLst>
              <a:ext uri="{FF2B5EF4-FFF2-40B4-BE49-F238E27FC236}">
                <a16:creationId xmlns:a16="http://schemas.microsoft.com/office/drawing/2014/main" id="{543748DA-6419-4613-869A-76FCB4CC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1003" y="3563758"/>
            <a:ext cx="3032937" cy="247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3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Self-organizing Maps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7C7D1A-0347-4E07-ADC5-51EDAD5F9E8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75494" y="2027237"/>
            <a:ext cx="75057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F569F-6A2F-42C7-8EEB-129A014F18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68C51-DB11-4B26-BD12-6175D62CEE0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09-Apr-19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4C9A29-5651-4F5F-921F-2BAF7397B4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/>
              <a:t>Machine Learning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00FA76-3713-416C-9E35-7EED21F7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Self-organizing Maps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2C4206-BBB6-440E-8C36-EB59450EAC6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82" y="1890201"/>
            <a:ext cx="5931524" cy="426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92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17014</TotalTime>
  <Words>912</Words>
  <Application>Microsoft Office PowerPoint</Application>
  <PresentationFormat>On-screen Show (4:3)</PresentationFormat>
  <Paragraphs>274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Brush Script Std</vt:lpstr>
      <vt:lpstr>Calibri</vt:lpstr>
      <vt:lpstr>Cambria Math</vt:lpstr>
      <vt:lpstr>Lucida Grande</vt:lpstr>
      <vt:lpstr>Times New Roman</vt:lpstr>
      <vt:lpstr>Verdana</vt:lpstr>
      <vt:lpstr>Wingdings</vt:lpstr>
      <vt:lpstr>template_informatika_slide</vt:lpstr>
      <vt:lpstr>Machine Learning</vt:lpstr>
      <vt:lpstr>Outline</vt:lpstr>
      <vt:lpstr>Motivation</vt:lpstr>
      <vt:lpstr>Early philosophical approach</vt:lpstr>
      <vt:lpstr>Early philosophical approach</vt:lpstr>
      <vt:lpstr>Self-organizing Maps</vt:lpstr>
      <vt:lpstr>Self-organizing Maps</vt:lpstr>
      <vt:lpstr>Self-organizing Maps</vt:lpstr>
      <vt:lpstr>Self-organizing Maps</vt:lpstr>
      <vt:lpstr>SOM Network</vt:lpstr>
      <vt:lpstr>Self-organizing Maps</vt:lpstr>
      <vt:lpstr>Self-organizing Maps</vt:lpstr>
      <vt:lpstr>Self-organizing Maps</vt:lpstr>
      <vt:lpstr>SOM - Input Layer</vt:lpstr>
      <vt:lpstr>SOM - Output Layer</vt:lpstr>
      <vt:lpstr>SOM - Output Layer</vt:lpstr>
      <vt:lpstr>SOM – Common Output Layer Structures</vt:lpstr>
      <vt:lpstr>SOM – Common Output Layer Structures</vt:lpstr>
      <vt:lpstr>SOM – Neighborhood Function</vt:lpstr>
      <vt:lpstr>SOM Algorithm</vt:lpstr>
      <vt:lpstr>Components of Self-Organization</vt:lpstr>
      <vt:lpstr>SOM – Algorithm Simplified </vt:lpstr>
      <vt:lpstr>SOM – Algorithm Detailed (1)</vt:lpstr>
      <vt:lpstr>SOM – Algorithm Detailed (2)</vt:lpstr>
      <vt:lpstr>SOM – Algorithm Detailed (3)</vt:lpstr>
      <vt:lpstr>SOM – Algorithm (Alt)</vt:lpstr>
      <vt:lpstr>SOM Algorithm Illustration</vt:lpstr>
      <vt:lpstr>SOM – Illustration (1D)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 – Illustration</vt:lpstr>
      <vt:lpstr>Self-Organizing Maps Pros and Cons</vt:lpstr>
      <vt:lpstr>Computationally Very Expensive</vt:lpstr>
      <vt:lpstr>SOM – Pros and Cons</vt:lpstr>
      <vt:lpstr>Question?</vt:lpstr>
      <vt:lpstr>PowerPoint Presentation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 Arifianto</dc:creator>
  <cp:lastModifiedBy>ANDITYA ARIFIANTO</cp:lastModifiedBy>
  <cp:revision>831</cp:revision>
  <dcterms:created xsi:type="dcterms:W3CDTF">2012-11-14T18:53:32Z</dcterms:created>
  <dcterms:modified xsi:type="dcterms:W3CDTF">2019-04-09T10:33:06Z</dcterms:modified>
</cp:coreProperties>
</file>