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72" r:id="rId3"/>
    <p:sldId id="264" r:id="rId4"/>
    <p:sldId id="257" r:id="rId5"/>
    <p:sldId id="260" r:id="rId6"/>
    <p:sldId id="271" r:id="rId7"/>
    <p:sldId id="262" r:id="rId8"/>
    <p:sldId id="261" r:id="rId9"/>
    <p:sldId id="266" r:id="rId10"/>
    <p:sldId id="267" r:id="rId11"/>
    <p:sldId id="265" r:id="rId12"/>
    <p:sldId id="263" r:id="rId13"/>
    <p:sldId id="268" r:id="rId14"/>
    <p:sldId id="270" r:id="rId15"/>
    <p:sldId id="269" r:id="rId16"/>
    <p:sldId id="25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7AB4"/>
    <a:srgbClr val="A5B7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694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4575F-2206-473E-BBEE-7F4C1B14379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1EF2B-30A3-4282-AFAC-A53836B6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7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.stackexchange.com/questions/29572/is-it-possible-to-do-feature-selection-for-unsupervised-machine-learning-proble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nimum_redundancy_feature_selectio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ccuracy-precision-recall-or-f1-331fb37c5cb9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owdfundinghub.eu/current-state-crowdfunding-in-czech-republic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1EF2B-30A3-4282-AFAC-A53836B6AA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97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imbalanced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1EF2B-30A3-4282-AFAC-A53836B6AA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1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provided as spectral inputs from the frequency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1EF2B-30A3-4282-AFAC-A53836B6AA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5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is it possible to do feature selection for unsupervised machine learning problems? - Data Science Stack Exchange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1EF2B-30A3-4282-AFAC-A53836B6AA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57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Minimum redundancy feature selection - Wikipedia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1EF2B-30A3-4282-AFAC-A53836B6AA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Accuracy is a trick measure as long as you have an highly imbalanced data with rare events (with high conditional impact)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Accuracy, Precision, Recall or F1? | by Koo Ping </a:t>
            </a:r>
            <a:r>
              <a:rPr lang="en-US" dirty="0" err="1">
                <a:hlinkClick r:id="rId3"/>
              </a:rPr>
              <a:t>Shung</a:t>
            </a:r>
            <a:r>
              <a:rPr lang="en-US" dirty="0">
                <a:hlinkClick r:id="rId3"/>
              </a:rPr>
              <a:t> | Towards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1EF2B-30A3-4282-AFAC-A53836B6AA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1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it really crowdfunding? “…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direct investment from credit company Home Credit to </a:t>
            </a:r>
            <a:r>
              <a:rPr lang="en-US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Zonky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P2P consumer lending platform. Home Credit wanted to diversify its credit activities into trendy P2P loan financing.</a:t>
            </a:r>
            <a:r>
              <a:rPr lang="en-US" dirty="0"/>
              <a:t>” </a:t>
            </a:r>
            <a:r>
              <a:rPr lang="en-US" dirty="0">
                <a:hlinkClick r:id="rId3"/>
              </a:rPr>
              <a:t>Current State of Crowdfunding in Czech Republic 2016 - </a:t>
            </a:r>
            <a:r>
              <a:rPr lang="en-US" dirty="0" err="1">
                <a:hlinkClick r:id="rId3"/>
              </a:rPr>
              <a:t>CrowdfundingHub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1EF2B-30A3-4282-AFAC-A53836B6AA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10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</a:t>
            </a:r>
            <a:r>
              <a:rPr lang="en-US" dirty="0" err="1"/>
              <a:t>preliminar</a:t>
            </a:r>
            <a:r>
              <a:rPr lang="en-US" dirty="0"/>
              <a:t> results, without any hyperparameter tuning anything similar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1EF2B-30A3-4282-AFAC-A53836B6AA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46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 credit data has much more explanatory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1EF2B-30A3-4282-AFAC-A53836B6AA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5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rgbClr val="577AB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CC13-E134-45C3-AC4A-DB070ECBCC55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and ML on Prosper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911-FB52-469A-A81A-AD3EBC92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9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619-AAC8-4EF1-8867-BE3E1E71A65E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and ML on Prosper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911-FB52-469A-A81A-AD3EBC92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8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5D4-99EE-420F-AB5F-DCAFB89AFD49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and ML on Prosper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911-FB52-469A-A81A-AD3EBC92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0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191" y="1180731"/>
            <a:ext cx="8052047" cy="51756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2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2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lnSpc>
                <a:spcPct val="10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39" y="365127"/>
            <a:ext cx="8229600" cy="815604"/>
          </a:xfrm>
        </p:spPr>
        <p:txBody>
          <a:bodyPr>
            <a:normAutofit/>
          </a:bodyPr>
          <a:lstStyle>
            <a:lvl1pPr>
              <a:defRPr sz="4000" b="1" i="0">
                <a:solidFill>
                  <a:srgbClr val="577AB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3378" y="6381112"/>
            <a:ext cx="2265582" cy="365125"/>
          </a:xfrm>
        </p:spPr>
        <p:txBody>
          <a:bodyPr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ECE02D0-6BEB-4771-9663-F0EF84D04613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08960" y="6381112"/>
            <a:ext cx="3656414" cy="365125"/>
          </a:xfr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EDA and ML on Prosper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81111"/>
            <a:ext cx="843378" cy="365125"/>
          </a:xfrm>
        </p:spPr>
        <p:txBody>
          <a:bodyPr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5F5F911-FB52-469A-A81A-AD3EBC92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9DC6F1-9A8F-6ABD-7CC7-3ADD2ED1A535}"/>
              </a:ext>
            </a:extLst>
          </p:cNvPr>
          <p:cNvGrpSpPr/>
          <p:nvPr userDrawn="1"/>
        </p:nvGrpSpPr>
        <p:grpSpPr>
          <a:xfrm>
            <a:off x="7019332" y="6096199"/>
            <a:ext cx="2065806" cy="708830"/>
            <a:chOff x="6945534" y="6105835"/>
            <a:chExt cx="2065806" cy="708830"/>
          </a:xfrm>
        </p:grpSpPr>
        <p:pic>
          <p:nvPicPr>
            <p:cNvPr id="2050" name="Picture 2" descr="European Cooperation in Science and Technology (COST)">
              <a:extLst>
                <a:ext uri="{FF2B5EF4-FFF2-40B4-BE49-F238E27FC236}">
                  <a16:creationId xmlns:a16="http://schemas.microsoft.com/office/drawing/2014/main" id="{15124474-809C-72D5-BB59-7D648205C8B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245" t="26522" r="8432" b="25635"/>
            <a:stretch/>
          </p:blipFill>
          <p:spPr bwMode="auto">
            <a:xfrm>
              <a:off x="6945534" y="6296193"/>
              <a:ext cx="1302451" cy="39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Fintech and Artificial Intelligence in Finance – EU COST Action 19130 –  Towards a transparent financial industry">
              <a:extLst>
                <a:ext uri="{FF2B5EF4-FFF2-40B4-BE49-F238E27FC236}">
                  <a16:creationId xmlns:a16="http://schemas.microsoft.com/office/drawing/2014/main" id="{5416B185-2846-697D-55F5-021EEA04666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247985" y="6105835"/>
              <a:ext cx="763355" cy="708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6124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0EAB-8143-44A9-87A5-C1443E46C6C9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and ML on Prosper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911-FB52-469A-A81A-AD3EBC92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2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BEA1-4063-4DB1-AEB6-B013341EA81E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and ML on Prosper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911-FB52-469A-A81A-AD3EBC92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0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7FE2-EA04-425D-BB40-8393EBA4B3E3}" type="datetime1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and ML on Prosper Data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911-FB52-469A-A81A-AD3EBC92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6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3174-FCB0-4D8B-9823-52088CCEF108}" type="datetime1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and ML on Prosper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911-FB52-469A-A81A-AD3EBC92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1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48FD-CA94-475A-BD4B-EB87633E1577}" type="datetime1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and ML on Prosper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911-FB52-469A-A81A-AD3EBC92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7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C8B0-5A0F-4D00-8E22-CD4073AA71E2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and ML on Prosper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911-FB52-469A-A81A-AD3EBC92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6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3310-1A95-49B0-9666-C46247FDFAA1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and ML on Prosper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911-FB52-469A-A81A-AD3EBC92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1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E2F8A3-2868-4FF4-846F-577DF764539D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EDA and ML on Prosper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F5F911-FB52-469A-A81A-AD3EBC92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5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63B0-23E8-51BA-BE25-22C1CDB61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12560"/>
            <a:ext cx="7772400" cy="2387600"/>
          </a:xfrm>
        </p:spPr>
        <p:txBody>
          <a:bodyPr>
            <a:normAutofit/>
          </a:bodyPr>
          <a:lstStyle/>
          <a:p>
            <a:r>
              <a:rPr lang="en-US" b="1" dirty="0"/>
              <a:t>EDA and ML </a:t>
            </a:r>
            <a:br>
              <a:rPr lang="en-US" b="1" dirty="0"/>
            </a:br>
            <a:r>
              <a:rPr lang="en-US" b="1" dirty="0"/>
              <a:t>on Prosper Data </a:t>
            </a:r>
            <a:br>
              <a:rPr lang="en-US" b="1" dirty="0"/>
            </a:br>
            <a:r>
              <a:rPr lang="en-US" sz="4000" dirty="0"/>
              <a:t>(ongoing)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F3C1C-E693-ADDE-9746-0B492BE91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91230"/>
            <a:ext cx="6858000" cy="1421091"/>
          </a:xfrm>
        </p:spPr>
        <p:txBody>
          <a:bodyPr/>
          <a:lstStyle/>
          <a:p>
            <a:r>
              <a:rPr lang="en-US" dirty="0"/>
              <a:t>D7: Crowdfunding Default/Fraud Detection</a:t>
            </a:r>
          </a:p>
          <a:p>
            <a:r>
              <a:rPr lang="en-US" sz="1800" b="1" dirty="0"/>
              <a:t>Nadi Serhan Aydın, PhD, FRM</a:t>
            </a:r>
          </a:p>
        </p:txBody>
      </p:sp>
    </p:spTree>
    <p:extLst>
      <p:ext uri="{BB962C8B-B14F-4D97-AF65-F5344CB8AC3E}">
        <p14:creationId xmlns:p14="http://schemas.microsoft.com/office/powerpoint/2010/main" val="285277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BFEB-C4FC-211A-87E9-15940711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07C50-672D-8586-FF16-CA39F5AFD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Let’s keep in mind that correlation is a measure of </a:t>
            </a:r>
            <a:r>
              <a:rPr lang="en-US" b="1" dirty="0"/>
              <a:t>linear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relationship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 ML model can discover </a:t>
            </a:r>
            <a:r>
              <a:rPr lang="en-US" b="1" dirty="0"/>
              <a:t>non-linear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relationships as well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We further </a:t>
            </a:r>
            <a:r>
              <a:rPr lang="en-US" b="1" dirty="0"/>
              <a:t>refine the feature matrix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through Maximum Relevance Minimum Redundancy (MRMR)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2F58470-6CDE-4CFB-F4AA-0E7E5E2B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800D-AC11-4D9B-8DAB-2BB013E90D79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36647-6FC9-0F9C-17D2-82E0D6F5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and ML on Prosper Data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8D81D-F69B-F8FD-C4D6-C66DED3E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911-FB52-469A-A81A-AD3EBC92395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0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BEC626-3D37-4075-54F6-52185B0AD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565321"/>
            <a:ext cx="5410200" cy="4733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E7F82D-80AC-FBE1-AEF6-C1DCB860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Refined correlation matrix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51A9E4-FA5C-BF16-32AD-B5FCA350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 features + </a:t>
            </a:r>
            <a:r>
              <a:rPr lang="en-US" dirty="0" err="1"/>
              <a:t>LoanStatus</a:t>
            </a:r>
            <a:endParaRPr lang="en-US" dirty="0"/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3AAB356-6ED6-37BB-DC5F-8A45DEF3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7A81-FD04-4041-A607-E514984B78F7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3CA5A-1C3D-985A-7E6D-11A2D768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and ML on Prosper Data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F2979-1B35-2755-9293-5F0CD149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911-FB52-469A-A81A-AD3EBC92395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7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6DB699-4614-733A-EFE0-AC912D27C607}"/>
              </a:ext>
            </a:extLst>
          </p:cNvPr>
          <p:cNvGrpSpPr>
            <a:grpSpLocks noChangeAspect="1"/>
          </p:cNvGrpSpPr>
          <p:nvPr/>
        </p:nvGrpSpPr>
        <p:grpSpPr>
          <a:xfrm>
            <a:off x="5501798" y="444308"/>
            <a:ext cx="3492000" cy="1879246"/>
            <a:chOff x="1682926" y="4760536"/>
            <a:chExt cx="3735111" cy="2010080"/>
          </a:xfrm>
        </p:grpSpPr>
        <p:pic>
          <p:nvPicPr>
            <p:cNvPr id="1026" name="Picture 2" descr="What is a confusion matrix?. Everything you Should Know about… | by  Anuganti Suresh | Analytics Vidhya | Medium">
              <a:extLst>
                <a:ext uri="{FF2B5EF4-FFF2-40B4-BE49-F238E27FC236}">
                  <a16:creationId xmlns:a16="http://schemas.microsoft.com/office/drawing/2014/main" id="{BD0FBBA0-2830-486F-4478-0699547F49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926" y="4760536"/>
              <a:ext cx="3735111" cy="1962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B97434-D41B-FA35-4F91-97F3C4E1EE24}"/>
                </a:ext>
              </a:extLst>
            </p:cNvPr>
            <p:cNvSpPr/>
            <p:nvPr/>
          </p:nvSpPr>
          <p:spPr>
            <a:xfrm>
              <a:off x="4336329" y="5590094"/>
              <a:ext cx="1048206" cy="118052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BE794D9-416E-FF3E-21F7-0295C51B61B6}"/>
                </a:ext>
              </a:extLst>
            </p:cNvPr>
            <p:cNvSpPr/>
            <p:nvPr/>
          </p:nvSpPr>
          <p:spPr>
            <a:xfrm rot="5400000">
              <a:off x="3979352" y="5369020"/>
              <a:ext cx="605485" cy="21600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8E4E17-C72D-C302-B09E-A452F6B9D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1700" dirty="0">
                    <a:solidFill>
                      <a:srgbClr val="00B050"/>
                    </a:solidFill>
                  </a:rPr>
                  <a:t>Accuracy: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7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17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7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1700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sz="1700" dirty="0"/>
                  <a:t>Can be magnified by the high number of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𝑇𝑁</m:t>
                    </m:r>
                  </m:oMath>
                </a14:m>
                <a:endParaRPr lang="en-US" sz="1700" dirty="0"/>
              </a:p>
              <a:p>
                <a:r>
                  <a:rPr lang="en-US" sz="1700" dirty="0">
                    <a:solidFill>
                      <a:srgbClr val="C00000"/>
                    </a:solidFill>
                  </a:rPr>
                  <a:t>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7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7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sz="17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17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7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17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7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1700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sz="1700" dirty="0"/>
                  <a:t>Matters when the cost of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700" dirty="0"/>
                  <a:t> is high (spam emails)</a:t>
                </a:r>
              </a:p>
              <a:p>
                <a:pPr lvl="1"/>
                <a:r>
                  <a:rPr lang="en-US" sz="1700" dirty="0"/>
                  <a:t>Focuses on reducing Type 1 error</a:t>
                </a:r>
              </a:p>
              <a:p>
                <a:pPr lvl="1"/>
                <a:r>
                  <a:rPr lang="en-US" sz="1700" dirty="0"/>
                  <a:t>What % of predicted positives are TPs? </a:t>
                </a:r>
              </a:p>
              <a:p>
                <a:r>
                  <a:rPr lang="en-US" sz="1700" dirty="0">
                    <a:solidFill>
                      <a:srgbClr val="0070C0"/>
                    </a:solidFill>
                  </a:rPr>
                  <a:t>Recall: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7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sz="17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7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1700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sz="1700" dirty="0"/>
                  <a:t>Matters when the cost of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700" dirty="0"/>
                  <a:t> is high (fraud activity)</a:t>
                </a:r>
              </a:p>
              <a:p>
                <a:pPr lvl="1"/>
                <a:r>
                  <a:rPr lang="en-US" sz="1700" dirty="0"/>
                  <a:t>Focuses on reducing Type 2 error</a:t>
                </a:r>
              </a:p>
              <a:p>
                <a:pPr lvl="1"/>
                <a:r>
                  <a:rPr lang="en-US" sz="1700" dirty="0"/>
                  <a:t>What % of actual positives are predicted correctly?</a:t>
                </a:r>
              </a:p>
              <a:p>
                <a:r>
                  <a:rPr lang="en-US" sz="1700" dirty="0"/>
                  <a:t>F1 score: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 2</m:t>
                    </m:r>
                    <m:d>
                      <m:d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7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7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𝑇𝑃</m:t>
                                </m:r>
                              </m:num>
                              <m:den>
                                <m:r>
                                  <a:rPr lang="en-US" sz="17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𝑇𝑃</m:t>
                                </m:r>
                                <m:r>
                                  <a:rPr lang="en-US" sz="17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7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den>
                            </m:f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en-US" sz="17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7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𝑇𝑃</m:t>
                                </m:r>
                              </m:num>
                              <m:den>
                                <m:r>
                                  <a:rPr lang="en-US" sz="17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𝑇𝑃</m:t>
                                </m:r>
                                <m:r>
                                  <a:rPr lang="en-US" sz="17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7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sz="17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7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𝑇𝑃</m:t>
                                </m:r>
                              </m:num>
                              <m:den>
                                <m:r>
                                  <a:rPr lang="en-US" sz="17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𝑇𝑃</m:t>
                                </m:r>
                                <m:r>
                                  <a:rPr lang="en-US" sz="17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7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den>
                            </m:f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7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7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𝑇𝑃</m:t>
                                </m:r>
                              </m:num>
                              <m:den>
                                <m:r>
                                  <a:rPr lang="en-US" sz="17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𝑇𝑃</m:t>
                                </m:r>
                                <m:r>
                                  <a:rPr lang="en-US" sz="17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7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den>
                            </m:f>
                          </m:den>
                        </m:f>
                      </m:e>
                    </m:d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7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Precision</m:t>
                            </m:r>
                            <m:r>
                              <a:rPr lang="en-US" sz="1700" i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sz="17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Recall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7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Precision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7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Recall</m:t>
                            </m:r>
                          </m:den>
                        </m:f>
                      </m:e>
                    </m:d>
                  </m:oMath>
                </a14:m>
                <a:endParaRPr lang="en-US" sz="1700" dirty="0"/>
              </a:p>
              <a:p>
                <a:pPr lvl="1"/>
                <a:r>
                  <a:rPr lang="en-US" sz="1700" dirty="0"/>
                  <a:t>Balances between precision and score</a:t>
                </a:r>
              </a:p>
              <a:p>
                <a:pPr lvl="1"/>
                <a:r>
                  <a:rPr lang="en-US" sz="1700" dirty="0"/>
                  <a:t>Better than accuracy when actual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700" dirty="0"/>
                  <a:t> is too large</a:t>
                </a:r>
              </a:p>
              <a:p>
                <a:endParaRPr lang="en-US" sz="17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8E4E17-C72D-C302-B09E-A452F6B9D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A8A786C-C673-553F-6FD7-A396DF7F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1A0CBEAF-E946-8561-25F8-F737C60C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FD0B-A506-4033-B18D-CC9090FAE4D2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42664E-930D-A2B6-7EFD-D41EFF1F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and ML on Prosper Data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F632E4C-CD48-21A3-3E02-6E6F0B6F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911-FB52-469A-A81A-AD3EBC92395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C5EFA-2B11-2706-4BD5-B8F5DC8D2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279" y="3429000"/>
            <a:ext cx="2327519" cy="231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7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EF39-C316-6E83-1439-CD14CFEF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Credit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1743-016D-AB0B-F130-C09918DE77B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2065" y="864624"/>
            <a:ext cx="8229600" cy="5175620"/>
          </a:xfrm>
        </p:spPr>
        <p:txBody>
          <a:bodyPr/>
          <a:lstStyle/>
          <a:p>
            <a:r>
              <a:rPr lang="en-US" dirty="0"/>
              <a:t>Fraud/default models cannot have high Type II error (poor Recall)</a:t>
            </a:r>
          </a:p>
          <a:p>
            <a:r>
              <a:rPr lang="en-US" dirty="0"/>
              <a:t>Accuracy 91.9% vs Recall 0% (k-fold cross validation)</a:t>
            </a:r>
          </a:p>
        </p:txBody>
      </p:sp>
      <p:pic>
        <p:nvPicPr>
          <p:cNvPr id="11" name="Picture 10" descr="A blue and white squares with numbers&#10;&#10;Description automatically generated">
            <a:extLst>
              <a:ext uri="{FF2B5EF4-FFF2-40B4-BE49-F238E27FC236}">
                <a16:creationId xmlns:a16="http://schemas.microsoft.com/office/drawing/2014/main" id="{4443E3EB-B13C-4918-5696-617CE7911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23" y="2413457"/>
            <a:ext cx="3642420" cy="3795987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4CED8BE-71A2-67F5-86DD-DBD3573C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and ML on Prosper Data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B0EE3FC-BF88-816D-1E05-CC1380BC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911-FB52-469A-A81A-AD3EBC92395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16A9ECC1-7EF8-BAF7-9A2A-6D6FCFE6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1EA-8936-4287-B968-2C897649B79B}" type="datetime1">
              <a:rPr lang="en-US" smtClean="0"/>
              <a:t>5/20/2024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77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E61FE3A-CE98-2B94-2B21-A0352BC27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417" y="1828576"/>
            <a:ext cx="5849166" cy="3200847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2FD564-4D6F-089F-5B6B-BD7FBAD2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re-sampling (80-20 train-test)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F60F15-0012-C03E-7935-23871575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333E-2C12-0F50-B262-DE3763A0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02D0-6BEB-4771-9663-F0EF84D04613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B595-313F-8410-742E-0E8852EC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and ML on Prosper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BB52B-DD2D-A948-37DD-146FA8C0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911-FB52-469A-A81A-AD3EBC92395C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9EDF3D-648E-C0C3-9AEA-044A38D109E2}"/>
              </a:ext>
            </a:extLst>
          </p:cNvPr>
          <p:cNvGrpSpPr/>
          <p:nvPr/>
        </p:nvGrpSpPr>
        <p:grpSpPr>
          <a:xfrm>
            <a:off x="1563239" y="1859368"/>
            <a:ext cx="6048000" cy="3180527"/>
            <a:chOff x="1577413" y="1691609"/>
            <a:chExt cx="6048000" cy="318052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6B56D2-EFF7-6FCB-9A9C-1953A51E3A47}"/>
                </a:ext>
              </a:extLst>
            </p:cNvPr>
            <p:cNvSpPr/>
            <p:nvPr/>
          </p:nvSpPr>
          <p:spPr>
            <a:xfrm>
              <a:off x="5012301" y="1691609"/>
              <a:ext cx="2503219" cy="318052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308AE9-3B47-28E5-6CDA-690EAAC5D410}"/>
                </a:ext>
              </a:extLst>
            </p:cNvPr>
            <p:cNvSpPr/>
            <p:nvPr/>
          </p:nvSpPr>
          <p:spPr>
            <a:xfrm>
              <a:off x="1577413" y="1981201"/>
              <a:ext cx="6048000" cy="139688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542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2FD564-4D6F-089F-5B6B-BD7FBAD2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over-sampling (80-20 train-test)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F60F15-0012-C03E-7935-23871575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333E-2C12-0F50-B262-DE3763A0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02D0-6BEB-4771-9663-F0EF84D04613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B595-313F-8410-742E-0E8852EC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and ML on Prosper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BB52B-DD2D-A948-37DD-146FA8C0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911-FB52-469A-A81A-AD3EBC92395C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9EDF3D-648E-C0C3-9AEA-044A38D109E2}"/>
              </a:ext>
            </a:extLst>
          </p:cNvPr>
          <p:cNvGrpSpPr/>
          <p:nvPr/>
        </p:nvGrpSpPr>
        <p:grpSpPr>
          <a:xfrm>
            <a:off x="1008000" y="1996335"/>
            <a:ext cx="7128000" cy="3200847"/>
            <a:chOff x="1022174" y="1828576"/>
            <a:chExt cx="7128000" cy="320084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57F6364-0425-F4D5-1AB3-88F9C0BC0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2495" y="1828576"/>
              <a:ext cx="7059010" cy="3200847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6B56D2-EFF7-6FCB-9A9C-1953A51E3A47}"/>
                </a:ext>
              </a:extLst>
            </p:cNvPr>
            <p:cNvSpPr/>
            <p:nvPr/>
          </p:nvSpPr>
          <p:spPr>
            <a:xfrm>
              <a:off x="5008881" y="1828576"/>
              <a:ext cx="3007360" cy="318052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308AE9-3B47-28E5-6CDA-690EAAC5D410}"/>
                </a:ext>
              </a:extLst>
            </p:cNvPr>
            <p:cNvSpPr/>
            <p:nvPr/>
          </p:nvSpPr>
          <p:spPr>
            <a:xfrm>
              <a:off x="1022174" y="3586481"/>
              <a:ext cx="7128000" cy="254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E83AD3-ABD2-748A-00C8-5DD4906D5CBD}"/>
                </a:ext>
              </a:extLst>
            </p:cNvPr>
            <p:cNvSpPr/>
            <p:nvPr/>
          </p:nvSpPr>
          <p:spPr>
            <a:xfrm>
              <a:off x="1022174" y="4163430"/>
              <a:ext cx="7128000" cy="57112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471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3CBD8-080B-AF41-0CBF-A0645299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/>
              <a:t>Pre-/post-fraud-policy change comparison</a:t>
            </a:r>
          </a:p>
          <a:p>
            <a:pPr lvl="1"/>
            <a:r>
              <a:rPr lang="en-US" dirty="0"/>
              <a:t>Not too much related to ML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Try labeling existing data </a:t>
            </a:r>
          </a:p>
          <a:p>
            <a:pPr lvl="1"/>
            <a:r>
              <a:rPr lang="en-US" dirty="0"/>
              <a:t>Fraud is a legal issue (use of model-based labels needs caution) </a:t>
            </a:r>
          </a:p>
          <a:p>
            <a:pPr lvl="1"/>
            <a:r>
              <a:rPr lang="en-US" dirty="0"/>
              <a:t>Fraud indicators (even quantitative ones) hardly apply to historical data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Work on target variables at hand just to showcase that data has some explanatory power (and if possible use them as proxies for fraud)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14193-7CFA-1383-A4FC-DA3B9381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directions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9FA7CEC-7F50-294A-A918-DF0DB5F3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5277-3B69-480D-94BD-6E13D3C5E45D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33547-C187-5928-F600-B196A941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and ML on Prosper Data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C31C7-91E5-C30B-8E69-E5A774AF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911-FB52-469A-A81A-AD3EBC92395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6BEE87-9FD3-E0D9-3A58-E3A952B6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0F61BC-4DAA-4ACE-BB0F-3ED4E8CA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6583-3BAF-45ED-248F-B4F240EE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02D0-6BEB-4771-9663-F0EF84D04613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710E0-BAC4-F529-5FA0-26F368C0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and ML on Prosper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AF85B-A962-1DD1-EFD0-F758D724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911-FB52-469A-A81A-AD3EBC92395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8FC5C8-BD11-66F1-48BA-9F4274255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285" y="1205492"/>
            <a:ext cx="4837429" cy="471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8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B41F-8FEB-9777-C369-CFD1AF1C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39175-4465-7209-B571-5169F045C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data shape: (113937, 81)</a:t>
            </a:r>
          </a:p>
          <a:p>
            <a:r>
              <a:rPr lang="en-US" dirty="0"/>
              <a:t>Target variable: </a:t>
            </a:r>
            <a:r>
              <a:rPr lang="en-US" dirty="0" err="1"/>
              <a:t>LoanStatus</a:t>
            </a:r>
            <a:endParaRPr lang="en-US" dirty="0"/>
          </a:p>
          <a:p>
            <a:r>
              <a:rPr lang="en-US" dirty="0"/>
              <a:t>Produce % columns out of some absolute value columns</a:t>
            </a:r>
          </a:p>
          <a:p>
            <a:r>
              <a:rPr lang="en-US" dirty="0"/>
              <a:t>Remove labels that are not logical or have scarce data: (55084, 91)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features with &gt;50% of data missing</a:t>
            </a:r>
          </a:p>
          <a:p>
            <a:r>
              <a:rPr lang="en-US" dirty="0"/>
              <a:t>Drop remaining rows with at least with one </a:t>
            </a:r>
            <a:r>
              <a:rPr lang="en-US" dirty="0" err="1"/>
              <a:t>NaN</a:t>
            </a:r>
            <a:r>
              <a:rPr lang="en-US" dirty="0"/>
              <a:t> value: (18506, 67)</a:t>
            </a:r>
          </a:p>
          <a:p>
            <a:r>
              <a:rPr lang="en-US" dirty="0"/>
              <a:t>Convert Boolean and categorical variables to integers</a:t>
            </a:r>
          </a:p>
          <a:p>
            <a:r>
              <a:rPr lang="en-US" dirty="0"/>
              <a:t>Apply standard scaler and remove outliers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8891C28-BC4C-00FA-EF03-0ADBD4CF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and ML on Prosper Data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5BB909-901E-F9F4-0605-1183C0A2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911-FB52-469A-A81A-AD3EBC92395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7C05C69-BCEB-1EC8-BDBE-0D1E9AD1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D2D2-17CE-47A4-B2C0-289DFCD51B4E}" type="datetime1">
              <a:rPr lang="en-US" smtClean="0"/>
              <a:t>5/20/2024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825A1E-CB94-8FCB-C8C5-E22094339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708" y="3172127"/>
            <a:ext cx="328658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3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4A19-C692-8FB4-0DB2-D8942210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Pre-processed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09E3D2-F6B2-5DB6-1D15-B09331A9F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59" y="1694060"/>
            <a:ext cx="7200000" cy="346988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74C2410-DB4D-AE38-CD27-FDC61673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and ML on Prosper Data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5C2E5F8-2591-A3C5-326D-2CD8624D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911-FB52-469A-A81A-AD3EBC92395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38BC8FCB-F65A-DC7F-80AE-2D2AC064A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43EF-DE22-4A16-AD83-0AA7DD12AD21}" type="datetime1">
              <a:rPr lang="en-US" smtClean="0"/>
              <a:t>5/20/2024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2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E69230D-20F3-D3A0-5E9E-BF74101EA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047" y="1098552"/>
            <a:ext cx="6875400" cy="5183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EE5043-2C7F-0712-445C-DD45788D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77AB4"/>
                </a:solidFill>
              </a:rPr>
              <a:t>Empirical densities of select features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9D0DA96-FF0E-505C-6EF9-817738F0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6F59-5BB7-4E7F-96AE-AF9EFC3BC0BE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41C27-B943-EF3A-E24E-AC5AE767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and ML on Prosper Data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9C7A5-9173-7C0B-5C6C-37B147F9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911-FB52-469A-A81A-AD3EBC92395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0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1A7A9-0F1D-4363-F594-F44068127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B398B8-1E7C-4CA7-6761-5CC02CE3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77AB4"/>
                </a:solidFill>
              </a:rPr>
              <a:t>Estimated densities of select features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3295-6C8C-7337-ADF8-35FD599D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02D0-6BEB-4771-9663-F0EF84D04613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2380E-EB73-F55F-9245-F8548FD3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and ML on Prosper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06A3C-525B-B1E3-7C16-B762AACE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911-FB52-469A-A81A-AD3EBC92395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9329AD-AFDC-DCD7-70A3-0C11418030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22450" y="1731461"/>
            <a:ext cx="5299100" cy="407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3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C527-5D71-0328-4D7C-A482DB58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F116-DFD6-02B3-A6C9-FF913F85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Feature selection is used when we you know the target variable (Supervised Learning).</a:t>
            </a:r>
          </a:p>
          <a:p>
            <a:r>
              <a:rPr lang="en-US" sz="2400" dirty="0"/>
              <a:t>For Unsupervised Learning, there is no exact technique.</a:t>
            </a:r>
          </a:p>
          <a:p>
            <a:r>
              <a:rPr lang="en-US" sz="2400" dirty="0"/>
              <a:t>Dimensionality Reduction can be used to reduce the number of features and give us the core set of features which can explain most of the variability in the dataset. </a:t>
            </a:r>
          </a:p>
          <a:p>
            <a:pPr lvl="1"/>
            <a:r>
              <a:rPr lang="en-US" sz="2400" dirty="0"/>
              <a:t>The features would be derived from the existing features and might or might not be the same features.</a:t>
            </a:r>
          </a:p>
          <a:p>
            <a:r>
              <a:rPr lang="en-US" sz="2400" dirty="0"/>
              <a:t>There are different techniques which are available for doing so:</a:t>
            </a:r>
          </a:p>
          <a:p>
            <a:pPr lvl="1"/>
            <a:r>
              <a:rPr lang="en-US" sz="2200" dirty="0"/>
              <a:t>PCA, Linear discriminant analysis, Non-negative Matrix Factorization, Generalized discriminant analysis, etc.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DA83EC3-55C4-FFBF-9B3E-D158EF2F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F577-A415-4B34-A059-A5B6836210AC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42274-7660-4198-9457-2211816B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and ML on Prosper Data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620AF-417D-7259-F700-D2E17B1E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911-FB52-469A-A81A-AD3EBC92395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8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3E9D4D-5549-2EFF-FBCE-BD3F1801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FA06B-C0D4-56F9-BAE1-EF01AB33C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feature selection scheme is to select features that correlate strongest to the classification variable. This has been called </a:t>
            </a:r>
            <a:r>
              <a:rPr lang="en-US" b="1" dirty="0"/>
              <a:t>maximum-relevance</a:t>
            </a:r>
            <a:r>
              <a:rPr lang="en-US" dirty="0"/>
              <a:t> selection. </a:t>
            </a:r>
          </a:p>
          <a:p>
            <a:pPr lvl="1"/>
            <a:r>
              <a:rPr lang="en-US" dirty="0"/>
              <a:t>Many heuristic algorithms can be used, such as the sequential forward, backward, or floating selections.</a:t>
            </a:r>
          </a:p>
          <a:p>
            <a:r>
              <a:rPr lang="en-US" dirty="0"/>
              <a:t>On the other hand, features can be selected to be mutually far away from each other while still having high correlation to the classification variable. </a:t>
            </a:r>
          </a:p>
          <a:p>
            <a:pPr lvl="1"/>
            <a:r>
              <a:rPr lang="en-US" dirty="0"/>
              <a:t>This scheme, termed as </a:t>
            </a:r>
            <a:r>
              <a:rPr lang="en-US" b="1" dirty="0"/>
              <a:t>Minimum Redundancy Maximum Relevance (MRMR)</a:t>
            </a:r>
            <a:r>
              <a:rPr lang="en-US" dirty="0"/>
              <a:t> selection has been found to be more powerful than the maximum relevance selection.</a:t>
            </a:r>
          </a:p>
          <a:p>
            <a:pPr lvl="1"/>
            <a:r>
              <a:rPr lang="en-US" dirty="0"/>
              <a:t>Chi2, ANOVA, Kruskal Wallis can also be used.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86A49E8-1F27-3B03-2D65-0ABDC50E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3760-8ECB-4F8D-A835-8217CDA118F8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45F4E-4D98-6C51-9BCD-CDCDA7C1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and ML on Prosper Data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173EC-6211-B671-E751-0934B547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911-FB52-469A-A81A-AD3EBC92395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9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E5D6B7-18E3-ECE1-187B-04297921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1531349"/>
            <a:ext cx="5495925" cy="4781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9B5631-0A9D-4A94-29E2-E283075D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correlation matrix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743128-31F1-0C3F-567B-5FA3B811B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66 features + </a:t>
            </a:r>
            <a:r>
              <a:rPr lang="en-US" dirty="0" err="1"/>
              <a:t>LoanStatus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AF5BFE7-EB88-1975-1EAA-2288129A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F78C-AE1A-43FB-A2C8-F6EDDB8CA02A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7FA61-95AE-C5CD-31D6-E0B81C0B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and ML on Prosper Data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A893C-D84C-6673-FEE1-35A8FF61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911-FB52-469A-A81A-AD3EBC92395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8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9892</TotalTime>
  <Words>866</Words>
  <Application>Microsoft Office PowerPoint</Application>
  <PresentationFormat>On-screen Show (4:3)</PresentationFormat>
  <Paragraphs>136</Paragraphs>
  <Slides>16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Cambria Math</vt:lpstr>
      <vt:lpstr>open sans</vt:lpstr>
      <vt:lpstr>Office Theme</vt:lpstr>
      <vt:lpstr>EDA and ML  on Prosper Data  (ongoing)</vt:lpstr>
      <vt:lpstr>Data pre-processing</vt:lpstr>
      <vt:lpstr>Data pre-processing</vt:lpstr>
      <vt:lpstr>Pre-processed data</vt:lpstr>
      <vt:lpstr>Empirical densities of select features</vt:lpstr>
      <vt:lpstr>Estimated densities of select features</vt:lpstr>
      <vt:lpstr>Feature selection</vt:lpstr>
      <vt:lpstr>Feature selection</vt:lpstr>
      <vt:lpstr>Raw correlation matrix</vt:lpstr>
      <vt:lpstr>Raw correlation matrix</vt:lpstr>
      <vt:lpstr>Refined correlation matrix</vt:lpstr>
      <vt:lpstr>Performance metrics</vt:lpstr>
      <vt:lpstr>Home Credit </vt:lpstr>
      <vt:lpstr>Performance results</vt:lpstr>
      <vt:lpstr>Performance results</vt:lpstr>
      <vt:lpstr>Research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and ML on Prosper</dc:title>
  <dc:creator>Nadi Serhan AYDIN, ISU</dc:creator>
  <cp:lastModifiedBy>Nadi Serhan AYDIN, ISU</cp:lastModifiedBy>
  <cp:revision>7</cp:revision>
  <dcterms:created xsi:type="dcterms:W3CDTF">2024-05-14T18:20:08Z</dcterms:created>
  <dcterms:modified xsi:type="dcterms:W3CDTF">2024-05-21T15:12:47Z</dcterms:modified>
</cp:coreProperties>
</file>