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60" r:id="rId4"/>
    <p:sldId id="312" r:id="rId5"/>
    <p:sldId id="313" r:id="rId6"/>
    <p:sldId id="351" r:id="rId7"/>
    <p:sldId id="315" r:id="rId8"/>
    <p:sldId id="320" r:id="rId9"/>
    <p:sldId id="321" r:id="rId10"/>
    <p:sldId id="322" r:id="rId11"/>
    <p:sldId id="323" r:id="rId12"/>
    <p:sldId id="324" r:id="rId13"/>
    <p:sldId id="325" r:id="rId14"/>
    <p:sldId id="326" r:id="rId15"/>
    <p:sldId id="327" r:id="rId16"/>
    <p:sldId id="328" r:id="rId17"/>
    <p:sldId id="329" r:id="rId18"/>
    <p:sldId id="330" r:id="rId19"/>
    <p:sldId id="389" r:id="rId20"/>
    <p:sldId id="331" r:id="rId21"/>
    <p:sldId id="332" r:id="rId22"/>
    <p:sldId id="333" r:id="rId23"/>
    <p:sldId id="336" r:id="rId24"/>
    <p:sldId id="310" r:id="rId25"/>
  </p:sldIdLst>
  <p:sldSz cx="9144000" cy="6858000" type="screen4x3"/>
  <p:notesSz cx="6858000" cy="9144000"/>
  <p:custDataLst>
    <p:tags r:id="rId29"/>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FF99"/>
    <a:srgbClr val="006699"/>
    <a:srgbClr val="9900CC"/>
    <a:srgbClr val="FF5050"/>
    <a:srgbClr val="0099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580"/>
  </p:normalViewPr>
  <p:slideViewPr>
    <p:cSldViewPr showGuides="1">
      <p:cViewPr>
        <p:scale>
          <a:sx n="75" d="100"/>
          <a:sy n="75" d="100"/>
        </p:scale>
        <p:origin x="-624" y="-330"/>
      </p:cViewPr>
      <p:guideLst>
        <p:guide orient="horz" pos="212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3.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baidu.com/link?url=biczLLDPvv60gOPIew8FD-2FOvpkAF_qXFBbIHCDme3TmMtTpJuGYJVSo5Oxw_w7OA7-Mrs-pVWxQ05-cSgFNQ-IjJU-Y3rRgKE-aaGwMz3&amp;wd=&amp;eqid=80fbfdec000a316b000000066055bbdc" TargetMode="External"/><Relationship Id="rId2" Type="http://schemas.openxmlformats.org/officeDocument/2006/relationships/image" Target="../media/image8.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11.png"/><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11.xml"/><Relationship Id="rId2" Type="http://schemas.openxmlformats.org/officeDocument/2006/relationships/image" Target="../media/image12.png"/><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baike.baidu.com/item/%E6%A8%A1%E6%8B%9F%E7%94%B5%E8%B7%AF" TargetMode="External"/><Relationship Id="rId6" Type="http://schemas.openxmlformats.org/officeDocument/2006/relationships/hyperlink" Target="https://baike.baidu.com/item/%E4%BA%A4%E6%B5%81%E7%94%B5/1023508" TargetMode="External"/><Relationship Id="rId5" Type="http://schemas.openxmlformats.org/officeDocument/2006/relationships/hyperlink" Target="https://baike.baidu.com/item/%E7%9B%B4%E6%B5%81%E7%94%B5/1023266" TargetMode="External"/><Relationship Id="rId4" Type="http://schemas.openxmlformats.org/officeDocument/2006/relationships/hyperlink" Target="https://baike.baidu.com/item/%E4%BA%A4%E6%B5%81%E7%94%B5%E8%B7%AF/8852272" TargetMode="External"/><Relationship Id="rId3" Type="http://schemas.openxmlformats.org/officeDocument/2006/relationships/hyperlink" Target="https://baike.baidu.com/item/%E7%9B%B4%E6%B5%81%E7%94%B5%E8%B7%AF/1162083" TargetMode="External"/><Relationship Id="rId2" Type="http://schemas.openxmlformats.org/officeDocument/2006/relationships/hyperlink" Target="https://baike.baidu.com/item/%E4%BA%8C%E6%9E%81%E7%AE%A1" TargetMode="External"/><Relationship Id="rId1" Type="http://schemas.openxmlformats.org/officeDocument/2006/relationships/hyperlink" Target="https://baike.baidu.com/item/%E7%94%B5%E5%AE%B9/14665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70657"/>
          <p:cNvSpPr>
            <a:spLocks noGrp="1"/>
          </p:cNvSpPr>
          <p:nvPr>
            <p:ph type="ctrTitle"/>
          </p:nvPr>
        </p:nvSpPr>
        <p:spPr>
          <a:xfrm>
            <a:off x="2051685" y="2204720"/>
            <a:ext cx="6996430" cy="1600200"/>
          </a:xfrm>
        </p:spPr>
        <p:txBody>
          <a:bodyPr anchor="ctr" anchorCtr="0"/>
          <a:p>
            <a:pPr defTabSz="914400">
              <a:buSzTx/>
              <a:buFontTx/>
              <a:buNone/>
            </a:pPr>
            <a:r>
              <a:rPr lang="zh-CN" sz="4800" b="1" kern="1200" baseline="0" dirty="0">
                <a:solidFill>
                  <a:schemeClr val="bg2"/>
                </a:solidFill>
                <a:latin typeface="Times New Roman" panose="02020603050405020304" pitchFamily="18" charset="0"/>
                <a:ea typeface="黑体" panose="02010609060101010101" pitchFamily="2" charset="-122"/>
                <a:cs typeface="+mj-cs"/>
              </a:rPr>
              <a:t>第</a:t>
            </a:r>
            <a:r>
              <a:rPr lang="en-US" altLang="zh-CN" sz="4800" b="1" kern="1200" baseline="0" dirty="0">
                <a:solidFill>
                  <a:schemeClr val="bg2"/>
                </a:solidFill>
                <a:latin typeface="Times New Roman" panose="02020603050405020304" pitchFamily="18" charset="0"/>
                <a:ea typeface="黑体" panose="02010609060101010101" pitchFamily="2" charset="-122"/>
                <a:cs typeface="+mj-cs"/>
              </a:rPr>
              <a:t>1</a:t>
            </a:r>
            <a:r>
              <a:rPr lang="zh-CN" altLang="en-US" sz="4800" b="1" kern="1200" baseline="0" dirty="0">
                <a:solidFill>
                  <a:schemeClr val="bg2"/>
                </a:solidFill>
                <a:latin typeface="Times New Roman" panose="02020603050405020304" pitchFamily="18" charset="0"/>
                <a:ea typeface="黑体" panose="02010609060101010101" pitchFamily="2" charset="-122"/>
                <a:cs typeface="+mj-cs"/>
              </a:rPr>
              <a:t>章电路设计基础知识</a:t>
            </a:r>
            <a:r>
              <a:rPr lang="en-US" altLang="zh-CN" sz="4800" b="1" kern="1200" baseline="0" dirty="0">
                <a:solidFill>
                  <a:schemeClr val="bg2"/>
                </a:solidFill>
                <a:latin typeface="Times New Roman" panose="02020603050405020304" pitchFamily="18" charset="0"/>
                <a:ea typeface="黑体" panose="02010609060101010101" pitchFamily="2" charset="-122"/>
                <a:cs typeface="+mj-cs"/>
              </a:rPr>
              <a:t> </a:t>
            </a:r>
            <a:endParaRPr lang="zh-CN" altLang="en-US" sz="4800" b="1" kern="1200" baseline="0" dirty="0">
              <a:solidFill>
                <a:schemeClr val="bg2"/>
              </a:solidFill>
              <a:latin typeface="Times New Roman" panose="02020603050405020304" pitchFamily="18" charset="0"/>
              <a:ea typeface="黑体" panose="0201060906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3" name="内容占位符 168962"/>
          <p:cNvSpPr>
            <a:spLocks noGrp="1"/>
          </p:cNvSpPr>
          <p:nvPr>
            <p:ph idx="1"/>
          </p:nvPr>
        </p:nvSpPr>
        <p:spPr>
          <a:xfrm>
            <a:off x="827405" y="1844675"/>
            <a:ext cx="8178165" cy="1508760"/>
          </a:xfrm>
        </p:spPr>
        <p:txBody>
          <a:bodyPr anchor="t" anchorCtr="0"/>
          <a:p>
            <a:pPr algn="just">
              <a:buNone/>
            </a:pPr>
            <a:r>
              <a:rPr lang="en-US" sz="2800" b="1" dirty="0">
                <a:ea typeface="楷体_GB2312" pitchFamily="49" charset="-122"/>
              </a:rPr>
              <a:t>          </a:t>
            </a:r>
            <a:r>
              <a:rPr sz="2800" b="1" dirty="0">
                <a:ea typeface="楷体_GB2312" pitchFamily="49" charset="-122"/>
              </a:rPr>
              <a:t>印制电路板又称印制线路板，简称印制板或PCB，由绝缘底板、连接导线和装配焊接电子元器件的焊盘组成，如图1-7所示。</a:t>
            </a:r>
            <a:endParaRPr sz="2800" b="1" dirty="0">
              <a:ea typeface="楷体_GB2312" pitchFamily="49" charset="-122"/>
            </a:endParaRPr>
          </a:p>
        </p:txBody>
      </p:sp>
      <p:sp>
        <p:nvSpPr>
          <p:cNvPr id="168964" name="矩形 168963"/>
          <p:cNvSpPr/>
          <p:nvPr/>
        </p:nvSpPr>
        <p:spPr>
          <a:xfrm>
            <a:off x="827088" y="1124268"/>
            <a:ext cx="6049962" cy="521970"/>
          </a:xfrm>
          <a:prstGeom prst="rect">
            <a:avLst/>
          </a:prstGeom>
          <a:noFill/>
          <a:ln w="9525">
            <a:noFill/>
          </a:ln>
        </p:spPr>
        <p:txBody>
          <a:bodyPr anchor="t" anchorCtr="0">
            <a:spAutoFit/>
          </a:bodyPr>
          <a:p>
            <a:r>
              <a:rPr lang="zh-CN" altLang="en-US" sz="2800" b="1" dirty="0">
                <a:solidFill>
                  <a:schemeClr val="tx2"/>
                </a:solidFill>
                <a:latin typeface="黑体" panose="02010609060101010101" pitchFamily="2" charset="-122"/>
                <a:ea typeface="黑体" panose="02010609060101010101" pitchFamily="2" charset="-122"/>
              </a:rPr>
              <a:t>1．印制电路板简介</a:t>
            </a:r>
            <a:endParaRPr lang="zh-CN" altLang="en-US" sz="2800" b="1" dirty="0">
              <a:solidFill>
                <a:schemeClr val="tx2"/>
              </a:solidFill>
              <a:latin typeface="黑体" panose="02010609060101010101" pitchFamily="2" charset="-122"/>
              <a:ea typeface="黑体" panose="02010609060101010101" pitchFamily="2" charset="-122"/>
            </a:endParaRPr>
          </a:p>
        </p:txBody>
      </p:sp>
      <p:sp>
        <p:nvSpPr>
          <p:cNvPr id="13315" name="标题 168964"/>
          <p:cNvSpPr>
            <a:spLocks noGrp="1"/>
          </p:cNvSpPr>
          <p:nvPr>
            <p:ph type="title"/>
          </p:nvPr>
        </p:nvSpPr>
        <p:spPr>
          <a:xfrm>
            <a:off x="1114743" y="-317"/>
            <a:ext cx="7772400" cy="1143000"/>
          </a:xfrm>
        </p:spPr>
        <p:txBody>
          <a:bodyPr vert="horz" wrap="square" lIns="91440" tIns="45720" rIns="91440" bIns="45720" anchor="ctr" anchorCtr="0"/>
          <a:p>
            <a:r>
              <a:rPr b="1" dirty="0"/>
              <a:t>1.3  印制电路板</a:t>
            </a:r>
            <a:r>
              <a:rPr lang="zh-CN" altLang="en-US" dirty="0"/>
              <a:t> </a:t>
            </a:r>
            <a:endParaRPr lang="zh-CN" altLang="en-US" dirty="0"/>
          </a:p>
        </p:txBody>
      </p:sp>
      <p:pic>
        <p:nvPicPr>
          <p:cNvPr id="-2147482620" name="图片 42" descr="IMG_256"/>
          <p:cNvPicPr>
            <a:picLocks noChangeAspect="1"/>
          </p:cNvPicPr>
          <p:nvPr>
            <p:custDataLst>
              <p:tags r:id="rId1"/>
            </p:custDataLst>
          </p:nvPr>
        </p:nvPicPr>
        <p:blipFill>
          <a:blip r:embed="rId2"/>
          <a:stretch>
            <a:fillRect/>
          </a:stretch>
        </p:blipFill>
        <p:spPr>
          <a:xfrm>
            <a:off x="2628265" y="3213100"/>
            <a:ext cx="3910965" cy="3190875"/>
          </a:xfrm>
          <a:prstGeom prst="rect">
            <a:avLst/>
          </a:prstGeom>
          <a:noFill/>
          <a:ln w="9525">
            <a:noFill/>
          </a:ln>
        </p:spPr>
      </p:pic>
      <p:sp>
        <p:nvSpPr>
          <p:cNvPr id="100" name="文本框 99"/>
          <p:cNvSpPr txBox="1"/>
          <p:nvPr/>
        </p:nvSpPr>
        <p:spPr>
          <a:xfrm>
            <a:off x="3275965" y="6403975"/>
            <a:ext cx="2558415" cy="368300"/>
          </a:xfrm>
          <a:prstGeom prst="rect">
            <a:avLst/>
          </a:prstGeom>
          <a:noFill/>
          <a:ln w="9525">
            <a:noFill/>
          </a:ln>
        </p:spPr>
        <p:txBody>
          <a:bodyPr wrap="square">
            <a:spAutoFit/>
          </a:bodyPr>
          <a:p>
            <a:pPr indent="127000"/>
            <a:r>
              <a:rPr lang="zh-CN" sz="1800">
                <a:ea typeface="宋体" panose="02010600030101010101" pitchFamily="2" charset="-122"/>
              </a:rPr>
              <a:t>图</a:t>
            </a:r>
            <a:r>
              <a:rPr lang="en-US" sz="1800">
                <a:latin typeface="Times New Roman" panose="02020603050405020304" pitchFamily="18" charset="0"/>
              </a:rPr>
              <a:t>1-7</a:t>
            </a:r>
            <a:r>
              <a:rPr lang="en-US" sz="1800">
                <a:latin typeface="宋体" panose="02010600030101010101" pitchFamily="2" charset="-122"/>
              </a:rPr>
              <a:t> </a:t>
            </a:r>
            <a:r>
              <a:rPr lang="en-US" sz="1800">
                <a:latin typeface="Times New Roman" panose="02020603050405020304" pitchFamily="18" charset="0"/>
              </a:rPr>
              <a:t> </a:t>
            </a:r>
            <a:r>
              <a:rPr lang="zh-CN" sz="1800">
                <a:ea typeface="宋体" panose="02010600030101010101" pitchFamily="2" charset="-122"/>
              </a:rPr>
              <a:t>印制电路板</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wipe(left)">
                                      <p:cBhvr>
                                        <p:cTn id="7" dur="1000"/>
                                        <p:tgtEl>
                                          <p:spTgt spid="168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8963">
                                            <p:txEl>
                                              <p:charRg st="0" end="15"/>
                                            </p:txEl>
                                          </p:spTgt>
                                        </p:tgtEl>
                                        <p:attrNameLst>
                                          <p:attrName>style.visibility</p:attrName>
                                        </p:attrNameLst>
                                      </p:cBhvr>
                                      <p:to>
                                        <p:strVal val="visible"/>
                                      </p:to>
                                    </p:set>
                                    <p:animEffect transition="in" filter="wipe(up)">
                                      <p:cBhvr>
                                        <p:cTn id="12" dur="1000"/>
                                        <p:tgtEl>
                                          <p:spTgt spid="168963">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P spid="1689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69985"/>
          <p:cNvSpPr>
            <a:spLocks noGrp="1"/>
          </p:cNvSpPr>
          <p:nvPr>
            <p:ph type="title"/>
          </p:nvPr>
        </p:nvSpPr>
        <p:spPr/>
        <p:txBody>
          <a:bodyPr anchor="ctr" anchorCtr="0"/>
          <a:p>
            <a:r>
              <a:rPr b="1" dirty="0">
                <a:latin typeface="黑体" panose="02010609060101010101" pitchFamily="2" charset="-122"/>
                <a:ea typeface="黑体" panose="02010609060101010101" pitchFamily="2" charset="-122"/>
              </a:rPr>
              <a:t>2．印制电路板的组成</a:t>
            </a:r>
            <a:r>
              <a:rPr lang="zh-CN" altLang="en-US" dirty="0"/>
              <a:t> </a:t>
            </a:r>
            <a:endParaRPr lang="zh-CN" altLang="en-US" dirty="0"/>
          </a:p>
        </p:txBody>
      </p:sp>
      <p:sp>
        <p:nvSpPr>
          <p:cNvPr id="169987" name="内容占位符 169986"/>
          <p:cNvSpPr>
            <a:spLocks noGrp="1"/>
          </p:cNvSpPr>
          <p:nvPr>
            <p:ph idx="1"/>
          </p:nvPr>
        </p:nvSpPr>
        <p:spPr>
          <a:xfrm>
            <a:off x="683578" y="1268413"/>
            <a:ext cx="7704137" cy="576262"/>
          </a:xfrm>
        </p:spPr>
        <p:txBody>
          <a:bodyPr anchor="t" anchorCtr="0"/>
          <a:p>
            <a:pPr>
              <a:lnSpc>
                <a:spcPct val="90000"/>
              </a:lnSpc>
              <a:buNone/>
            </a:pPr>
            <a:r>
              <a:rPr b="1" dirty="0">
                <a:latin typeface="黑体" panose="02010609060101010101" pitchFamily="2" charset="-122"/>
                <a:ea typeface="黑体" panose="02010609060101010101" pitchFamily="2" charset="-122"/>
              </a:rPr>
              <a:t>目前的印制电路板主要由以下几部分组成。</a:t>
            </a:r>
            <a:r>
              <a:rPr lang="zh-CN" altLang="en-US" dirty="0"/>
              <a:t> </a:t>
            </a:r>
            <a:endParaRPr lang="zh-CN" altLang="en-US" dirty="0"/>
          </a:p>
        </p:txBody>
      </p:sp>
      <p:sp>
        <p:nvSpPr>
          <p:cNvPr id="100" name="文本框 99"/>
          <p:cNvSpPr txBox="1"/>
          <p:nvPr/>
        </p:nvSpPr>
        <p:spPr>
          <a:xfrm>
            <a:off x="469265" y="2060575"/>
            <a:ext cx="5080000" cy="368300"/>
          </a:xfrm>
          <a:prstGeom prst="rect">
            <a:avLst/>
          </a:prstGeom>
          <a:noFill/>
          <a:ln w="9525">
            <a:noFill/>
          </a:ln>
        </p:spPr>
        <p:txBody>
          <a:bodyPr anchor="ctr" anchorCtr="0">
            <a:spAutoFit/>
          </a:bodyPr>
          <a:p>
            <a:pPr indent="127000"/>
            <a:r>
              <a:rPr lang="zh-CN" sz="1800">
                <a:ea typeface="宋体" panose="02010600030101010101" pitchFamily="2" charset="-122"/>
              </a:rPr>
              <a:t>（</a:t>
            </a:r>
            <a:r>
              <a:rPr lang="en-US" sz="1800">
                <a:latin typeface="Times New Roman" panose="02020603050405020304" pitchFamily="18" charset="0"/>
              </a:rPr>
              <a:t>1</a:t>
            </a:r>
            <a:r>
              <a:rPr lang="zh-CN" sz="1800">
                <a:ea typeface="宋体" panose="02010600030101010101" pitchFamily="2" charset="-122"/>
              </a:rPr>
              <a:t>）印制线（</a:t>
            </a:r>
            <a:r>
              <a:rPr lang="en-US" sz="1800">
                <a:latin typeface="Times New Roman" panose="02020603050405020304" pitchFamily="18" charset="0"/>
              </a:rPr>
              <a:t>Pattern</a:t>
            </a:r>
            <a:r>
              <a:rPr lang="zh-CN" sz="1800">
                <a:ea typeface="宋体" panose="02010600030101010101" pitchFamily="2" charset="-122"/>
              </a:rPr>
              <a:t>）</a:t>
            </a:r>
            <a:endParaRPr lang="zh-CN" altLang="en-US" sz="1800">
              <a:ea typeface="宋体" panose="02010600030101010101" pitchFamily="2" charset="-122"/>
            </a:endParaRPr>
          </a:p>
        </p:txBody>
      </p:sp>
      <p:sp>
        <p:nvSpPr>
          <p:cNvPr id="2" name="文本框 1"/>
          <p:cNvSpPr txBox="1"/>
          <p:nvPr/>
        </p:nvSpPr>
        <p:spPr>
          <a:xfrm>
            <a:off x="469265" y="2636520"/>
            <a:ext cx="5080000" cy="368300"/>
          </a:xfrm>
          <a:prstGeom prst="rect">
            <a:avLst/>
          </a:prstGeom>
          <a:noFill/>
          <a:ln w="9525">
            <a:noFill/>
          </a:ln>
        </p:spPr>
        <p:txBody>
          <a:bodyPr anchor="ctr" anchorCtr="0">
            <a:spAutoFit/>
          </a:bodyPr>
          <a:p>
            <a:pPr indent="127000"/>
            <a:r>
              <a:rPr lang="zh-CN" sz="1800">
                <a:ea typeface="宋体" panose="02010600030101010101" pitchFamily="2" charset="-122"/>
              </a:rPr>
              <a:t>（</a:t>
            </a:r>
            <a:r>
              <a:rPr lang="en-US" sz="1800">
                <a:latin typeface="Times New Roman" panose="02020603050405020304" pitchFamily="18" charset="0"/>
              </a:rPr>
              <a:t>2</a:t>
            </a:r>
            <a:r>
              <a:rPr lang="zh-CN" sz="1800">
                <a:ea typeface="宋体" panose="02010600030101010101" pitchFamily="2" charset="-122"/>
              </a:rPr>
              <a:t>）介电层（</a:t>
            </a:r>
            <a:r>
              <a:rPr lang="en-US" sz="1800">
                <a:latin typeface="Times New Roman" panose="02020603050405020304" pitchFamily="18" charset="0"/>
              </a:rPr>
              <a:t>Dielectric</a:t>
            </a:r>
            <a:r>
              <a:rPr lang="zh-CN" sz="1800">
                <a:ea typeface="宋体" panose="02010600030101010101" pitchFamily="2" charset="-122"/>
              </a:rPr>
              <a:t>）</a:t>
            </a:r>
            <a:endParaRPr lang="zh-CN" altLang="en-US" sz="1800">
              <a:ea typeface="宋体" panose="02010600030101010101" pitchFamily="2" charset="-122"/>
            </a:endParaRPr>
          </a:p>
        </p:txBody>
      </p:sp>
      <p:sp>
        <p:nvSpPr>
          <p:cNvPr id="3" name="文本框 2"/>
          <p:cNvSpPr txBox="1"/>
          <p:nvPr/>
        </p:nvSpPr>
        <p:spPr>
          <a:xfrm>
            <a:off x="469265" y="3140710"/>
            <a:ext cx="5080000" cy="368300"/>
          </a:xfrm>
          <a:prstGeom prst="rect">
            <a:avLst/>
          </a:prstGeom>
          <a:noFill/>
          <a:ln w="9525">
            <a:noFill/>
          </a:ln>
        </p:spPr>
        <p:txBody>
          <a:bodyPr anchor="ctr" anchorCtr="0">
            <a:spAutoFit/>
          </a:bodyPr>
          <a:p>
            <a:pPr indent="127000"/>
            <a:r>
              <a:rPr lang="zh-CN" sz="1800">
                <a:ea typeface="宋体" panose="02010600030101010101" pitchFamily="2" charset="-122"/>
              </a:rPr>
              <a:t>（</a:t>
            </a:r>
            <a:r>
              <a:rPr lang="en-US" sz="1800">
                <a:latin typeface="Times New Roman" panose="02020603050405020304" pitchFamily="18" charset="0"/>
              </a:rPr>
              <a:t>3</a:t>
            </a:r>
            <a:r>
              <a:rPr lang="zh-CN" sz="1800">
                <a:ea typeface="宋体" panose="02010600030101010101" pitchFamily="2" charset="-122"/>
              </a:rPr>
              <a:t>）孔（</a:t>
            </a:r>
            <a:r>
              <a:rPr lang="en-US" sz="1800">
                <a:latin typeface="Times New Roman" panose="02020603050405020304" pitchFamily="18" charset="0"/>
              </a:rPr>
              <a:t>Through Hole/Via</a:t>
            </a:r>
            <a:r>
              <a:rPr lang="zh-CN" sz="1800">
                <a:ea typeface="宋体" panose="02010600030101010101" pitchFamily="2" charset="-122"/>
              </a:rPr>
              <a:t>）</a:t>
            </a:r>
            <a:endParaRPr lang="zh-CN" altLang="en-US" sz="1800">
              <a:ea typeface="宋体" panose="02010600030101010101" pitchFamily="2" charset="-122"/>
            </a:endParaRPr>
          </a:p>
        </p:txBody>
      </p:sp>
      <p:pic>
        <p:nvPicPr>
          <p:cNvPr id="-2147482618" name="图片 -2147482619" descr="1-10"/>
          <p:cNvPicPr>
            <a:picLocks noChangeAspect="1"/>
          </p:cNvPicPr>
          <p:nvPr>
            <p:custDataLst>
              <p:tags r:id="rId1"/>
            </p:custDataLst>
          </p:nvPr>
        </p:nvPicPr>
        <p:blipFill>
          <a:blip r:embed="rId2"/>
          <a:stretch>
            <a:fillRect/>
          </a:stretch>
        </p:blipFill>
        <p:spPr>
          <a:xfrm>
            <a:off x="4068445" y="2132965"/>
            <a:ext cx="4963795" cy="2147570"/>
          </a:xfrm>
          <a:prstGeom prst="rect">
            <a:avLst/>
          </a:prstGeom>
          <a:noFill/>
          <a:ln w="9525">
            <a:noFill/>
          </a:ln>
        </p:spPr>
      </p:pic>
      <p:sp>
        <p:nvSpPr>
          <p:cNvPr id="4" name="文本框 3"/>
          <p:cNvSpPr txBox="1"/>
          <p:nvPr/>
        </p:nvSpPr>
        <p:spPr>
          <a:xfrm>
            <a:off x="469265" y="3597910"/>
            <a:ext cx="5080000" cy="368300"/>
          </a:xfrm>
          <a:prstGeom prst="rect">
            <a:avLst/>
          </a:prstGeom>
          <a:noFill/>
          <a:ln w="9525">
            <a:noFill/>
          </a:ln>
        </p:spPr>
        <p:txBody>
          <a:bodyPr anchor="ctr" anchorCtr="0">
            <a:spAutoFit/>
          </a:bodyPr>
          <a:p>
            <a:pPr indent="127000"/>
            <a:r>
              <a:rPr lang="zh-CN" sz="1800">
                <a:ea typeface="宋体" panose="02010600030101010101" pitchFamily="2" charset="-122"/>
              </a:rPr>
              <a:t>（</a:t>
            </a:r>
            <a:r>
              <a:rPr lang="en-US" sz="1800">
                <a:latin typeface="Times New Roman" panose="02020603050405020304" pitchFamily="18" charset="0"/>
              </a:rPr>
              <a:t>4</a:t>
            </a:r>
            <a:r>
              <a:rPr lang="zh-CN" sz="1800">
                <a:ea typeface="宋体" panose="02010600030101010101" pitchFamily="2" charset="-122"/>
              </a:rPr>
              <a:t>）焊盘（</a:t>
            </a:r>
            <a:r>
              <a:rPr lang="en-US" sz="1800">
                <a:latin typeface="Times New Roman" panose="02020603050405020304" pitchFamily="18" charset="0"/>
              </a:rPr>
              <a:t>Soldering Pad</a:t>
            </a:r>
            <a:r>
              <a:rPr lang="zh-CN" sz="1800">
                <a:ea typeface="宋体" panose="02010600030101010101" pitchFamily="2" charset="-122"/>
              </a:rPr>
              <a:t>）</a:t>
            </a:r>
            <a:endParaRPr lang="zh-CN" altLang="en-US" sz="1800">
              <a:ea typeface="宋体" panose="02010600030101010101" pitchFamily="2" charset="-122"/>
            </a:endParaRPr>
          </a:p>
        </p:txBody>
      </p:sp>
      <p:sp>
        <p:nvSpPr>
          <p:cNvPr id="5" name="文本框 4"/>
          <p:cNvSpPr txBox="1"/>
          <p:nvPr/>
        </p:nvSpPr>
        <p:spPr>
          <a:xfrm>
            <a:off x="469265" y="4076700"/>
            <a:ext cx="5080000" cy="368300"/>
          </a:xfrm>
          <a:prstGeom prst="rect">
            <a:avLst/>
          </a:prstGeom>
          <a:noFill/>
          <a:ln w="9525">
            <a:noFill/>
          </a:ln>
        </p:spPr>
        <p:txBody>
          <a:bodyPr anchor="ctr" anchorCtr="0">
            <a:spAutoFit/>
          </a:bodyPr>
          <a:p>
            <a:pPr indent="127000"/>
            <a:r>
              <a:rPr lang="zh-CN" sz="1800">
                <a:ea typeface="宋体" panose="02010600030101010101" pitchFamily="2" charset="-122"/>
              </a:rPr>
              <a:t>（</a:t>
            </a:r>
            <a:r>
              <a:rPr lang="en-US" sz="1800">
                <a:latin typeface="Times New Roman" panose="02020603050405020304" pitchFamily="18" charset="0"/>
              </a:rPr>
              <a:t>5</a:t>
            </a:r>
            <a:r>
              <a:rPr lang="zh-CN" sz="1800">
                <a:ea typeface="宋体" panose="02010600030101010101" pitchFamily="2" charset="-122"/>
              </a:rPr>
              <a:t>）元器件面（</a:t>
            </a:r>
            <a:r>
              <a:rPr lang="en-US" sz="1800">
                <a:latin typeface="Times New Roman" panose="02020603050405020304" pitchFamily="18" charset="0"/>
              </a:rPr>
              <a:t>Component Side</a:t>
            </a:r>
            <a:r>
              <a:rPr lang="zh-CN" sz="1800">
                <a:ea typeface="宋体" panose="02010600030101010101" pitchFamily="2" charset="-122"/>
              </a:rPr>
              <a:t>）</a:t>
            </a:r>
            <a:endParaRPr lang="zh-CN" altLang="en-US" sz="1800">
              <a:ea typeface="宋体" panose="02010600030101010101" pitchFamily="2" charset="-122"/>
            </a:endParaRPr>
          </a:p>
        </p:txBody>
      </p:sp>
      <p:sp>
        <p:nvSpPr>
          <p:cNvPr id="6" name="文本框 5"/>
          <p:cNvSpPr txBox="1"/>
          <p:nvPr/>
        </p:nvSpPr>
        <p:spPr>
          <a:xfrm>
            <a:off x="469265" y="4509135"/>
            <a:ext cx="5080000" cy="368300"/>
          </a:xfrm>
          <a:prstGeom prst="rect">
            <a:avLst/>
          </a:prstGeom>
          <a:noFill/>
          <a:ln w="9525">
            <a:noFill/>
          </a:ln>
        </p:spPr>
        <p:txBody>
          <a:bodyPr anchor="ctr" anchorCtr="0">
            <a:spAutoFit/>
          </a:bodyPr>
          <a:p>
            <a:pPr indent="127000"/>
            <a:r>
              <a:rPr lang="zh-CN" sz="1800">
                <a:ea typeface="宋体" panose="02010600030101010101" pitchFamily="2" charset="-122"/>
              </a:rPr>
              <a:t>（</a:t>
            </a:r>
            <a:r>
              <a:rPr lang="en-US" sz="1800">
                <a:latin typeface="Times New Roman" panose="02020603050405020304" pitchFamily="18" charset="0"/>
              </a:rPr>
              <a:t>6</a:t>
            </a:r>
            <a:r>
              <a:rPr lang="zh-CN" sz="1800">
                <a:ea typeface="宋体" panose="02010600030101010101" pitchFamily="2" charset="-122"/>
              </a:rPr>
              <a:t>）焊接面（</a:t>
            </a:r>
            <a:r>
              <a:rPr lang="en-US" sz="1800">
                <a:solidFill>
                  <a:srgbClr val="0000FF"/>
                </a:solidFill>
                <a:latin typeface="Times New Roman" panose="02020603050405020304" pitchFamily="18" charset="0"/>
                <a:hlinkClick r:id="rId3"/>
              </a:rPr>
              <a:t>Solder Side</a:t>
            </a:r>
            <a:r>
              <a:rPr lang="zh-CN" sz="1800">
                <a:ea typeface="宋体" panose="02010600030101010101" pitchFamily="2" charset="-122"/>
              </a:rPr>
              <a:t>）</a:t>
            </a:r>
            <a:endParaRPr lang="zh-CN" altLang="en-US" sz="1800">
              <a:ea typeface="宋体" panose="02010600030101010101" pitchFamily="2" charset="-122"/>
            </a:endParaRPr>
          </a:p>
        </p:txBody>
      </p:sp>
      <p:sp>
        <p:nvSpPr>
          <p:cNvPr id="7" name="文本框 6"/>
          <p:cNvSpPr txBox="1"/>
          <p:nvPr/>
        </p:nvSpPr>
        <p:spPr>
          <a:xfrm>
            <a:off x="469265" y="5013325"/>
            <a:ext cx="5080000" cy="368300"/>
          </a:xfrm>
          <a:prstGeom prst="rect">
            <a:avLst/>
          </a:prstGeom>
          <a:noFill/>
          <a:ln w="9525">
            <a:noFill/>
          </a:ln>
        </p:spPr>
        <p:txBody>
          <a:bodyPr anchor="ctr" anchorCtr="0">
            <a:spAutoFit/>
          </a:bodyPr>
          <a:p>
            <a:pPr indent="127000"/>
            <a:r>
              <a:rPr lang="zh-CN" sz="1800">
                <a:ea typeface="宋体" panose="02010600030101010101" pitchFamily="2" charset="-122"/>
              </a:rPr>
              <a:t>（</a:t>
            </a:r>
            <a:r>
              <a:rPr lang="en-US" sz="1800">
                <a:latin typeface="Times New Roman" panose="02020603050405020304" pitchFamily="18" charset="0"/>
              </a:rPr>
              <a:t>7</a:t>
            </a:r>
            <a:r>
              <a:rPr lang="zh-CN" sz="1800">
                <a:ea typeface="宋体" panose="02010600030101010101" pitchFamily="2" charset="-122"/>
              </a:rPr>
              <a:t>）阻焊层（</a:t>
            </a:r>
            <a:r>
              <a:rPr lang="en-US" sz="1800">
                <a:latin typeface="Times New Roman" panose="02020603050405020304" pitchFamily="18" charset="0"/>
              </a:rPr>
              <a:t>Solder Resistant/Solder Mask</a:t>
            </a:r>
            <a:r>
              <a:rPr lang="zh-CN" sz="1800">
                <a:ea typeface="宋体" panose="02010600030101010101" pitchFamily="2" charset="-122"/>
              </a:rPr>
              <a:t>）</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7">
                                            <p:txEl>
                                              <p:charRg st="0" end="19"/>
                                            </p:txEl>
                                          </p:spTgt>
                                        </p:tgtEl>
                                        <p:attrNameLst>
                                          <p:attrName>style.visibility</p:attrName>
                                        </p:attrNameLst>
                                      </p:cBhvr>
                                      <p:to>
                                        <p:strVal val="visible"/>
                                      </p:to>
                                    </p:set>
                                    <p:animEffect transition="in" filter="wipe(left)">
                                      <p:cBhvr>
                                        <p:cTn id="7" dur="1000"/>
                                        <p:tgtEl>
                                          <p:spTgt spid="169987">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4" name="矩形 171013"/>
          <p:cNvSpPr/>
          <p:nvPr/>
        </p:nvSpPr>
        <p:spPr>
          <a:xfrm>
            <a:off x="683895" y="1124585"/>
            <a:ext cx="8267065" cy="1814830"/>
          </a:xfrm>
          <a:prstGeom prst="rect">
            <a:avLst/>
          </a:prstGeom>
          <a:noFill/>
          <a:ln w="9525">
            <a:noFill/>
          </a:ln>
        </p:spPr>
        <p:txBody>
          <a:bodyPr wrap="square" anchor="t" anchorCtr="0">
            <a:spAutoFit/>
          </a:bodyPr>
          <a:p>
            <a:r>
              <a:rPr lang="zh-CN" altLang="en-US" sz="2800" b="1" dirty="0">
                <a:solidFill>
                  <a:srgbClr val="0000FF"/>
                </a:solidFill>
                <a:latin typeface="黑体" panose="02010609060101010101" pitchFamily="2" charset="-122"/>
                <a:ea typeface="黑体" panose="02010609060101010101" pitchFamily="2" charset="-122"/>
              </a:rPr>
              <a:t>1）根据印制电路板的层数来分</a:t>
            </a:r>
            <a:endParaRPr lang="zh-CN" altLang="en-US" sz="2800" b="1" dirty="0">
              <a:solidFill>
                <a:srgbClr val="0000FF"/>
              </a:solidFill>
              <a:latin typeface="黑体" panose="02010609060101010101" pitchFamily="2" charset="-122"/>
              <a:ea typeface="黑体" panose="02010609060101010101" pitchFamily="2" charset="-122"/>
            </a:endParaRPr>
          </a:p>
          <a:p>
            <a:r>
              <a:rPr lang="en-US" altLang="zh-CN" sz="2800" b="1" dirty="0">
                <a:solidFill>
                  <a:srgbClr val="0000FF"/>
                </a:solidFill>
                <a:latin typeface="黑体" panose="02010609060101010101" pitchFamily="2" charset="-122"/>
                <a:ea typeface="黑体" panose="02010609060101010101" pitchFamily="2" charset="-122"/>
              </a:rPr>
              <a:t>    </a:t>
            </a:r>
            <a:r>
              <a:rPr lang="zh-CN" altLang="en-US" sz="2800" b="1" dirty="0">
                <a:solidFill>
                  <a:srgbClr val="0000FF"/>
                </a:solidFill>
                <a:latin typeface="黑体" panose="02010609060101010101" pitchFamily="2" charset="-122"/>
                <a:ea typeface="黑体" panose="02010609060101010101" pitchFamily="2" charset="-122"/>
              </a:rPr>
              <a:t>印制电路板可分为单面板、双面板和多层板。常见的多层板一般为4层板或6层板，复杂的多层板可达几十层。</a:t>
            </a:r>
            <a:endParaRPr lang="zh-CN" altLang="en-US" sz="2800" b="1" dirty="0">
              <a:solidFill>
                <a:srgbClr val="0000FF"/>
              </a:solidFill>
              <a:latin typeface="黑体" panose="02010609060101010101" pitchFamily="2" charset="-122"/>
              <a:ea typeface="黑体" panose="02010609060101010101" pitchFamily="2" charset="-122"/>
            </a:endParaRPr>
          </a:p>
        </p:txBody>
      </p:sp>
      <p:sp>
        <p:nvSpPr>
          <p:cNvPr id="15365" name="标题 171014"/>
          <p:cNvSpPr>
            <a:spLocks noGrp="1"/>
          </p:cNvSpPr>
          <p:nvPr>
            <p:ph type="title"/>
          </p:nvPr>
        </p:nvSpPr>
        <p:spPr/>
        <p:txBody>
          <a:bodyPr vert="horz" wrap="square" lIns="91440" tIns="45720" rIns="91440" bIns="45720" anchor="ctr" anchorCtr="0"/>
          <a:p>
            <a:r>
              <a:rPr dirty="0"/>
              <a:t>3．印制电路板的分类</a:t>
            </a:r>
            <a:endParaRPr dirty="0"/>
          </a:p>
        </p:txBody>
      </p:sp>
      <p:sp>
        <p:nvSpPr>
          <p:cNvPr id="100" name="文本框 99"/>
          <p:cNvSpPr txBox="1"/>
          <p:nvPr/>
        </p:nvSpPr>
        <p:spPr>
          <a:xfrm>
            <a:off x="828040" y="2939415"/>
            <a:ext cx="5080000" cy="460375"/>
          </a:xfrm>
          <a:prstGeom prst="rect">
            <a:avLst/>
          </a:prstGeom>
          <a:noFill/>
          <a:ln w="9525">
            <a:noFill/>
          </a:ln>
        </p:spPr>
        <p:txBody>
          <a:bodyPr>
            <a:spAutoFit/>
          </a:bodyPr>
          <a:p>
            <a:pPr indent="269875"/>
            <a:r>
              <a:rPr lang="zh-CN" b="1">
                <a:ea typeface="宋体" panose="02010600030101010101" pitchFamily="2" charset="-122"/>
              </a:rPr>
              <a:t>（1）单面板。</a:t>
            </a:r>
            <a:endParaRPr lang="zh-CN" altLang="en-US" b="1">
              <a:ea typeface="宋体" panose="02010600030101010101" pitchFamily="2" charset="-122"/>
            </a:endParaRPr>
          </a:p>
        </p:txBody>
      </p:sp>
      <p:pic>
        <p:nvPicPr>
          <p:cNvPr id="3" name="图片 2"/>
          <p:cNvPicPr/>
          <p:nvPr/>
        </p:nvPicPr>
        <p:blipFill>
          <a:blip r:embed="rId1"/>
          <a:stretch>
            <a:fillRect/>
          </a:stretch>
        </p:blipFill>
        <p:spPr>
          <a:xfrm>
            <a:off x="1081405" y="3544570"/>
            <a:ext cx="3490595" cy="1870710"/>
          </a:xfrm>
          <a:prstGeom prst="rect">
            <a:avLst/>
          </a:prstGeom>
          <a:noFill/>
          <a:ln w="9525">
            <a:noFill/>
          </a:ln>
        </p:spPr>
      </p:pic>
      <p:pic>
        <p:nvPicPr>
          <p:cNvPr id="4" name="图片 3"/>
          <p:cNvPicPr/>
          <p:nvPr/>
        </p:nvPicPr>
        <p:blipFill>
          <a:blip r:embed="rId2"/>
          <a:stretch>
            <a:fillRect/>
          </a:stretch>
        </p:blipFill>
        <p:spPr>
          <a:xfrm>
            <a:off x="5076190" y="3573145"/>
            <a:ext cx="3140710" cy="1936115"/>
          </a:xfrm>
          <a:prstGeom prst="rect">
            <a:avLst/>
          </a:prstGeom>
          <a:noFill/>
          <a:ln w="9525">
            <a:noFill/>
          </a:ln>
        </p:spPr>
      </p:pic>
      <p:sp>
        <p:nvSpPr>
          <p:cNvPr id="102" name="文本框 101"/>
          <p:cNvSpPr txBox="1"/>
          <p:nvPr/>
        </p:nvSpPr>
        <p:spPr>
          <a:xfrm>
            <a:off x="1259840" y="5445125"/>
            <a:ext cx="6424930" cy="922020"/>
          </a:xfrm>
          <a:prstGeom prst="rect">
            <a:avLst/>
          </a:prstGeom>
          <a:noFill/>
          <a:ln w="9525">
            <a:noFill/>
          </a:ln>
        </p:spPr>
        <p:txBody>
          <a:bodyPr wrap="square">
            <a:spAutoFit/>
          </a:bodyPr>
          <a:p>
            <a:pPr algn="ctr"/>
            <a:r>
              <a:rPr lang="en-US" sz="1800">
                <a:latin typeface="宋体" panose="02010600030101010101" pitchFamily="2" charset="-122"/>
              </a:rPr>
              <a:t></a:t>
            </a:r>
            <a:r>
              <a:rPr lang="zh-CN" sz="1800">
                <a:ea typeface="宋体" panose="02010600030101010101" pitchFamily="2" charset="-122"/>
              </a:rPr>
              <a:t>（</a:t>
            </a:r>
            <a:r>
              <a:rPr lang="en-US" sz="1800">
                <a:latin typeface="Times New Roman" panose="02020603050405020304" pitchFamily="18" charset="0"/>
              </a:rPr>
              <a:t>a</a:t>
            </a:r>
            <a:r>
              <a:rPr lang="zh-CN" sz="1800">
                <a:ea typeface="宋体" panose="02010600030101010101" pitchFamily="2" charset="-122"/>
              </a:rPr>
              <a:t>）单面板顶层                             （</a:t>
            </a:r>
            <a:r>
              <a:rPr lang="en-US" sz="1800">
                <a:latin typeface="Times New Roman" panose="02020603050405020304" pitchFamily="18" charset="0"/>
              </a:rPr>
              <a:t>b</a:t>
            </a:r>
            <a:r>
              <a:rPr lang="zh-CN" sz="1800">
                <a:ea typeface="宋体" panose="02010600030101010101" pitchFamily="2" charset="-122"/>
              </a:rPr>
              <a:t>）单面板底层图</a:t>
            </a:r>
            <a:r>
              <a:rPr lang="en-US" sz="1800">
                <a:latin typeface="Times New Roman" panose="02020603050405020304" pitchFamily="18" charset="0"/>
              </a:rPr>
              <a:t>1-8 </a:t>
            </a:r>
            <a:r>
              <a:rPr lang="zh-CN" sz="1800">
                <a:ea typeface="宋体" panose="02010600030101010101" pitchFamily="2" charset="-122"/>
              </a:rPr>
              <a:t>单面板</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animEffect transition="in" filter="wipe(left)">
                                      <p:cBhvr>
                                        <p:cTn id="7" dur="1000"/>
                                        <p:tgtEl>
                                          <p:spTgt spid="17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9" name="标题 172039"/>
          <p:cNvSpPr>
            <a:spLocks noGrp="1"/>
          </p:cNvSpPr>
          <p:nvPr>
            <p:ph type="title"/>
          </p:nvPr>
        </p:nvSpPr>
        <p:spPr/>
        <p:txBody>
          <a:bodyPr vert="horz" wrap="square" lIns="91440" tIns="45720" rIns="91440" bIns="45720" anchor="ctr" anchorCtr="0"/>
          <a:p>
            <a:r>
              <a:rPr dirty="0"/>
              <a:t>（2）双面板</a:t>
            </a:r>
            <a:endParaRPr dirty="0"/>
          </a:p>
        </p:txBody>
      </p:sp>
      <p:pic>
        <p:nvPicPr>
          <p:cNvPr id="-2147482579" name="图片 355332"/>
          <p:cNvPicPr>
            <a:picLocks noChangeAspect="1"/>
          </p:cNvPicPr>
          <p:nvPr>
            <p:custDataLst>
              <p:tags r:id="rId1"/>
            </p:custDataLst>
          </p:nvPr>
        </p:nvPicPr>
        <p:blipFill>
          <a:blip r:embed="rId2"/>
          <a:srcRect r="-89" b="56697"/>
          <a:stretch>
            <a:fillRect/>
          </a:stretch>
        </p:blipFill>
        <p:spPr>
          <a:xfrm>
            <a:off x="-36195" y="1124585"/>
            <a:ext cx="4034790" cy="1313180"/>
          </a:xfrm>
          <a:prstGeom prst="rect">
            <a:avLst/>
          </a:prstGeom>
          <a:noFill/>
          <a:ln w="9525">
            <a:noFill/>
          </a:ln>
        </p:spPr>
      </p:pic>
      <p:pic>
        <p:nvPicPr>
          <p:cNvPr id="-2147482578" name="图片 355332"/>
          <p:cNvPicPr>
            <a:picLocks noChangeAspect="1"/>
          </p:cNvPicPr>
          <p:nvPr>
            <p:custDataLst>
              <p:tags r:id="rId3"/>
            </p:custDataLst>
          </p:nvPr>
        </p:nvPicPr>
        <p:blipFill>
          <a:blip r:embed="rId2"/>
          <a:srcRect l="-520" t="44548" r="728" b="15053"/>
          <a:stretch>
            <a:fillRect/>
          </a:stretch>
        </p:blipFill>
        <p:spPr>
          <a:xfrm>
            <a:off x="4643755" y="1196340"/>
            <a:ext cx="4211955" cy="1282700"/>
          </a:xfrm>
          <a:prstGeom prst="rect">
            <a:avLst/>
          </a:prstGeom>
          <a:noFill/>
          <a:ln w="9525">
            <a:noFill/>
          </a:ln>
        </p:spPr>
      </p:pic>
      <p:sp>
        <p:nvSpPr>
          <p:cNvPr id="102" name="文本框 101"/>
          <p:cNvSpPr txBox="1"/>
          <p:nvPr/>
        </p:nvSpPr>
        <p:spPr>
          <a:xfrm>
            <a:off x="683895" y="2636520"/>
            <a:ext cx="7458075" cy="829945"/>
          </a:xfrm>
          <a:prstGeom prst="rect">
            <a:avLst/>
          </a:prstGeom>
          <a:noFill/>
          <a:ln w="9525">
            <a:noFill/>
          </a:ln>
        </p:spPr>
        <p:txBody>
          <a:bodyPr wrap="square">
            <a:spAutoFit/>
          </a:bodyPr>
          <a:p>
            <a:pPr algn="ctr"/>
            <a:r>
              <a:rPr lang="zh-CN">
                <a:ea typeface="宋体" panose="02010600030101010101" pitchFamily="2" charset="-122"/>
              </a:rPr>
              <a:t>（</a:t>
            </a:r>
            <a:r>
              <a:rPr lang="en-US">
                <a:latin typeface="Times New Roman" panose="02020603050405020304" pitchFamily="18" charset="0"/>
              </a:rPr>
              <a:t>a</a:t>
            </a:r>
            <a:r>
              <a:rPr lang="zh-CN">
                <a:ea typeface="宋体" panose="02010600030101010101" pitchFamily="2" charset="-122"/>
              </a:rPr>
              <a:t>）双面板顶层                                 （</a:t>
            </a:r>
            <a:r>
              <a:rPr lang="en-US">
                <a:latin typeface="Times New Roman" panose="02020603050405020304" pitchFamily="18" charset="0"/>
              </a:rPr>
              <a:t>b</a:t>
            </a:r>
            <a:r>
              <a:rPr lang="zh-CN">
                <a:ea typeface="宋体" panose="02010600030101010101" pitchFamily="2" charset="-122"/>
              </a:rPr>
              <a:t>）双面板底层图</a:t>
            </a:r>
            <a:r>
              <a:rPr lang="en-US">
                <a:latin typeface="Times New Roman" panose="02020603050405020304" pitchFamily="18" charset="0"/>
              </a:rPr>
              <a:t>1-9 </a:t>
            </a:r>
            <a:r>
              <a:rPr lang="zh-CN">
                <a:ea typeface="宋体" panose="02010600030101010101" pitchFamily="2" charset="-122"/>
              </a:rPr>
              <a:t>双面板</a:t>
            </a:r>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64" name="矩形 173063"/>
          <p:cNvSpPr/>
          <p:nvPr/>
        </p:nvSpPr>
        <p:spPr>
          <a:xfrm>
            <a:off x="755650" y="980440"/>
            <a:ext cx="8216900" cy="1014730"/>
          </a:xfrm>
          <a:prstGeom prst="rect">
            <a:avLst/>
          </a:prstGeom>
          <a:noFill/>
          <a:ln w="9525">
            <a:noFill/>
          </a:ln>
        </p:spPr>
        <p:txBody>
          <a:bodyPr wrap="square" anchor="t" anchorCtr="0">
            <a:spAutoFit/>
          </a:bodyPr>
          <a:p>
            <a:pPr algn="just"/>
            <a:r>
              <a:rPr lang="en-US" sz="2000" b="1" dirty="0">
                <a:latin typeface="黑体" panose="02010609060101010101" pitchFamily="2" charset="-122"/>
                <a:ea typeface="黑体" panose="02010609060101010101" pitchFamily="2" charset="-122"/>
              </a:rPr>
              <a:t>     </a:t>
            </a:r>
            <a:r>
              <a:rPr sz="2000" b="1" dirty="0">
                <a:latin typeface="黑体" panose="02010609060101010101" pitchFamily="2" charset="-122"/>
                <a:ea typeface="黑体" panose="02010609060101010101" pitchFamily="2" charset="-122"/>
              </a:rPr>
              <a:t>在绝缘基板上制成三层或三层以上电路的电路板称为多层板（Multi-Layer Boards），它是由几层较薄的单面板或双面板黏合而成的，其厚度一般为1.2～2.5mm，如图1-16所示。</a:t>
            </a:r>
            <a:endParaRPr sz="2000" b="1" dirty="0">
              <a:latin typeface="黑体" panose="02010609060101010101" pitchFamily="2" charset="-122"/>
              <a:ea typeface="黑体" panose="02010609060101010101" pitchFamily="2" charset="-122"/>
            </a:endParaRPr>
          </a:p>
        </p:txBody>
      </p:sp>
      <p:sp>
        <p:nvSpPr>
          <p:cNvPr id="17414" name="标题 173064"/>
          <p:cNvSpPr>
            <a:spLocks noGrp="1"/>
          </p:cNvSpPr>
          <p:nvPr>
            <p:ph type="title"/>
          </p:nvPr>
        </p:nvSpPr>
        <p:spPr>
          <a:xfrm>
            <a:off x="1371600" y="44450"/>
            <a:ext cx="7772400" cy="1143000"/>
          </a:xfrm>
        </p:spPr>
        <p:txBody>
          <a:bodyPr vert="horz" wrap="square" lIns="91440" tIns="45720" rIns="91440" bIns="45720" anchor="ctr" anchorCtr="0"/>
          <a:p>
            <a:r>
              <a:rPr b="1" dirty="0"/>
              <a:t>（3）多层板</a:t>
            </a:r>
            <a:r>
              <a:rPr lang="zh-CN" altLang="en-US" dirty="0"/>
              <a:t> </a:t>
            </a:r>
            <a:endParaRPr lang="zh-CN" altLang="en-US" dirty="0"/>
          </a:p>
        </p:txBody>
      </p:sp>
      <p:pic>
        <p:nvPicPr>
          <p:cNvPr id="-2147482576" name="图片 -2147482577"/>
          <p:cNvPicPr>
            <a:picLocks noChangeAspect="1"/>
          </p:cNvPicPr>
          <p:nvPr>
            <p:custDataLst>
              <p:tags r:id="rId1"/>
            </p:custDataLst>
          </p:nvPr>
        </p:nvPicPr>
        <p:blipFill>
          <a:blip r:embed="rId2"/>
          <a:srcRect l="58102" t="706" r="5157" b="16389"/>
          <a:stretch>
            <a:fillRect/>
          </a:stretch>
        </p:blipFill>
        <p:spPr>
          <a:xfrm>
            <a:off x="35560" y="1988820"/>
            <a:ext cx="3385185" cy="3413760"/>
          </a:xfrm>
          <a:prstGeom prst="rect">
            <a:avLst/>
          </a:prstGeom>
          <a:noFill/>
          <a:ln w="9525">
            <a:noFill/>
          </a:ln>
        </p:spPr>
      </p:pic>
      <p:pic>
        <p:nvPicPr>
          <p:cNvPr id="-2147482613" name="图片 -2147482614" descr="1-17"/>
          <p:cNvPicPr>
            <a:picLocks noChangeAspect="1"/>
          </p:cNvPicPr>
          <p:nvPr>
            <p:custDataLst>
              <p:tags r:id="rId3"/>
            </p:custDataLst>
          </p:nvPr>
        </p:nvPicPr>
        <p:blipFill>
          <a:blip r:embed="rId4"/>
          <a:srcRect r="1451"/>
          <a:stretch>
            <a:fillRect/>
          </a:stretch>
        </p:blipFill>
        <p:spPr>
          <a:xfrm>
            <a:off x="3491865" y="2348865"/>
            <a:ext cx="5564505" cy="1838960"/>
          </a:xfrm>
          <a:prstGeom prst="rect">
            <a:avLst/>
          </a:prstGeom>
          <a:noFill/>
          <a:ln w="9525">
            <a:noFill/>
          </a:ln>
        </p:spPr>
      </p:pic>
      <p:sp>
        <p:nvSpPr>
          <p:cNvPr id="102" name="文本框 101"/>
          <p:cNvSpPr txBox="1"/>
          <p:nvPr/>
        </p:nvSpPr>
        <p:spPr>
          <a:xfrm>
            <a:off x="0" y="5670550"/>
            <a:ext cx="5080000" cy="368300"/>
          </a:xfrm>
          <a:prstGeom prst="rect">
            <a:avLst/>
          </a:prstGeom>
          <a:noFill/>
          <a:ln w="9525">
            <a:noFill/>
          </a:ln>
        </p:spPr>
        <p:txBody>
          <a:bodyPr>
            <a:spAutoFit/>
          </a:bodyPr>
          <a:p>
            <a:pPr indent="255905"/>
            <a:r>
              <a:rPr lang="zh-CN" sz="1800">
                <a:ea typeface="宋体" panose="02010600030101010101" pitchFamily="2" charset="-122"/>
              </a:rPr>
              <a:t>图</a:t>
            </a:r>
            <a:r>
              <a:rPr lang="en-US" sz="1800">
                <a:latin typeface="Times New Roman" panose="02020603050405020304" pitchFamily="18" charset="0"/>
              </a:rPr>
              <a:t>1-16 </a:t>
            </a:r>
            <a:r>
              <a:rPr lang="zh-CN" sz="1800">
                <a:ea typeface="宋体" panose="02010600030101010101" pitchFamily="2" charset="-122"/>
              </a:rPr>
              <a:t>多层电路板拼接示意图</a:t>
            </a:r>
            <a:endParaRPr lang="zh-CN" altLang="en-US" sz="1800">
              <a:ea typeface="宋体" panose="02010600030101010101" pitchFamily="2" charset="-122"/>
            </a:endParaRPr>
          </a:p>
        </p:txBody>
      </p:sp>
      <p:sp>
        <p:nvSpPr>
          <p:cNvPr id="3" name="文本框 2"/>
          <p:cNvSpPr txBox="1"/>
          <p:nvPr/>
        </p:nvSpPr>
        <p:spPr>
          <a:xfrm>
            <a:off x="3851910" y="4580890"/>
            <a:ext cx="5080000" cy="368300"/>
          </a:xfrm>
          <a:prstGeom prst="rect">
            <a:avLst/>
          </a:prstGeom>
          <a:noFill/>
          <a:ln w="9525">
            <a:noFill/>
          </a:ln>
        </p:spPr>
        <p:txBody>
          <a:bodyPr>
            <a:spAutoFit/>
          </a:bodyPr>
          <a:p>
            <a:pPr indent="255905"/>
            <a:r>
              <a:rPr lang="zh-CN" sz="1800">
                <a:ea typeface="宋体" panose="02010600030101010101" pitchFamily="2" charset="-122"/>
              </a:rPr>
              <a:t>多层板结构示意图</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64"/>
                                        </p:tgtEl>
                                        <p:attrNameLst>
                                          <p:attrName>style.visibility</p:attrName>
                                        </p:attrNameLst>
                                      </p:cBhvr>
                                      <p:to>
                                        <p:strVal val="visible"/>
                                      </p:to>
                                    </p:set>
                                    <p:animEffect transition="in" filter="wipe(left)">
                                      <p:cBhvr>
                                        <p:cTn id="7" dur="1000"/>
                                        <p:tgtEl>
                                          <p:spTgt spid="173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3" name="内容占位符 174082"/>
          <p:cNvSpPr>
            <a:spLocks noGrp="1"/>
          </p:cNvSpPr>
          <p:nvPr>
            <p:ph idx="1"/>
          </p:nvPr>
        </p:nvSpPr>
        <p:spPr>
          <a:xfrm>
            <a:off x="755650" y="2124710"/>
            <a:ext cx="5303520" cy="536575"/>
          </a:xfrm>
        </p:spPr>
        <p:txBody>
          <a:bodyPr anchor="t" anchorCtr="0"/>
          <a:p>
            <a:pPr marL="0" algn="l">
              <a:buClrTx/>
              <a:buSzTx/>
              <a:buFontTx/>
              <a:buNone/>
            </a:pPr>
            <a:r>
              <a:rPr lang="zh-CN" altLang="en-US" sz="2800" b="1" dirty="0">
                <a:solidFill>
                  <a:srgbClr val="0000FF"/>
                </a:solidFill>
                <a:latin typeface="黑体" panose="02010609060101010101" pitchFamily="2" charset="-122"/>
                <a:ea typeface="黑体" panose="02010609060101010101" pitchFamily="2" charset="-122"/>
              </a:rPr>
              <a:t>2）Cadence allegro</a:t>
            </a:r>
            <a:endParaRPr lang="zh-CN" altLang="en-US" sz="2800" b="1" dirty="0">
              <a:solidFill>
                <a:srgbClr val="0000FF"/>
              </a:solidFill>
              <a:latin typeface="黑体" panose="02010609060101010101" pitchFamily="2" charset="-122"/>
              <a:ea typeface="黑体" panose="02010609060101010101" pitchFamily="2" charset="-122"/>
            </a:endParaRPr>
          </a:p>
        </p:txBody>
      </p:sp>
      <p:sp>
        <p:nvSpPr>
          <p:cNvPr id="174087" name="矩形 174086"/>
          <p:cNvSpPr/>
          <p:nvPr/>
        </p:nvSpPr>
        <p:spPr>
          <a:xfrm>
            <a:off x="755333" y="2892425"/>
            <a:ext cx="1618615" cy="521970"/>
          </a:xfrm>
          <a:prstGeom prst="rect">
            <a:avLst/>
          </a:prstGeom>
          <a:noFill/>
          <a:ln w="9525">
            <a:noFill/>
          </a:ln>
        </p:spPr>
        <p:txBody>
          <a:bodyPr wrap="none" anchor="ctr" anchorCtr="0">
            <a:spAutoFit/>
          </a:bodyPr>
          <a:p>
            <a:pPr algn="l"/>
            <a:r>
              <a:rPr lang="zh-CN" altLang="en-US" sz="2800" b="1" dirty="0">
                <a:solidFill>
                  <a:srgbClr val="0000FF"/>
                </a:solidFill>
                <a:latin typeface="黑体" panose="02010609060101010101" pitchFamily="2" charset="-122"/>
                <a:ea typeface="黑体" panose="02010609060101010101" pitchFamily="2" charset="-122"/>
              </a:rPr>
              <a:t>3）PADS </a:t>
            </a:r>
            <a:endParaRPr lang="zh-CN" altLang="en-US" b="1" dirty="0">
              <a:latin typeface="楷体_GB2312" pitchFamily="49" charset="-122"/>
              <a:ea typeface="楷体_GB2312" pitchFamily="49" charset="-122"/>
            </a:endParaRPr>
          </a:p>
        </p:txBody>
      </p:sp>
      <p:sp>
        <p:nvSpPr>
          <p:cNvPr id="174088" name="矩形 174087"/>
          <p:cNvSpPr/>
          <p:nvPr/>
        </p:nvSpPr>
        <p:spPr>
          <a:xfrm>
            <a:off x="755333" y="3684270"/>
            <a:ext cx="2157730" cy="521970"/>
          </a:xfrm>
          <a:prstGeom prst="rect">
            <a:avLst/>
          </a:prstGeom>
          <a:noFill/>
          <a:ln w="9525">
            <a:noFill/>
          </a:ln>
        </p:spPr>
        <p:txBody>
          <a:bodyPr wrap="none" anchor="ctr" anchorCtr="0">
            <a:spAutoFit/>
          </a:bodyPr>
          <a:p>
            <a:pPr algn="l"/>
            <a:r>
              <a:rPr lang="zh-CN" altLang="en-US" sz="2800" b="1" dirty="0">
                <a:solidFill>
                  <a:srgbClr val="0000FF"/>
                </a:solidFill>
                <a:latin typeface="黑体" panose="02010609060101010101" pitchFamily="2" charset="-122"/>
                <a:ea typeface="黑体" panose="02010609060101010101" pitchFamily="2" charset="-122"/>
              </a:rPr>
              <a:t>4</a:t>
            </a:r>
            <a:r>
              <a:rPr lang="zh-CN" altLang="en-US" sz="2800" b="1" dirty="0">
                <a:solidFill>
                  <a:srgbClr val="0000FF"/>
                </a:solidFill>
                <a:latin typeface="黑体" panose="02010609060101010101" pitchFamily="2" charset="-122"/>
                <a:ea typeface="黑体" panose="02010609060101010101" pitchFamily="2" charset="-122"/>
              </a:rPr>
              <a:t>）Proteus </a:t>
            </a:r>
            <a:endParaRPr lang="zh-CN" altLang="en-US" dirty="0">
              <a:latin typeface="楷体_GB2312" pitchFamily="49" charset="-122"/>
              <a:ea typeface="楷体_GB2312" pitchFamily="49" charset="-122"/>
            </a:endParaRPr>
          </a:p>
        </p:txBody>
      </p:sp>
      <p:sp>
        <p:nvSpPr>
          <p:cNvPr id="174089" name="矩形 174088"/>
          <p:cNvSpPr/>
          <p:nvPr/>
        </p:nvSpPr>
        <p:spPr>
          <a:xfrm>
            <a:off x="755333" y="1268730"/>
            <a:ext cx="4673600" cy="521970"/>
          </a:xfrm>
          <a:prstGeom prst="rect">
            <a:avLst/>
          </a:prstGeom>
          <a:noFill/>
          <a:ln w="9525">
            <a:noFill/>
          </a:ln>
        </p:spPr>
        <p:txBody>
          <a:bodyPr wrap="none" anchor="t" anchorCtr="0">
            <a:spAutoFit/>
          </a:bodyPr>
          <a:p>
            <a:pPr algn="l"/>
            <a:r>
              <a:rPr lang="zh-CN" altLang="en-US" sz="2800" b="1" dirty="0">
                <a:solidFill>
                  <a:srgbClr val="0000FF"/>
                </a:solidFill>
                <a:latin typeface="黑体" panose="02010609060101010101" pitchFamily="2" charset="-122"/>
                <a:ea typeface="黑体" panose="02010609060101010101" pitchFamily="2" charset="-122"/>
              </a:rPr>
              <a:t>1）Protel/Altium Designer</a:t>
            </a:r>
            <a:endParaRPr lang="zh-CN" altLang="en-US" sz="2800" b="1" dirty="0">
              <a:solidFill>
                <a:srgbClr val="0000FF"/>
              </a:solidFill>
              <a:latin typeface="黑体" panose="02010609060101010101" pitchFamily="2" charset="-122"/>
              <a:ea typeface="黑体" panose="02010609060101010101" pitchFamily="2" charset="-122"/>
            </a:endParaRPr>
          </a:p>
        </p:txBody>
      </p:sp>
      <p:sp>
        <p:nvSpPr>
          <p:cNvPr id="18439" name="标题 174089"/>
          <p:cNvSpPr>
            <a:spLocks noGrp="1"/>
          </p:cNvSpPr>
          <p:nvPr>
            <p:ph type="title"/>
          </p:nvPr>
        </p:nvSpPr>
        <p:spPr/>
        <p:txBody>
          <a:bodyPr vert="horz" wrap="square" lIns="91440" tIns="45720" rIns="91440" bIns="45720" anchor="ctr" anchorCtr="0"/>
          <a:p>
            <a:r>
              <a:rPr dirty="0"/>
              <a:t>4．印制电路板设计软件</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089"/>
                                        </p:tgtEl>
                                        <p:attrNameLst>
                                          <p:attrName>style.visibility</p:attrName>
                                        </p:attrNameLst>
                                      </p:cBhvr>
                                      <p:to>
                                        <p:strVal val="visible"/>
                                      </p:to>
                                    </p:set>
                                    <p:animEffect transition="in" filter="wipe(left)">
                                      <p:cBhvr>
                                        <p:cTn id="7" dur="1000"/>
                                        <p:tgtEl>
                                          <p:spTgt spid="1740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87"/>
                                        </p:tgtEl>
                                        <p:attrNameLst>
                                          <p:attrName>style.visibility</p:attrName>
                                        </p:attrNameLst>
                                      </p:cBhvr>
                                      <p:to>
                                        <p:strVal val="visible"/>
                                      </p:to>
                                    </p:set>
                                    <p:animEffect transition="in" filter="blinds(horizontal)">
                                      <p:cBhvr>
                                        <p:cTn id="12" dur="500"/>
                                        <p:tgtEl>
                                          <p:spTgt spid="174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088"/>
                                        </p:tgtEl>
                                        <p:attrNameLst>
                                          <p:attrName>style.visibility</p:attrName>
                                        </p:attrNameLst>
                                      </p:cBhvr>
                                      <p:to>
                                        <p:strVal val="visible"/>
                                      </p:to>
                                    </p:set>
                                    <p:animEffect transition="in" filter="blinds(horizontal)">
                                      <p:cBhvr>
                                        <p:cTn id="17" dur="500"/>
                                        <p:tgtEl>
                                          <p:spTgt spid="1740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4083">
                                            <p:txEl>
                                              <p:charRg st="0" end="65"/>
                                            </p:txEl>
                                          </p:spTgt>
                                        </p:tgtEl>
                                        <p:attrNameLst>
                                          <p:attrName>style.visibility</p:attrName>
                                        </p:attrNameLst>
                                      </p:cBhvr>
                                      <p:to>
                                        <p:strVal val="visible"/>
                                      </p:to>
                                    </p:set>
                                    <p:animEffect transition="in" filter="wipe(up)">
                                      <p:cBhvr>
                                        <p:cTn id="22" dur="1000"/>
                                        <p:tgtEl>
                                          <p:spTgt spid="174083">
                                            <p:txEl>
                                              <p:charRg st="0"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P spid="174087" grpId="0"/>
      <p:bldP spid="174088" grpId="0"/>
      <p:bldP spid="17408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7" name="内容占位符 175106"/>
          <p:cNvSpPr>
            <a:spLocks noGrp="1"/>
          </p:cNvSpPr>
          <p:nvPr>
            <p:ph idx="1"/>
          </p:nvPr>
        </p:nvSpPr>
        <p:spPr>
          <a:xfrm>
            <a:off x="899795" y="3213100"/>
            <a:ext cx="5337175" cy="1671955"/>
          </a:xfrm>
        </p:spPr>
        <p:txBody>
          <a:bodyPr anchor="t" anchorCtr="0"/>
          <a:p>
            <a:pPr>
              <a:spcBef>
                <a:spcPct val="0"/>
              </a:spcBef>
              <a:buNone/>
            </a:pPr>
            <a:r>
              <a:rPr b="1" dirty="0">
                <a:latin typeface="楷体_GB2312" pitchFamily="49" charset="-122"/>
                <a:ea typeface="楷体_GB2312" pitchFamily="49" charset="-122"/>
              </a:rPr>
              <a:t>1）绘制电路原理图</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2）生成网络表</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3）设计PCB图</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4）PCB图保存与提交</a:t>
            </a:r>
            <a:endParaRPr lang="zh-CN" altLang="en-US" b="1" dirty="0">
              <a:latin typeface="楷体_GB2312" pitchFamily="49" charset="-122"/>
              <a:ea typeface="楷体_GB2312" pitchFamily="49" charset="-122"/>
            </a:endParaRPr>
          </a:p>
        </p:txBody>
      </p:sp>
      <p:sp>
        <p:nvSpPr>
          <p:cNvPr id="175113" name="矩形 175112"/>
          <p:cNvSpPr/>
          <p:nvPr/>
        </p:nvSpPr>
        <p:spPr>
          <a:xfrm>
            <a:off x="683895" y="1412875"/>
            <a:ext cx="7310120" cy="521970"/>
          </a:xfrm>
          <a:prstGeom prst="rect">
            <a:avLst/>
          </a:prstGeom>
          <a:noFill/>
          <a:ln w="9525">
            <a:noFill/>
          </a:ln>
        </p:spPr>
        <p:txBody>
          <a:bodyPr wrap="square" anchor="t" anchorCtr="0">
            <a:spAutoFit/>
          </a:bodyPr>
          <a:p>
            <a:r>
              <a:rPr lang="zh-CN" altLang="en-US" sz="2800" b="1" dirty="0">
                <a:solidFill>
                  <a:srgbClr val="0000FF"/>
                </a:solidFill>
                <a:latin typeface="黑体" panose="02010609060101010101" pitchFamily="2" charset="-122"/>
                <a:ea typeface="黑体" panose="02010609060101010101" pitchFamily="2" charset="-122"/>
              </a:rPr>
              <a:t>1．印制电路板（PCB）图的设计步骤</a:t>
            </a:r>
            <a:endParaRPr lang="zh-CN" altLang="en-US" sz="2800" b="1" dirty="0">
              <a:solidFill>
                <a:srgbClr val="0000FF"/>
              </a:solidFill>
              <a:latin typeface="黑体" panose="02010609060101010101" pitchFamily="2" charset="-122"/>
              <a:ea typeface="黑体" panose="02010609060101010101" pitchFamily="2" charset="-122"/>
            </a:endParaRPr>
          </a:p>
        </p:txBody>
      </p:sp>
      <p:sp>
        <p:nvSpPr>
          <p:cNvPr id="19463" name="标题 175113"/>
          <p:cNvSpPr>
            <a:spLocks noGrp="1"/>
          </p:cNvSpPr>
          <p:nvPr>
            <p:ph type="title"/>
          </p:nvPr>
        </p:nvSpPr>
        <p:spPr/>
        <p:txBody>
          <a:bodyPr vert="horz" wrap="square" lIns="91440" tIns="45720" rIns="91440" bIns="45720" anchor="ctr" anchorCtr="0"/>
          <a:p>
            <a:r>
              <a:rPr dirty="0"/>
              <a:t>1.4  印制电路板图设计基础</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13"/>
                                        </p:tgtEl>
                                        <p:attrNameLst>
                                          <p:attrName>style.visibility</p:attrName>
                                        </p:attrNameLst>
                                      </p:cBhvr>
                                      <p:to>
                                        <p:strVal val="visible"/>
                                      </p:to>
                                    </p:set>
                                    <p:animEffect transition="in" filter="wipe(left)">
                                      <p:cBhvr>
                                        <p:cTn id="7" dur="1000"/>
                                        <p:tgtEl>
                                          <p:spTgt spid="175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107">
                                            <p:txEl>
                                              <p:charRg st="119" end="180"/>
                                            </p:txEl>
                                          </p:spTgt>
                                        </p:tgtEl>
                                        <p:attrNameLst>
                                          <p:attrName>style.visibility</p:attrName>
                                        </p:attrNameLst>
                                      </p:cBhvr>
                                      <p:to>
                                        <p:strVal val="visible"/>
                                      </p:to>
                                    </p:set>
                                    <p:animEffect transition="in" filter="wipe(up)">
                                      <p:cBhvr>
                                        <p:cTn id="12" dur="1000"/>
                                        <p:tgtEl>
                                          <p:spTgt spid="175107">
                                            <p:txEl>
                                              <p:charRg st="119" end="1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5107">
                                            <p:txEl>
                                              <p:charRg st="1" end="1"/>
                                            </p:txEl>
                                          </p:spTgt>
                                        </p:tgtEl>
                                        <p:attrNameLst>
                                          <p:attrName>style.visibility</p:attrName>
                                        </p:attrNameLst>
                                      </p:cBhvr>
                                      <p:to>
                                        <p:strVal val="visible"/>
                                      </p:to>
                                    </p:set>
                                    <p:animEffect transition="in" filter="wipe(up)">
                                      <p:cBhvr>
                                        <p:cTn id="17" dur="1000"/>
                                        <p:tgtEl>
                                          <p:spTgt spid="175107">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5107">
                                            <p:txEl>
                                              <p:charRg st="2" end="2"/>
                                            </p:txEl>
                                          </p:spTgt>
                                        </p:tgtEl>
                                        <p:attrNameLst>
                                          <p:attrName>style.visibility</p:attrName>
                                        </p:attrNameLst>
                                      </p:cBhvr>
                                      <p:to>
                                        <p:strVal val="visible"/>
                                      </p:to>
                                    </p:set>
                                    <p:animEffect transition="in" filter="wipe(up)">
                                      <p:cBhvr>
                                        <p:cTn id="22" dur="1000"/>
                                        <p:tgtEl>
                                          <p:spTgt spid="175107">
                                            <p:txEl>
                                              <p:char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5107">
                                            <p:txEl>
                                              <p:charRg st="3" end="3"/>
                                            </p:txEl>
                                          </p:spTgt>
                                        </p:tgtEl>
                                        <p:attrNameLst>
                                          <p:attrName>style.visibility</p:attrName>
                                        </p:attrNameLst>
                                      </p:cBhvr>
                                      <p:to>
                                        <p:strVal val="visible"/>
                                      </p:to>
                                    </p:set>
                                    <p:animEffect transition="in" filter="wipe(up)">
                                      <p:cBhvr>
                                        <p:cTn id="27" dur="1000"/>
                                        <p:tgtEl>
                                          <p:spTgt spid="175107">
                                            <p:txEl>
                                              <p:char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P spid="1751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7" name="内容占位符 175106"/>
          <p:cNvSpPr>
            <a:spLocks noGrp="1"/>
          </p:cNvSpPr>
          <p:nvPr>
            <p:ph idx="1"/>
          </p:nvPr>
        </p:nvSpPr>
        <p:spPr>
          <a:xfrm>
            <a:off x="899795" y="2132965"/>
            <a:ext cx="6640830" cy="3358515"/>
          </a:xfrm>
        </p:spPr>
        <p:txBody>
          <a:bodyPr anchor="t" anchorCtr="0"/>
          <a:p>
            <a:pPr>
              <a:spcBef>
                <a:spcPct val="0"/>
              </a:spcBef>
              <a:buNone/>
            </a:pPr>
            <a:r>
              <a:rPr b="1" dirty="0">
                <a:latin typeface="楷体_GB2312" pitchFamily="49" charset="-122"/>
                <a:ea typeface="楷体_GB2312" pitchFamily="49" charset="-122"/>
              </a:rPr>
              <a:t>1）印制电路板图的整体布局</a:t>
            </a:r>
            <a:endParaRPr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2）印制电路板图的元器件布局</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3）印制电路板图的导线布局</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4）印制电路板图的焊盘布局</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5）印制电路板图的导线宽度设计</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6）印制电路板图的导线间距设计</a:t>
            </a:r>
            <a:endParaRPr lang="zh-CN" altLang="en-US" b="1" dirty="0">
              <a:latin typeface="楷体_GB2312" pitchFamily="49" charset="-122"/>
              <a:ea typeface="楷体_GB2312" pitchFamily="49" charset="-122"/>
            </a:endParaRPr>
          </a:p>
          <a:p>
            <a:pPr>
              <a:spcBef>
                <a:spcPct val="0"/>
              </a:spcBef>
              <a:buNone/>
            </a:pPr>
            <a:r>
              <a:rPr lang="zh-CN" altLang="en-US" b="1" dirty="0">
                <a:latin typeface="楷体_GB2312" pitchFamily="49" charset="-122"/>
                <a:ea typeface="楷体_GB2312" pitchFamily="49" charset="-122"/>
              </a:rPr>
              <a:t>7）印制电路板图的导线图形设计</a:t>
            </a:r>
            <a:endParaRPr lang="zh-CN" altLang="en-US" b="1" dirty="0">
              <a:latin typeface="楷体_GB2312" pitchFamily="49" charset="-122"/>
              <a:ea typeface="楷体_GB2312" pitchFamily="49" charset="-122"/>
            </a:endParaRPr>
          </a:p>
        </p:txBody>
      </p:sp>
      <p:sp>
        <p:nvSpPr>
          <p:cNvPr id="175113" name="矩形 175112"/>
          <p:cNvSpPr/>
          <p:nvPr/>
        </p:nvSpPr>
        <p:spPr>
          <a:xfrm>
            <a:off x="683895" y="1412875"/>
            <a:ext cx="7310120" cy="521970"/>
          </a:xfrm>
          <a:prstGeom prst="rect">
            <a:avLst/>
          </a:prstGeom>
          <a:noFill/>
          <a:ln w="9525">
            <a:noFill/>
          </a:ln>
        </p:spPr>
        <p:txBody>
          <a:bodyPr wrap="square" anchor="t" anchorCtr="0">
            <a:spAutoFit/>
          </a:bodyPr>
          <a:p>
            <a:r>
              <a:rPr lang="zh-CN" altLang="en-US" sz="2800" b="1" dirty="0">
                <a:solidFill>
                  <a:srgbClr val="0000FF"/>
                </a:solidFill>
                <a:latin typeface="黑体" panose="02010609060101010101" pitchFamily="2" charset="-122"/>
                <a:ea typeface="黑体" panose="02010609060101010101" pitchFamily="2" charset="-122"/>
              </a:rPr>
              <a:t>2．印制电路板图的布局</a:t>
            </a:r>
            <a:endParaRPr lang="zh-CN" altLang="en-US" sz="2800" b="1" dirty="0">
              <a:solidFill>
                <a:srgbClr val="0000FF"/>
              </a:solidFill>
              <a:latin typeface="黑体" panose="02010609060101010101" pitchFamily="2" charset="-122"/>
              <a:ea typeface="黑体" panose="02010609060101010101" pitchFamily="2" charset="-122"/>
            </a:endParaRPr>
          </a:p>
        </p:txBody>
      </p:sp>
      <p:sp>
        <p:nvSpPr>
          <p:cNvPr id="19463" name="标题 175113"/>
          <p:cNvSpPr>
            <a:spLocks noGrp="1"/>
          </p:cNvSpPr>
          <p:nvPr>
            <p:ph type="title"/>
          </p:nvPr>
        </p:nvSpPr>
        <p:spPr/>
        <p:txBody>
          <a:bodyPr vert="horz" wrap="square" lIns="91440" tIns="45720" rIns="91440" bIns="45720" anchor="ctr" anchorCtr="0"/>
          <a:p>
            <a:r>
              <a:rPr dirty="0"/>
              <a:t>1.4  印制电路板图设计基础</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13"/>
                                        </p:tgtEl>
                                        <p:attrNameLst>
                                          <p:attrName>style.visibility</p:attrName>
                                        </p:attrNameLst>
                                      </p:cBhvr>
                                      <p:to>
                                        <p:strVal val="visible"/>
                                      </p:to>
                                    </p:set>
                                    <p:animEffect transition="in" filter="wipe(left)">
                                      <p:cBhvr>
                                        <p:cTn id="7" dur="10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P spid="1751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76129"/>
          <p:cNvSpPr>
            <a:spLocks noGrp="1"/>
          </p:cNvSpPr>
          <p:nvPr>
            <p:ph type="title"/>
          </p:nvPr>
        </p:nvSpPr>
        <p:spPr>
          <a:xfrm>
            <a:off x="611505" y="44450"/>
            <a:ext cx="8133080" cy="998855"/>
          </a:xfrm>
        </p:spPr>
        <p:txBody>
          <a:bodyPr anchor="ctr" anchorCtr="0"/>
          <a:p>
            <a:r>
              <a:rPr sz="3600" dirty="0"/>
              <a:t>1.5  印制电路板的生产工艺和制作过程</a:t>
            </a:r>
            <a:endParaRPr sz="3600" dirty="0"/>
          </a:p>
        </p:txBody>
      </p:sp>
      <p:sp>
        <p:nvSpPr>
          <p:cNvPr id="176131" name="内容占位符 176130"/>
          <p:cNvSpPr>
            <a:spLocks noGrp="1"/>
          </p:cNvSpPr>
          <p:nvPr>
            <p:ph idx="1"/>
          </p:nvPr>
        </p:nvSpPr>
        <p:spPr>
          <a:xfrm>
            <a:off x="899795" y="1124585"/>
            <a:ext cx="6628765" cy="659130"/>
          </a:xfrm>
        </p:spPr>
        <p:txBody>
          <a:bodyPr anchor="t" anchorCtr="0"/>
          <a:p>
            <a:pPr>
              <a:buNone/>
            </a:pPr>
            <a:r>
              <a:rPr lang="zh-CN" altLang="en-US" b="1" dirty="0">
                <a:solidFill>
                  <a:srgbClr val="660033"/>
                </a:solidFill>
                <a:latin typeface="黑体" panose="02010609060101010101" pitchFamily="2" charset="-122"/>
                <a:ea typeface="黑体" panose="02010609060101010101" pitchFamily="2" charset="-122"/>
              </a:rPr>
              <a:t>1.5.1  印制电路板的生产工艺</a:t>
            </a:r>
            <a:endParaRPr lang="zh-CN" altLang="en-US" b="1" dirty="0">
              <a:solidFill>
                <a:srgbClr val="660033"/>
              </a:solidFill>
              <a:latin typeface="黑体" panose="02010609060101010101" pitchFamily="2" charset="-122"/>
              <a:ea typeface="黑体" panose="02010609060101010101" pitchFamily="2" charset="-122"/>
            </a:endParaRPr>
          </a:p>
        </p:txBody>
      </p:sp>
      <p:sp>
        <p:nvSpPr>
          <p:cNvPr id="102" name="文本框 101"/>
          <p:cNvSpPr txBox="1"/>
          <p:nvPr/>
        </p:nvSpPr>
        <p:spPr>
          <a:xfrm>
            <a:off x="742950" y="2060575"/>
            <a:ext cx="8154035" cy="829945"/>
          </a:xfrm>
          <a:prstGeom prst="rect">
            <a:avLst/>
          </a:prstGeom>
          <a:noFill/>
          <a:ln w="9525">
            <a:noFill/>
          </a:ln>
        </p:spPr>
        <p:txBody>
          <a:bodyPr wrap="square">
            <a:spAutoFit/>
          </a:bodyPr>
          <a:p>
            <a:pPr indent="269875"/>
            <a:r>
              <a:rPr lang="zh-CN" b="1">
                <a:ea typeface="宋体" panose="02010600030101010101" pitchFamily="2" charset="-122"/>
              </a:rPr>
              <a:t>现代印制电路板的制造工艺主要分为减成法、加成法和积层法。</a:t>
            </a:r>
            <a:endParaRPr lang="zh-CN" altLang="en-US" b="1">
              <a:ea typeface="宋体" panose="02010600030101010101" pitchFamily="2" charset="-122"/>
            </a:endParaRPr>
          </a:p>
        </p:txBody>
      </p:sp>
      <p:sp>
        <p:nvSpPr>
          <p:cNvPr id="2" name="文本框 1"/>
          <p:cNvSpPr txBox="1"/>
          <p:nvPr/>
        </p:nvSpPr>
        <p:spPr>
          <a:xfrm>
            <a:off x="827405" y="2996565"/>
            <a:ext cx="8055610" cy="3476625"/>
          </a:xfrm>
          <a:prstGeom prst="rect">
            <a:avLst/>
          </a:prstGeom>
          <a:noFill/>
          <a:ln w="9525">
            <a:noFill/>
          </a:ln>
        </p:spPr>
        <p:txBody>
          <a:bodyPr wrap="square">
            <a:spAutoFit/>
          </a:bodyPr>
          <a:p>
            <a:pPr indent="269875"/>
            <a:r>
              <a:rPr lang="en-US" sz="2000">
                <a:latin typeface="Arial" panose="020B0604020202020204" pitchFamily="34" charset="0"/>
                <a:ea typeface="黑体" panose="02010609060101010101" pitchFamily="2" charset="-122"/>
              </a:rPr>
              <a:t>1</a:t>
            </a:r>
            <a:r>
              <a:rPr lang="zh-CN" sz="2000">
                <a:ea typeface="黑体" panose="02010609060101010101" pitchFamily="2" charset="-122"/>
              </a:rPr>
              <a:t>．减成法</a:t>
            </a:r>
            <a:r>
              <a:rPr lang="zh-CN" sz="2000">
                <a:ea typeface="宋体" panose="02010600030101010101" pitchFamily="2" charset="-122"/>
              </a:rPr>
              <a:t></a:t>
            </a:r>
            <a:r>
              <a:rPr lang="en-US" altLang="zh-CN" sz="2000">
                <a:ea typeface="宋体" panose="02010600030101010101" pitchFamily="2" charset="-122"/>
              </a:rPr>
              <a:t>       </a:t>
            </a:r>
            <a:r>
              <a:rPr lang="zh-CN" sz="2000">
                <a:ea typeface="宋体" panose="02010600030101010101" pitchFamily="2" charset="-122"/>
              </a:rPr>
              <a:t>利用化学品或机械将空白的电路板（即铺有一块完整金属箔的电路板）上不需要的地方除去，余下的地方便是需要的电路，称为减成法。</a:t>
            </a:r>
            <a:endParaRPr lang="zh-CN" sz="2000">
              <a:ea typeface="宋体" panose="02010600030101010101" pitchFamily="2" charset="-122"/>
            </a:endParaRPr>
          </a:p>
          <a:p>
            <a:pPr indent="269875"/>
            <a:r>
              <a:rPr lang="zh-CN" altLang="en-US" sz="2000" b="1">
                <a:ea typeface="宋体" panose="02010600030101010101" pitchFamily="2" charset="-122"/>
              </a:rPr>
              <a:t>2．加成法</a:t>
            </a:r>
            <a:endParaRPr lang="zh-CN" altLang="en-US" sz="2000" b="1">
              <a:ea typeface="宋体" panose="02010600030101010101" pitchFamily="2" charset="-122"/>
            </a:endParaRPr>
          </a:p>
          <a:p>
            <a:pPr indent="269875"/>
            <a:r>
              <a:rPr lang="en-US" altLang="zh-CN" sz="2000">
                <a:ea typeface="宋体" panose="02010600030101010101" pitchFamily="2" charset="-122"/>
              </a:rPr>
              <a:t>  </a:t>
            </a:r>
            <a:r>
              <a:rPr lang="zh-CN" altLang="en-US" sz="2000">
                <a:ea typeface="宋体" panose="02010600030101010101" pitchFamily="2" charset="-122"/>
              </a:rPr>
              <a:t>在绝缘基材表面有选择地沉积导电金属而形成导电图形（电路图）的方法，称为加成法。</a:t>
            </a:r>
            <a:endParaRPr lang="zh-CN" altLang="en-US" sz="2000">
              <a:ea typeface="宋体" panose="02010600030101010101" pitchFamily="2" charset="-122"/>
            </a:endParaRPr>
          </a:p>
          <a:p>
            <a:pPr indent="269875"/>
            <a:r>
              <a:rPr lang="zh-CN" altLang="en-US" sz="2000" b="1">
                <a:ea typeface="宋体" panose="02010600030101010101" pitchFamily="2" charset="-122"/>
              </a:rPr>
              <a:t>3．积层法</a:t>
            </a:r>
            <a:endParaRPr lang="zh-CN" altLang="en-US" sz="2000" b="1">
              <a:ea typeface="宋体" panose="02010600030101010101" pitchFamily="2" charset="-122"/>
            </a:endParaRPr>
          </a:p>
          <a:p>
            <a:pPr indent="269875"/>
            <a:r>
              <a:rPr lang="en-US" altLang="zh-CN" sz="2000">
                <a:ea typeface="宋体" panose="02010600030101010101" pitchFamily="2" charset="-122"/>
              </a:rPr>
              <a:t>  </a:t>
            </a:r>
            <a:r>
              <a:rPr lang="zh-CN" altLang="en-US" sz="2000">
                <a:ea typeface="宋体" panose="02010600030101010101" pitchFamily="2" charset="-122"/>
              </a:rPr>
              <a:t>积层法是制作多层板的方法之一，是在制作内层后才包上外层，再对外层用减成法或加成法处理的一种方法。不断重复积层法的动作，可以得到更多层的多层板，此为顺序积层法。</a:t>
            </a:r>
            <a:endParaRPr lang="zh-CN" altLang="en-US" sz="2000">
              <a:ea typeface="宋体" panose="02010600030101010101" pitchFamily="2" charset="-122"/>
            </a:endParaRPr>
          </a:p>
          <a:p>
            <a:pPr indent="269875"/>
            <a:endParaRPr lang="zh-CN" altLang="en-US"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131">
                                            <p:txEl>
                                              <p:charRg st="0" end="14"/>
                                            </p:txEl>
                                          </p:spTgt>
                                        </p:tgtEl>
                                        <p:attrNameLst>
                                          <p:attrName>style.visibility</p:attrName>
                                        </p:attrNameLst>
                                      </p:cBhvr>
                                      <p:to>
                                        <p:strVal val="visible"/>
                                      </p:to>
                                    </p:set>
                                    <p:animEffect transition="in" filter="wipe(up)">
                                      <p:cBhvr>
                                        <p:cTn id="7" dur="1000"/>
                                        <p:tgtEl>
                                          <p:spTgt spid="176131">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9" name="矩形 177158"/>
          <p:cNvSpPr/>
          <p:nvPr/>
        </p:nvSpPr>
        <p:spPr>
          <a:xfrm>
            <a:off x="683260" y="1125220"/>
            <a:ext cx="6277610" cy="521970"/>
          </a:xfrm>
          <a:prstGeom prst="rect">
            <a:avLst/>
          </a:prstGeom>
          <a:noFill/>
          <a:ln w="9525">
            <a:noFill/>
          </a:ln>
        </p:spPr>
        <p:txBody>
          <a:bodyPr wrap="square" anchor="t" anchorCtr="0">
            <a:spAutoFit/>
          </a:bodyPr>
          <a:p>
            <a:r>
              <a:rPr lang="zh-CN" altLang="en-US" sz="2800" b="1" dirty="0">
                <a:solidFill>
                  <a:srgbClr val="009900"/>
                </a:solidFill>
                <a:latin typeface="黑体" panose="02010609060101010101" pitchFamily="2" charset="-122"/>
                <a:ea typeface="黑体" panose="02010609060101010101" pitchFamily="2" charset="-122"/>
              </a:rPr>
              <a:t>1．用电路设计软件设计印制电路板图</a:t>
            </a:r>
            <a:endParaRPr lang="zh-CN" altLang="en-US" sz="2800" b="1" dirty="0">
              <a:solidFill>
                <a:srgbClr val="009900"/>
              </a:solidFill>
              <a:latin typeface="黑体" panose="02010609060101010101" pitchFamily="2" charset="-122"/>
              <a:ea typeface="黑体" panose="02010609060101010101" pitchFamily="2" charset="-122"/>
            </a:endParaRPr>
          </a:p>
        </p:txBody>
      </p:sp>
      <p:sp>
        <p:nvSpPr>
          <p:cNvPr id="21509" name="标题 177159"/>
          <p:cNvSpPr>
            <a:spLocks noGrp="1"/>
          </p:cNvSpPr>
          <p:nvPr>
            <p:ph type="title"/>
          </p:nvPr>
        </p:nvSpPr>
        <p:spPr>
          <a:xfrm>
            <a:off x="114300" y="0"/>
            <a:ext cx="8896985" cy="998855"/>
          </a:xfrm>
        </p:spPr>
        <p:txBody>
          <a:bodyPr vert="horz" wrap="square" lIns="91440" tIns="45720" rIns="91440" bIns="45720" anchor="ctr" anchorCtr="0"/>
          <a:p>
            <a:r>
              <a:rPr dirty="0"/>
              <a:t>1.5.2  简单印制电路板的制作过程</a:t>
            </a:r>
            <a:endParaRPr dirty="0"/>
          </a:p>
        </p:txBody>
      </p:sp>
      <p:sp>
        <p:nvSpPr>
          <p:cNvPr id="102" name="文本框 101"/>
          <p:cNvSpPr txBox="1"/>
          <p:nvPr/>
        </p:nvSpPr>
        <p:spPr>
          <a:xfrm>
            <a:off x="683260" y="1844675"/>
            <a:ext cx="5827395" cy="521970"/>
          </a:xfrm>
          <a:prstGeom prst="rect">
            <a:avLst/>
          </a:prstGeom>
          <a:noFill/>
          <a:ln w="9525">
            <a:noFill/>
          </a:ln>
        </p:spPr>
        <p:txBody>
          <a:bodyPr wrap="square">
            <a:spAutoFit/>
          </a:bodyPr>
          <a:p>
            <a:pPr indent="269875"/>
            <a:r>
              <a:rPr lang="en-US" sz="2800">
                <a:latin typeface="Arial" panose="020B0604020202020204" pitchFamily="34" charset="0"/>
                <a:ea typeface="黑体" panose="02010609060101010101" pitchFamily="2" charset="-122"/>
              </a:rPr>
              <a:t>2</a:t>
            </a:r>
            <a:r>
              <a:rPr lang="zh-CN" sz="2800">
                <a:ea typeface="黑体" panose="02010609060101010101" pitchFamily="2" charset="-122"/>
              </a:rPr>
              <a:t>．打印印制电路板</a:t>
            </a:r>
            <a:r>
              <a:rPr lang="zh-CN" sz="2800">
                <a:latin typeface="Arial" panose="020B0604020202020204" pitchFamily="34" charset="0"/>
                <a:ea typeface="黑体" panose="02010609060101010101" pitchFamily="2" charset="-122"/>
              </a:rPr>
              <a:t>图</a:t>
            </a:r>
            <a:r>
              <a:rPr lang="zh-CN" sz="2800">
                <a:ea typeface="黑体" panose="02010609060101010101" pitchFamily="2" charset="-122"/>
              </a:rPr>
              <a:t>（</a:t>
            </a:r>
            <a:r>
              <a:rPr lang="en-US" sz="2800">
                <a:latin typeface="Arial" panose="020B0604020202020204" pitchFamily="34" charset="0"/>
                <a:ea typeface="黑体" panose="02010609060101010101" pitchFamily="2" charset="-122"/>
              </a:rPr>
              <a:t>PCB</a:t>
            </a:r>
            <a:r>
              <a:rPr lang="zh-CN" sz="2800">
                <a:ea typeface="黑体" panose="02010609060101010101" pitchFamily="2" charset="-122"/>
              </a:rPr>
              <a:t>图）</a:t>
            </a:r>
            <a:endParaRPr lang="zh-CN" altLang="en-US" sz="2800">
              <a:ea typeface="黑体" panose="02010609060101010101" pitchFamily="2" charset="-122"/>
            </a:endParaRPr>
          </a:p>
        </p:txBody>
      </p:sp>
      <p:sp>
        <p:nvSpPr>
          <p:cNvPr id="2" name="文本框 1"/>
          <p:cNvSpPr txBox="1"/>
          <p:nvPr/>
        </p:nvSpPr>
        <p:spPr>
          <a:xfrm>
            <a:off x="683260" y="2420620"/>
            <a:ext cx="5080000" cy="521970"/>
          </a:xfrm>
          <a:prstGeom prst="rect">
            <a:avLst/>
          </a:prstGeom>
          <a:noFill/>
          <a:ln w="9525">
            <a:noFill/>
          </a:ln>
        </p:spPr>
        <p:txBody>
          <a:bodyPr>
            <a:spAutoFit/>
          </a:bodyPr>
          <a:p>
            <a:pPr indent="269875"/>
            <a:r>
              <a:rPr lang="en-US" sz="2800">
                <a:latin typeface="Arial" panose="020B0604020202020204" pitchFamily="34" charset="0"/>
                <a:ea typeface="黑体" panose="02010609060101010101" pitchFamily="2" charset="-122"/>
              </a:rPr>
              <a:t>3</a:t>
            </a:r>
            <a:r>
              <a:rPr lang="zh-CN" sz="2800">
                <a:ea typeface="黑体" panose="02010609060101010101" pitchFamily="2" charset="-122"/>
              </a:rPr>
              <a:t>．裁剪覆铜板</a:t>
            </a:r>
            <a:endParaRPr lang="zh-CN" altLang="en-US" sz="2800">
              <a:ea typeface="黑体" panose="02010609060101010101" pitchFamily="2" charset="-122"/>
            </a:endParaRPr>
          </a:p>
        </p:txBody>
      </p:sp>
      <p:sp>
        <p:nvSpPr>
          <p:cNvPr id="3" name="文本框 2"/>
          <p:cNvSpPr txBox="1"/>
          <p:nvPr/>
        </p:nvSpPr>
        <p:spPr>
          <a:xfrm>
            <a:off x="683260" y="2876550"/>
            <a:ext cx="5080000" cy="521970"/>
          </a:xfrm>
          <a:prstGeom prst="rect">
            <a:avLst/>
          </a:prstGeom>
          <a:noFill/>
          <a:ln w="9525">
            <a:noFill/>
          </a:ln>
        </p:spPr>
        <p:txBody>
          <a:bodyPr>
            <a:spAutoFit/>
          </a:bodyPr>
          <a:p>
            <a:pPr indent="269875"/>
            <a:r>
              <a:rPr lang="en-US" sz="2800">
                <a:latin typeface="Arial" panose="020B0604020202020204" pitchFamily="34" charset="0"/>
                <a:ea typeface="黑体" panose="02010609060101010101" pitchFamily="2" charset="-122"/>
              </a:rPr>
              <a:t>4</a:t>
            </a:r>
            <a:r>
              <a:rPr lang="zh-CN" sz="2800">
                <a:ea typeface="黑体" panose="02010609060101010101" pitchFamily="2" charset="-122"/>
              </a:rPr>
              <a:t>．预处理覆铜板</a:t>
            </a:r>
            <a:endParaRPr lang="zh-CN" altLang="en-US" sz="2800">
              <a:ea typeface="黑体" panose="02010609060101010101" pitchFamily="2" charset="-122"/>
            </a:endParaRPr>
          </a:p>
        </p:txBody>
      </p:sp>
      <p:sp>
        <p:nvSpPr>
          <p:cNvPr id="4" name="文本框 3"/>
          <p:cNvSpPr txBox="1"/>
          <p:nvPr/>
        </p:nvSpPr>
        <p:spPr>
          <a:xfrm>
            <a:off x="683260" y="3332480"/>
            <a:ext cx="5080000" cy="521970"/>
          </a:xfrm>
          <a:prstGeom prst="rect">
            <a:avLst/>
          </a:prstGeom>
          <a:noFill/>
          <a:ln w="9525">
            <a:noFill/>
          </a:ln>
        </p:spPr>
        <p:txBody>
          <a:bodyPr>
            <a:spAutoFit/>
          </a:bodyPr>
          <a:p>
            <a:pPr indent="269875"/>
            <a:r>
              <a:rPr lang="en-US" sz="2800">
                <a:latin typeface="Arial" panose="020B0604020202020204" pitchFamily="34" charset="0"/>
                <a:ea typeface="黑体" panose="02010609060101010101" pitchFamily="2" charset="-122"/>
              </a:rPr>
              <a:t>5</a:t>
            </a:r>
            <a:r>
              <a:rPr lang="zh-CN" sz="2800">
                <a:ea typeface="黑体" panose="02010609060101010101" pitchFamily="2" charset="-122"/>
              </a:rPr>
              <a:t>．转印电路板</a:t>
            </a:r>
            <a:endParaRPr lang="zh-CN" altLang="en-US" sz="2800">
              <a:ea typeface="黑体" panose="02010609060101010101" pitchFamily="2" charset="-122"/>
            </a:endParaRPr>
          </a:p>
        </p:txBody>
      </p:sp>
      <p:sp>
        <p:nvSpPr>
          <p:cNvPr id="5" name="文本框 4"/>
          <p:cNvSpPr txBox="1"/>
          <p:nvPr/>
        </p:nvSpPr>
        <p:spPr>
          <a:xfrm>
            <a:off x="683260" y="4004945"/>
            <a:ext cx="5080000" cy="521970"/>
          </a:xfrm>
          <a:prstGeom prst="rect">
            <a:avLst/>
          </a:prstGeom>
          <a:noFill/>
          <a:ln w="9525">
            <a:noFill/>
          </a:ln>
        </p:spPr>
        <p:txBody>
          <a:bodyPr>
            <a:spAutoFit/>
          </a:bodyPr>
          <a:p>
            <a:pPr indent="269875"/>
            <a:r>
              <a:rPr lang="en-US" sz="2800">
                <a:latin typeface="Arial" panose="020B0604020202020204" pitchFamily="34" charset="0"/>
                <a:ea typeface="黑体" panose="02010609060101010101" pitchFamily="2" charset="-122"/>
              </a:rPr>
              <a:t>6</a:t>
            </a:r>
            <a:r>
              <a:rPr lang="zh-CN" sz="2800">
                <a:ea typeface="黑体" panose="02010609060101010101" pitchFamily="2" charset="-122"/>
              </a:rPr>
              <a:t>．腐蚀</a:t>
            </a:r>
            <a:r>
              <a:rPr lang="zh-CN" sz="2800">
                <a:latin typeface="Arial" panose="020B0604020202020204" pitchFamily="34" charset="0"/>
                <a:ea typeface="黑体" panose="02010609060101010101" pitchFamily="2" charset="-122"/>
              </a:rPr>
              <a:t>电</a:t>
            </a:r>
            <a:r>
              <a:rPr lang="zh-CN" sz="2800">
                <a:ea typeface="黑体" panose="02010609060101010101" pitchFamily="2" charset="-122"/>
              </a:rPr>
              <a:t>路板</a:t>
            </a:r>
            <a:endParaRPr lang="zh-CN" altLang="en-US" sz="2800">
              <a:ea typeface="黑体" panose="02010609060101010101" pitchFamily="2" charset="-122"/>
            </a:endParaRPr>
          </a:p>
        </p:txBody>
      </p:sp>
      <p:sp>
        <p:nvSpPr>
          <p:cNvPr id="6" name="文本框 5"/>
          <p:cNvSpPr txBox="1"/>
          <p:nvPr/>
        </p:nvSpPr>
        <p:spPr>
          <a:xfrm>
            <a:off x="683260" y="4509135"/>
            <a:ext cx="5080000" cy="521970"/>
          </a:xfrm>
          <a:prstGeom prst="rect">
            <a:avLst/>
          </a:prstGeom>
          <a:noFill/>
          <a:ln w="9525">
            <a:noFill/>
          </a:ln>
        </p:spPr>
        <p:txBody>
          <a:bodyPr>
            <a:spAutoFit/>
          </a:bodyPr>
          <a:p>
            <a:pPr indent="269875"/>
            <a:r>
              <a:rPr lang="en-US" sz="2800">
                <a:latin typeface="Arial" panose="020B0604020202020204" pitchFamily="34" charset="0"/>
                <a:ea typeface="黑体" panose="02010609060101010101" pitchFamily="2" charset="-122"/>
              </a:rPr>
              <a:t>7</a:t>
            </a:r>
            <a:r>
              <a:rPr lang="zh-CN" sz="2800">
                <a:ea typeface="黑体" panose="02010609060101010101" pitchFamily="2" charset="-122"/>
              </a:rPr>
              <a:t>．</a:t>
            </a:r>
            <a:r>
              <a:rPr lang="zh-CN" sz="2800">
                <a:latin typeface="Arial" panose="020B0604020202020204" pitchFamily="34" charset="0"/>
                <a:ea typeface="黑体" panose="02010609060101010101" pitchFamily="2" charset="-122"/>
              </a:rPr>
              <a:t>电</a:t>
            </a:r>
            <a:r>
              <a:rPr lang="zh-CN" sz="2800">
                <a:ea typeface="黑体" panose="02010609060101010101" pitchFamily="2" charset="-122"/>
              </a:rPr>
              <a:t>路板钻孔</a:t>
            </a:r>
            <a:endParaRPr lang="zh-CN" altLang="en-US" sz="2800">
              <a:ea typeface="黑体" panose="02010609060101010101" pitchFamily="2" charset="-122"/>
            </a:endParaRPr>
          </a:p>
        </p:txBody>
      </p:sp>
      <p:sp>
        <p:nvSpPr>
          <p:cNvPr id="7" name="文本框 6"/>
          <p:cNvSpPr txBox="1"/>
          <p:nvPr/>
        </p:nvSpPr>
        <p:spPr>
          <a:xfrm>
            <a:off x="683260" y="5085080"/>
            <a:ext cx="5080000" cy="521970"/>
          </a:xfrm>
          <a:prstGeom prst="rect">
            <a:avLst/>
          </a:prstGeom>
          <a:noFill/>
          <a:ln w="9525">
            <a:noFill/>
          </a:ln>
        </p:spPr>
        <p:txBody>
          <a:bodyPr>
            <a:spAutoFit/>
          </a:bodyPr>
          <a:p>
            <a:pPr indent="269875"/>
            <a:r>
              <a:rPr lang="en-US" sz="2800">
                <a:latin typeface="Arial" panose="020B0604020202020204" pitchFamily="34" charset="0"/>
                <a:ea typeface="黑体" panose="02010609060101010101" pitchFamily="2" charset="-122"/>
              </a:rPr>
              <a:t>8</a:t>
            </a:r>
            <a:r>
              <a:rPr lang="zh-CN" sz="2800">
                <a:ea typeface="黑体" panose="02010609060101010101" pitchFamily="2" charset="-122"/>
              </a:rPr>
              <a:t>．</a:t>
            </a:r>
            <a:r>
              <a:rPr lang="zh-CN" sz="2800">
                <a:latin typeface="Arial" panose="020B0604020202020204" pitchFamily="34" charset="0"/>
                <a:ea typeface="黑体" panose="02010609060101010101" pitchFamily="2" charset="-122"/>
              </a:rPr>
              <a:t>电</a:t>
            </a:r>
            <a:r>
              <a:rPr lang="zh-CN" sz="2800">
                <a:ea typeface="黑体" panose="02010609060101010101" pitchFamily="2" charset="-122"/>
              </a:rPr>
              <a:t>路板预处理</a:t>
            </a:r>
            <a:endParaRPr lang="zh-CN" altLang="en-US" sz="280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wipe(left)">
                                      <p:cBhvr>
                                        <p:cTn id="7" dur="1000"/>
                                        <p:tgtEl>
                                          <p:spTgt spid="17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2337"/>
          <p:cNvSpPr>
            <a:spLocks noGrp="1"/>
          </p:cNvSpPr>
          <p:nvPr>
            <p:ph type="title"/>
          </p:nvPr>
        </p:nvSpPr>
        <p:spPr/>
        <p:txBody>
          <a:bodyPr anchor="ctr" anchorCtr="0"/>
          <a:p>
            <a:r>
              <a:rPr lang="zh-CN" altLang="en-US" b="1" dirty="0">
                <a:ea typeface="黑体" panose="02010609060101010101" pitchFamily="2" charset="-122"/>
              </a:rPr>
              <a:t>内容导航</a:t>
            </a:r>
            <a:endParaRPr lang="zh-CN" altLang="en-US" b="1" dirty="0">
              <a:ea typeface="黑体" panose="02010609060101010101" pitchFamily="2" charset="-122"/>
            </a:endParaRPr>
          </a:p>
        </p:txBody>
      </p:sp>
      <p:graphicFrame>
        <p:nvGraphicFramePr>
          <p:cNvPr id="3" name="表格 2"/>
          <p:cNvGraphicFramePr/>
          <p:nvPr>
            <p:custDataLst>
              <p:tags r:id="rId1"/>
            </p:custDataLst>
          </p:nvPr>
        </p:nvGraphicFramePr>
        <p:xfrm>
          <a:off x="1115695" y="1484630"/>
          <a:ext cx="7362190" cy="4311650"/>
        </p:xfrm>
        <a:graphic>
          <a:graphicData uri="http://schemas.openxmlformats.org/drawingml/2006/table">
            <a:tbl>
              <a:tblPr/>
              <a:tblGrid>
                <a:gridCol w="1889760"/>
                <a:gridCol w="5472430"/>
              </a:tblGrid>
              <a:tr h="84899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目标设置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800">
                          <a:latin typeface="宋体" panose="02010600030101010101" pitchFamily="2" charset="-122"/>
                          <a:ea typeface="宋体" panose="02010600030101010101" pitchFamily="2" charset="-122"/>
                          <a:cs typeface="宋体" panose="02010600030101010101" pitchFamily="2" charset="-122"/>
                        </a:rPr>
                        <a:t>建</a:t>
                      </a:r>
                      <a:r>
                        <a:rPr lang="en-US" sz="2800">
                          <a:latin typeface="Times New Roman" panose="02020603050405020304" pitchFamily="18" charset="0"/>
                          <a:cs typeface="Times New Roman" panose="02020603050405020304" pitchFamily="18" charset="0"/>
                        </a:rPr>
                        <a:t>立电路、电路板的基本概念</a:t>
                      </a:r>
                      <a:endParaRPr lang="en-US" altLang="en-US" sz="2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01750">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内容设置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800">
                          <a:latin typeface="Times New Roman" panose="02020603050405020304" pitchFamily="18" charset="0"/>
                          <a:cs typeface="Times New Roman" panose="02020603050405020304" pitchFamily="18" charset="0"/>
                        </a:rPr>
                        <a:t>电路与电路图的基本概念；印制电路板设计、工艺设计及生产流程</a:t>
                      </a:r>
                      <a:endParaRPr lang="en-US" altLang="en-US" sz="2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804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能力培养</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800">
                          <a:latin typeface="Times New Roman" panose="02020603050405020304" pitchFamily="18" charset="0"/>
                          <a:cs typeface="Times New Roman" panose="02020603050405020304" pitchFamily="18" charset="0"/>
                        </a:rPr>
                        <a:t>具备电路基本知识及专业素养能力</a:t>
                      </a:r>
                      <a:endParaRPr lang="en-US" altLang="en-US" sz="2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92860">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本章特色</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800">
                          <a:latin typeface="Times New Roman" panose="02020603050405020304" pitchFamily="18" charset="0"/>
                          <a:cs typeface="Times New Roman" panose="02020603050405020304" pitchFamily="18" charset="0"/>
                        </a:rPr>
                        <a:t>通过丰富的图片介绍电路的基本概念及印制电路板的生产流程</a:t>
                      </a:r>
                      <a:endParaRPr lang="en-US" altLang="en-US" sz="2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直接连接符 178316"/>
          <p:cNvSpPr/>
          <p:nvPr/>
        </p:nvSpPr>
        <p:spPr>
          <a:xfrm>
            <a:off x="4572000" y="3795713"/>
            <a:ext cx="0" cy="0"/>
          </a:xfrm>
          <a:prstGeom prst="line">
            <a:avLst/>
          </a:prstGeom>
          <a:ln w="9525" cap="rnd" cmpd="sng">
            <a:solidFill>
              <a:srgbClr val="000000"/>
            </a:solidFill>
            <a:prstDash val="solid"/>
            <a:round/>
            <a:headEnd type="none" w="med" len="med"/>
            <a:tailEnd type="none" w="med" len="med"/>
          </a:ln>
        </p:spPr>
      </p:sp>
      <p:sp>
        <p:nvSpPr>
          <p:cNvPr id="22531" name="直接连接符 178361"/>
          <p:cNvSpPr/>
          <p:nvPr/>
        </p:nvSpPr>
        <p:spPr>
          <a:xfrm>
            <a:off x="4572000" y="4284663"/>
            <a:ext cx="0" cy="0"/>
          </a:xfrm>
          <a:prstGeom prst="line">
            <a:avLst/>
          </a:prstGeom>
          <a:ln w="12700" cap="rnd" cmpd="sng">
            <a:solidFill>
              <a:srgbClr val="000000"/>
            </a:solidFill>
            <a:prstDash val="solid"/>
            <a:round/>
            <a:headEnd type="none" w="med" len="med"/>
            <a:tailEnd type="none" w="med" len="med"/>
          </a:ln>
        </p:spPr>
      </p:sp>
      <p:sp>
        <p:nvSpPr>
          <p:cNvPr id="178390" name="矩形 178389"/>
          <p:cNvSpPr/>
          <p:nvPr/>
        </p:nvSpPr>
        <p:spPr>
          <a:xfrm>
            <a:off x="467360" y="1115060"/>
            <a:ext cx="5688013" cy="521970"/>
          </a:xfrm>
          <a:prstGeom prst="rect">
            <a:avLst/>
          </a:prstGeom>
          <a:noFill/>
          <a:ln w="9525">
            <a:noFill/>
          </a:ln>
        </p:spPr>
        <p:txBody>
          <a:bodyPr anchor="t" anchorCtr="0">
            <a:spAutoFit/>
          </a:bodyPr>
          <a:p>
            <a:r>
              <a:rPr lang="zh-CN" altLang="en-US" sz="2800" b="1" dirty="0">
                <a:solidFill>
                  <a:schemeClr val="tx2"/>
                </a:solidFill>
                <a:latin typeface="黑体" panose="02010609060101010101" pitchFamily="2" charset="-122"/>
                <a:ea typeface="黑体" panose="02010609060101010101" pitchFamily="2" charset="-122"/>
              </a:rPr>
              <a:t>1.6  印制电路板组装过程</a:t>
            </a:r>
            <a:endParaRPr lang="zh-CN" altLang="en-US" sz="2800" b="1" dirty="0">
              <a:solidFill>
                <a:schemeClr val="tx2"/>
              </a:solidFill>
              <a:latin typeface="黑体" panose="02010609060101010101" pitchFamily="2" charset="-122"/>
              <a:ea typeface="黑体" panose="02010609060101010101" pitchFamily="2" charset="-122"/>
            </a:endParaRPr>
          </a:p>
        </p:txBody>
      </p:sp>
      <p:sp>
        <p:nvSpPr>
          <p:cNvPr id="22580" name="标题 178390"/>
          <p:cNvSpPr>
            <a:spLocks noGrp="1"/>
          </p:cNvSpPr>
          <p:nvPr>
            <p:ph type="title"/>
          </p:nvPr>
        </p:nvSpPr>
        <p:spPr>
          <a:xfrm>
            <a:off x="382905" y="0"/>
            <a:ext cx="8649970" cy="998855"/>
          </a:xfrm>
        </p:spPr>
        <p:txBody>
          <a:bodyPr vert="horz" wrap="square" lIns="91440" tIns="45720" rIns="91440" bIns="45720" anchor="ctr" anchorCtr="0"/>
          <a:p>
            <a:r>
              <a:rPr dirty="0"/>
              <a:t>1.5.3  印制电路板的工业生产过程</a:t>
            </a:r>
            <a:endParaRPr dirty="0"/>
          </a:p>
        </p:txBody>
      </p:sp>
      <p:pic>
        <p:nvPicPr>
          <p:cNvPr id="-2147482596" name="图片 -2147482597" descr="1-28"/>
          <p:cNvPicPr>
            <a:picLocks noChangeAspect="1"/>
          </p:cNvPicPr>
          <p:nvPr>
            <p:custDataLst>
              <p:tags r:id="rId1"/>
            </p:custDataLst>
          </p:nvPr>
        </p:nvPicPr>
        <p:blipFill>
          <a:blip r:embed="rId2"/>
          <a:stretch>
            <a:fillRect/>
          </a:stretch>
        </p:blipFill>
        <p:spPr>
          <a:xfrm>
            <a:off x="363855" y="1668145"/>
            <a:ext cx="8480425" cy="49695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390"/>
                                        </p:tgtEl>
                                        <p:attrNameLst>
                                          <p:attrName>style.visibility</p:attrName>
                                        </p:attrNameLst>
                                      </p:cBhvr>
                                      <p:to>
                                        <p:strVal val="visible"/>
                                      </p:to>
                                    </p:set>
                                    <p:animEffect transition="in" filter="wipe(left)">
                                      <p:cBhvr>
                                        <p:cTn id="7" dur="1000"/>
                                        <p:tgtEl>
                                          <p:spTgt spid="178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2" name="矩形 181251"/>
          <p:cNvSpPr/>
          <p:nvPr/>
        </p:nvSpPr>
        <p:spPr>
          <a:xfrm>
            <a:off x="683260" y="1124585"/>
            <a:ext cx="8300085" cy="4708525"/>
          </a:xfrm>
          <a:prstGeom prst="rect">
            <a:avLst/>
          </a:prstGeom>
          <a:noFill/>
          <a:ln w="9525">
            <a:noFill/>
          </a:ln>
        </p:spPr>
        <p:txBody>
          <a:bodyPr anchor="t" anchorCtr="0"/>
          <a:p>
            <a:pPr marL="342900" indent="-342900" algn="just">
              <a:lnSpc>
                <a:spcPct val="80000"/>
              </a:lnSpc>
              <a:spcBef>
                <a:spcPct val="20000"/>
              </a:spcBef>
              <a:buNone/>
            </a:pPr>
            <a:r>
              <a:rPr lang="en-US" sz="2800" b="1" dirty="0">
                <a:solidFill>
                  <a:srgbClr val="008000"/>
                </a:solidFill>
                <a:latin typeface="黑体" panose="02010609060101010101" pitchFamily="2" charset="-122"/>
                <a:ea typeface="黑体" panose="02010609060101010101" pitchFamily="2" charset="-122"/>
              </a:rPr>
              <a:t>      </a:t>
            </a:r>
            <a:r>
              <a:rPr sz="2800" b="1" dirty="0">
                <a:solidFill>
                  <a:srgbClr val="008000"/>
                </a:solidFill>
                <a:latin typeface="黑体" panose="02010609060101010101" pitchFamily="2" charset="-122"/>
                <a:ea typeface="黑体" panose="02010609060101010101" pitchFamily="2" charset="-122"/>
              </a:rPr>
              <a:t>本章对电路设计所涉及的电路基本概念及印制电路板设计、生产流程进行了介绍，为后续的电路设计积累设计经验。根据工程教育认证的要求，通过学习本章内容，学生可具备电路、PCB及PCB生产流程等方面的专业知识，因此设计了以下观察点。</a:t>
            </a:r>
            <a:endParaRPr sz="2800" b="1" dirty="0">
              <a:solidFill>
                <a:srgbClr val="008000"/>
              </a:solidFill>
              <a:latin typeface="黑体" panose="02010609060101010101" pitchFamily="2" charset="-122"/>
              <a:ea typeface="黑体" panose="02010609060101010101" pitchFamily="2" charset="-122"/>
            </a:endParaRPr>
          </a:p>
          <a:p>
            <a:pPr marL="342900" indent="-342900" algn="just">
              <a:lnSpc>
                <a:spcPct val="80000"/>
              </a:lnSpc>
              <a:spcBef>
                <a:spcPct val="20000"/>
              </a:spcBef>
              <a:buNone/>
            </a:pPr>
            <a:r>
              <a:rPr sz="2800" b="1" dirty="0">
                <a:solidFill>
                  <a:srgbClr val="008000"/>
                </a:solidFill>
                <a:latin typeface="黑体" panose="02010609060101010101" pitchFamily="2" charset="-122"/>
                <a:ea typeface="黑体" panose="02010609060101010101" pitchFamily="2" charset="-122"/>
              </a:rPr>
              <a:t>（1）询问电路的定义、电路的分类、电路的组成等基本概念，对其具备的专业知识进行合理性评价。</a:t>
            </a:r>
            <a:endParaRPr sz="2800" b="1" dirty="0">
              <a:solidFill>
                <a:srgbClr val="008000"/>
              </a:solidFill>
              <a:latin typeface="黑体" panose="02010609060101010101" pitchFamily="2" charset="-122"/>
              <a:ea typeface="黑体" panose="02010609060101010101" pitchFamily="2" charset="-122"/>
            </a:endParaRPr>
          </a:p>
          <a:p>
            <a:pPr marL="342900" indent="-342900" algn="just">
              <a:lnSpc>
                <a:spcPct val="80000"/>
              </a:lnSpc>
              <a:spcBef>
                <a:spcPct val="20000"/>
              </a:spcBef>
              <a:buNone/>
            </a:pPr>
            <a:r>
              <a:rPr sz="2800" b="1" dirty="0">
                <a:solidFill>
                  <a:srgbClr val="008000"/>
                </a:solidFill>
                <a:latin typeface="黑体" panose="02010609060101010101" pitchFamily="2" charset="-122"/>
                <a:ea typeface="黑体" panose="02010609060101010101" pitchFamily="2" charset="-122"/>
              </a:rPr>
              <a:t>（2）询问印制电路板的定义、构成、生产工艺和生产流程，对其具备的印制电路板的工程知识进行合理性评价。</a:t>
            </a:r>
            <a:endParaRPr sz="2800" b="1" dirty="0">
              <a:solidFill>
                <a:srgbClr val="008000"/>
              </a:solidFill>
              <a:latin typeface="黑体" panose="02010609060101010101" pitchFamily="2" charset="-122"/>
              <a:ea typeface="黑体" panose="02010609060101010101" pitchFamily="2" charset="-122"/>
            </a:endParaRPr>
          </a:p>
        </p:txBody>
      </p:sp>
      <p:sp>
        <p:nvSpPr>
          <p:cNvPr id="23555" name="标题 181254"/>
          <p:cNvSpPr>
            <a:spLocks noGrp="1"/>
          </p:cNvSpPr>
          <p:nvPr>
            <p:ph type="title"/>
          </p:nvPr>
        </p:nvSpPr>
        <p:spPr/>
        <p:txBody>
          <a:bodyPr vert="horz" wrap="square" lIns="91440" tIns="45720" rIns="91440" bIns="45720" anchor="ctr" anchorCtr="0"/>
          <a:p>
            <a:r>
              <a:rPr dirty="0"/>
              <a:t>1.7  电路知识形成观察点分析</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252">
                                            <p:txEl>
                                              <p:charRg st="0" end="12"/>
                                            </p:txEl>
                                          </p:spTgt>
                                        </p:tgtEl>
                                        <p:attrNameLst>
                                          <p:attrName>style.visibility</p:attrName>
                                        </p:attrNameLst>
                                      </p:cBhvr>
                                      <p:to>
                                        <p:strVal val="visible"/>
                                      </p:to>
                                    </p:set>
                                    <p:animEffect transition="in" filter="wipe(left)">
                                      <p:cBhvr>
                                        <p:cTn id="7" dur="1000"/>
                                        <p:tgtEl>
                                          <p:spTgt spid="181252">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1252">
                                            <p:txEl>
                                              <p:charRg st="1" end="1"/>
                                            </p:txEl>
                                          </p:spTgt>
                                        </p:tgtEl>
                                        <p:attrNameLst>
                                          <p:attrName>style.visibility</p:attrName>
                                        </p:attrNameLst>
                                      </p:cBhvr>
                                      <p:to>
                                        <p:strVal val="visible"/>
                                      </p:to>
                                    </p:set>
                                    <p:animEffect transition="in" filter="wipe(left)">
                                      <p:cBhvr>
                                        <p:cTn id="12" dur="1000"/>
                                        <p:tgtEl>
                                          <p:spTgt spid="181252">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1252">
                                            <p:txEl>
                                              <p:charRg st="2" end="2"/>
                                            </p:txEl>
                                          </p:spTgt>
                                        </p:tgtEl>
                                        <p:attrNameLst>
                                          <p:attrName>style.visibility</p:attrName>
                                        </p:attrNameLst>
                                      </p:cBhvr>
                                      <p:to>
                                        <p:strVal val="visible"/>
                                      </p:to>
                                    </p:set>
                                    <p:animEffect transition="in" filter="wipe(left)">
                                      <p:cBhvr>
                                        <p:cTn id="17" dur="1000"/>
                                        <p:tgtEl>
                                          <p:spTgt spid="181252">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33121"/>
          <p:cNvSpPr>
            <a:spLocks noGrp="1"/>
          </p:cNvSpPr>
          <p:nvPr>
            <p:ph type="ctrTitle"/>
          </p:nvPr>
        </p:nvSpPr>
        <p:spPr/>
        <p:txBody>
          <a:bodyPr anchor="ctr" anchorCtr="0"/>
          <a:p>
            <a:pPr algn="ctr" defTabSz="914400">
              <a:buSzTx/>
              <a:buFontTx/>
              <a:buNone/>
            </a:pPr>
            <a:r>
              <a:rPr lang="en-US" altLang="zh-CN" sz="8000" b="1" kern="1200" baseline="0">
                <a:solidFill>
                  <a:srgbClr val="800000"/>
                </a:solidFill>
                <a:latin typeface="+mj-lt"/>
                <a:ea typeface="华文琥珀" charset="-122"/>
                <a:cs typeface="+mj-cs"/>
              </a:rPr>
              <a:t>END</a:t>
            </a:r>
            <a:endParaRPr lang="en-US" altLang="zh-CN" sz="8000" b="1" kern="1200" baseline="0">
              <a:solidFill>
                <a:srgbClr val="800000"/>
              </a:solidFill>
              <a:latin typeface="+mj-lt"/>
              <a:ea typeface="华文琥珀" charset="-122"/>
              <a:cs typeface="+mj-cs"/>
            </a:endParaRPr>
          </a:p>
        </p:txBody>
      </p:sp>
      <p:sp>
        <p:nvSpPr>
          <p:cNvPr id="133123" name="副标题 133122"/>
          <p:cNvSpPr>
            <a:spLocks noGrp="1"/>
          </p:cNvSpPr>
          <p:nvPr>
            <p:ph type="subTitle" idx="1"/>
          </p:nvPr>
        </p:nvSpPr>
        <p:spPr/>
        <p:txBody>
          <a:bodyPr anchor="t" anchorCtr="0"/>
          <a:p>
            <a:pPr defTabSz="914400">
              <a:buSzTx/>
              <a:buFontTx/>
              <a:buNone/>
            </a:pPr>
            <a:r>
              <a:rPr lang="zh-CN" altLang="en-US" sz="6000" kern="1200" baseline="0" dirty="0">
                <a:solidFill>
                  <a:schemeClr val="bg2"/>
                </a:solidFill>
                <a:latin typeface="+mn-lt"/>
                <a:ea typeface="华文行楷" pitchFamily="2" charset="-122"/>
                <a:cs typeface="+mn-cs"/>
              </a:rPr>
              <a:t>谢谢！</a:t>
            </a:r>
            <a:endParaRPr lang="zh-CN" altLang="en-US" sz="6000" kern="1200" baseline="0" dirty="0">
              <a:solidFill>
                <a:schemeClr val="bg2"/>
              </a:solidFill>
              <a:latin typeface="+mn-lt"/>
              <a:ea typeface="华文行楷"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133123">
                                            <p:txEl>
                                              <p:charRg st="0" end="4"/>
                                            </p:txEl>
                                          </p:spTgt>
                                        </p:tgtEl>
                                        <p:attrNameLst>
                                          <p:attrName>style.visibility</p:attrName>
                                        </p:attrNameLst>
                                      </p:cBhvr>
                                      <p:to>
                                        <p:strVal val="visible"/>
                                      </p:to>
                                    </p:set>
                                    <p:anim calcmode="lin" valueType="num">
                                      <p:cBhvr additive="base">
                                        <p:cTn id="7" dur="75" fill="hold"/>
                                        <p:tgtEl>
                                          <p:spTgt spid="133123">
                                            <p:txEl>
                                              <p:charRg st="0" end="4"/>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33123">
                                            <p:txEl>
                                              <p:charRg st="0"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p:txBody>
          <a:bodyPr anchor="ctr" anchorCtr="0"/>
          <a:p>
            <a:r>
              <a:rPr lang="zh-CN" altLang="en-US" b="1" dirty="0">
                <a:ea typeface="黑体" panose="02010609060101010101" pitchFamily="2" charset="-122"/>
              </a:rPr>
              <a:t>1.1  电路的基本概念</a:t>
            </a:r>
            <a:endParaRPr lang="zh-CN" altLang="en-US" b="1" dirty="0">
              <a:ea typeface="黑体" panose="02010609060101010101" pitchFamily="2" charset="-122"/>
            </a:endParaRPr>
          </a:p>
        </p:txBody>
      </p:sp>
      <p:sp>
        <p:nvSpPr>
          <p:cNvPr id="147459" name="内容占位符 147458"/>
          <p:cNvSpPr>
            <a:spLocks noGrp="1"/>
          </p:cNvSpPr>
          <p:nvPr>
            <p:ph idx="1"/>
          </p:nvPr>
        </p:nvSpPr>
        <p:spPr>
          <a:xfrm>
            <a:off x="683260" y="1124585"/>
            <a:ext cx="7487920" cy="5240020"/>
          </a:xfrm>
        </p:spPr>
        <p:txBody>
          <a:bodyPr anchor="t" anchorCtr="0"/>
          <a:p>
            <a:pPr>
              <a:buNone/>
            </a:pPr>
            <a:r>
              <a:rPr lang="zh-CN" altLang="en-US" sz="3600" b="1" dirty="0">
                <a:ea typeface="楷体_GB2312" pitchFamily="49" charset="-122"/>
              </a:rPr>
              <a:t>1、什么是电路</a:t>
            </a:r>
            <a:r>
              <a:rPr lang="zh-CN" altLang="en-US" sz="3600" dirty="0">
                <a:solidFill>
                  <a:srgbClr val="33CC33"/>
                </a:solidFill>
              </a:rPr>
              <a:t> </a:t>
            </a:r>
            <a:endParaRPr lang="zh-CN" altLang="en-US" sz="3600" dirty="0">
              <a:solidFill>
                <a:srgbClr val="33CC33"/>
              </a:solidFill>
            </a:endParaRPr>
          </a:p>
        </p:txBody>
      </p:sp>
      <p:sp>
        <p:nvSpPr>
          <p:cNvPr id="100" name="文本框 99"/>
          <p:cNvSpPr txBox="1"/>
          <p:nvPr/>
        </p:nvSpPr>
        <p:spPr>
          <a:xfrm>
            <a:off x="971550" y="1772920"/>
            <a:ext cx="7771765" cy="922020"/>
          </a:xfrm>
          <a:prstGeom prst="rect">
            <a:avLst/>
          </a:prstGeom>
          <a:noFill/>
          <a:ln w="9525">
            <a:noFill/>
          </a:ln>
        </p:spPr>
        <p:txBody>
          <a:bodyPr wrap="square">
            <a:spAutoFit/>
          </a:bodyPr>
          <a:p>
            <a:pPr indent="269875"/>
            <a:r>
              <a:rPr lang="zh-CN" sz="1800">
                <a:ea typeface="宋体" panose="02010600030101010101" pitchFamily="2" charset="-122"/>
              </a:rPr>
              <a:t>电路又称导电回路或电子回路，是电流流过的回路，是用金属导线将电气、电子部件（如电阻、</a:t>
            </a:r>
            <a:r>
              <a:rPr lang="zh-CN" sz="1800">
                <a:solidFill>
                  <a:srgbClr val="0000FF"/>
                </a:solidFill>
                <a:ea typeface="宋体" panose="02010600030101010101" pitchFamily="2" charset="-122"/>
                <a:hlinkClick r:id="rId1"/>
              </a:rPr>
              <a:t>电容</a:t>
            </a:r>
            <a:r>
              <a:rPr lang="zh-CN" sz="1800">
                <a:ea typeface="宋体" panose="02010600030101010101" pitchFamily="2" charset="-122"/>
              </a:rPr>
              <a:t>、电感、</a:t>
            </a:r>
            <a:r>
              <a:rPr lang="zh-CN" sz="1800">
                <a:solidFill>
                  <a:srgbClr val="0000FF"/>
                </a:solidFill>
                <a:ea typeface="宋体" panose="02010600030101010101" pitchFamily="2" charset="-122"/>
                <a:hlinkClick r:id="rId2"/>
              </a:rPr>
              <a:t>二极管</a:t>
            </a:r>
            <a:r>
              <a:rPr lang="zh-CN" sz="1800">
                <a:ea typeface="宋体" panose="02010600030101010101" pitchFamily="2" charset="-122"/>
              </a:rPr>
              <a:t>、三极管、电源和开关等）按一定方式连接起来构成的网络。</a:t>
            </a:r>
            <a:endParaRPr lang="zh-CN" altLang="en-US" sz="1800">
              <a:ea typeface="宋体" panose="02010600030101010101" pitchFamily="2" charset="-122"/>
            </a:endParaRPr>
          </a:p>
        </p:txBody>
      </p:sp>
      <p:sp>
        <p:nvSpPr>
          <p:cNvPr id="2" name="文本框 1"/>
          <p:cNvSpPr txBox="1"/>
          <p:nvPr/>
        </p:nvSpPr>
        <p:spPr>
          <a:xfrm>
            <a:off x="396240" y="2853690"/>
            <a:ext cx="5080000" cy="645160"/>
          </a:xfrm>
          <a:prstGeom prst="rect">
            <a:avLst/>
          </a:prstGeom>
          <a:noFill/>
          <a:ln w="9525">
            <a:noFill/>
          </a:ln>
        </p:spPr>
        <p:txBody>
          <a:bodyPr>
            <a:spAutoFit/>
          </a:bodyPr>
          <a:p>
            <a:pPr indent="255905"/>
            <a:r>
              <a:rPr lang="zh-CN" altLang="en-US" sz="3600" b="1" dirty="0">
                <a:latin typeface="+mn-lt"/>
                <a:ea typeface="楷体_GB2312" pitchFamily="49" charset="-122"/>
              </a:rPr>
              <a:t>2、电路的分类</a:t>
            </a:r>
            <a:endParaRPr lang="zh-CN" altLang="en-US" sz="3600" b="1" dirty="0">
              <a:latin typeface="+mn-lt"/>
              <a:ea typeface="楷体_GB2312" pitchFamily="49" charset="-122"/>
            </a:endParaRPr>
          </a:p>
        </p:txBody>
      </p:sp>
      <p:sp>
        <p:nvSpPr>
          <p:cNvPr id="3" name="文本框 2"/>
          <p:cNvSpPr txBox="1"/>
          <p:nvPr/>
        </p:nvSpPr>
        <p:spPr>
          <a:xfrm>
            <a:off x="899795" y="3500755"/>
            <a:ext cx="7790180" cy="645160"/>
          </a:xfrm>
          <a:prstGeom prst="rect">
            <a:avLst/>
          </a:prstGeom>
          <a:noFill/>
          <a:ln w="9525">
            <a:noFill/>
          </a:ln>
        </p:spPr>
        <p:txBody>
          <a:bodyPr wrap="square">
            <a:spAutoFit/>
          </a:bodyPr>
          <a:p>
            <a:pPr indent="269875"/>
            <a:r>
              <a:rPr lang="zh-CN" sz="1800">
                <a:ea typeface="宋体" panose="02010600030101010101" pitchFamily="2" charset="-122"/>
              </a:rPr>
              <a:t>根据电路中流过的电流性质，一般把电路分为</a:t>
            </a:r>
            <a:r>
              <a:rPr lang="zh-CN" sz="1800">
                <a:solidFill>
                  <a:srgbClr val="0000FF"/>
                </a:solidFill>
                <a:ea typeface="宋体" panose="02010600030101010101" pitchFamily="2" charset="-122"/>
                <a:hlinkClick r:id="rId3"/>
              </a:rPr>
              <a:t>直流电路</a:t>
            </a:r>
            <a:r>
              <a:rPr lang="zh-CN" sz="1800">
                <a:ea typeface="宋体" panose="02010600030101010101" pitchFamily="2" charset="-122"/>
              </a:rPr>
              <a:t>和</a:t>
            </a:r>
            <a:r>
              <a:rPr lang="zh-CN" sz="1800">
                <a:solidFill>
                  <a:srgbClr val="0000FF"/>
                </a:solidFill>
                <a:ea typeface="宋体" panose="02010600030101010101" pitchFamily="2" charset="-122"/>
                <a:hlinkClick r:id="rId4"/>
              </a:rPr>
              <a:t>交流电路</a:t>
            </a:r>
            <a:r>
              <a:rPr lang="zh-CN" sz="1800">
                <a:ea typeface="宋体" panose="02010600030101010101" pitchFamily="2" charset="-122"/>
              </a:rPr>
              <a:t>两种，</a:t>
            </a:r>
            <a:r>
              <a:rPr lang="zh-CN" sz="1800">
                <a:solidFill>
                  <a:srgbClr val="0000FF"/>
                </a:solidFill>
                <a:ea typeface="宋体" panose="02010600030101010101" pitchFamily="2" charset="-122"/>
                <a:hlinkClick r:id="rId5"/>
              </a:rPr>
              <a:t>直流电</a:t>
            </a:r>
            <a:r>
              <a:rPr lang="zh-CN" sz="1800">
                <a:ea typeface="宋体" panose="02010600030101010101" pitchFamily="2" charset="-122"/>
              </a:rPr>
              <a:t>通过的电路称为</a:t>
            </a:r>
            <a:r>
              <a:rPr lang="en-US" sz="1800">
                <a:latin typeface="宋体" panose="02010600030101010101" pitchFamily="2" charset="-122"/>
              </a:rPr>
              <a:t>“</a:t>
            </a:r>
            <a:r>
              <a:rPr lang="zh-CN" sz="1800">
                <a:solidFill>
                  <a:srgbClr val="0000FF"/>
                </a:solidFill>
                <a:ea typeface="宋体" panose="02010600030101010101" pitchFamily="2" charset="-122"/>
              </a:rPr>
              <a:t>直流电路</a:t>
            </a:r>
            <a:r>
              <a:rPr lang="en-US" sz="1800">
                <a:latin typeface="宋体" panose="02010600030101010101" pitchFamily="2" charset="-122"/>
              </a:rPr>
              <a:t>”</a:t>
            </a:r>
            <a:r>
              <a:rPr lang="zh-CN" sz="1800">
                <a:ea typeface="宋体" panose="02010600030101010101" pitchFamily="2" charset="-122"/>
              </a:rPr>
              <a:t>，</a:t>
            </a:r>
            <a:r>
              <a:rPr lang="zh-CN" sz="1800">
                <a:solidFill>
                  <a:srgbClr val="0000FF"/>
                </a:solidFill>
                <a:ea typeface="宋体" panose="02010600030101010101" pitchFamily="2" charset="-122"/>
                <a:hlinkClick r:id="rId6"/>
              </a:rPr>
              <a:t>交流电</a:t>
            </a:r>
            <a:r>
              <a:rPr lang="zh-CN" sz="1800">
                <a:ea typeface="宋体" panose="02010600030101010101" pitchFamily="2" charset="-122"/>
              </a:rPr>
              <a:t>通过的电路称为</a:t>
            </a:r>
            <a:r>
              <a:rPr lang="en-US" sz="1800">
                <a:latin typeface="宋体" panose="02010600030101010101" pitchFamily="2" charset="-122"/>
              </a:rPr>
              <a:t>“</a:t>
            </a:r>
            <a:r>
              <a:rPr lang="zh-CN" sz="1800">
                <a:solidFill>
                  <a:srgbClr val="0000FF"/>
                </a:solidFill>
                <a:ea typeface="宋体" panose="02010600030101010101" pitchFamily="2" charset="-122"/>
                <a:hlinkClick r:id="rId4"/>
              </a:rPr>
              <a:t>交流电路</a:t>
            </a:r>
            <a:r>
              <a:rPr lang="en-US" sz="1800">
                <a:latin typeface="宋体" panose="02010600030101010101" pitchFamily="2" charset="-122"/>
              </a:rPr>
              <a:t>”</a:t>
            </a:r>
            <a:r>
              <a:rPr lang="zh-CN" sz="1800">
                <a:ea typeface="宋体" panose="02010600030101010101" pitchFamily="2" charset="-122"/>
              </a:rPr>
              <a:t>。</a:t>
            </a:r>
            <a:endParaRPr lang="zh-CN" altLang="en-US" sz="1800">
              <a:ea typeface="宋体" panose="02010600030101010101" pitchFamily="2" charset="-122"/>
            </a:endParaRPr>
          </a:p>
        </p:txBody>
      </p:sp>
      <p:sp>
        <p:nvSpPr>
          <p:cNvPr id="4" name="文本框 3"/>
          <p:cNvSpPr txBox="1"/>
          <p:nvPr/>
        </p:nvSpPr>
        <p:spPr>
          <a:xfrm>
            <a:off x="827405" y="4436745"/>
            <a:ext cx="7862570" cy="368300"/>
          </a:xfrm>
          <a:prstGeom prst="rect">
            <a:avLst/>
          </a:prstGeom>
          <a:noFill/>
          <a:ln w="9525">
            <a:noFill/>
          </a:ln>
        </p:spPr>
        <p:txBody>
          <a:bodyPr wrap="square">
            <a:spAutoFit/>
          </a:bodyPr>
          <a:p>
            <a:pPr indent="269875"/>
            <a:r>
              <a:rPr lang="zh-CN" sz="1800">
                <a:ea typeface="宋体" panose="02010600030101010101" pitchFamily="2" charset="-122"/>
              </a:rPr>
              <a:t>根据电路所处理信号的不同，电路可以分为</a:t>
            </a:r>
            <a:r>
              <a:rPr lang="zh-CN" sz="1800">
                <a:solidFill>
                  <a:srgbClr val="0000FF"/>
                </a:solidFill>
                <a:ea typeface="宋体" panose="02010600030101010101" pitchFamily="2" charset="-122"/>
                <a:hlinkClick r:id="rId7"/>
              </a:rPr>
              <a:t>模拟电路</a:t>
            </a:r>
            <a:r>
              <a:rPr lang="zh-CN" sz="1800">
                <a:ea typeface="宋体" panose="02010600030101010101" pitchFamily="2" charset="-122"/>
              </a:rPr>
              <a:t>和数字电路。</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xEl>
                                              <p:charRg st="0" end="84"/>
                                            </p:txEl>
                                          </p:spTgt>
                                        </p:tgtEl>
                                        <p:attrNameLst>
                                          <p:attrName>style.visibility</p:attrName>
                                        </p:attrNameLst>
                                      </p:cBhvr>
                                      <p:to>
                                        <p:strVal val="visible"/>
                                      </p:to>
                                    </p:set>
                                    <p:animEffect transition="in" filter="blinds(horizontal)">
                                      <p:cBhvr>
                                        <p:cTn id="7" dur="1000"/>
                                        <p:tgtEl>
                                          <p:spTgt spid="147459">
                                            <p:txEl>
                                              <p:charRg st="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98659"/>
          <p:cNvSpPr>
            <a:spLocks noGrp="1"/>
          </p:cNvSpPr>
          <p:nvPr>
            <p:ph type="title"/>
          </p:nvPr>
        </p:nvSpPr>
        <p:spPr/>
        <p:txBody>
          <a:bodyPr vert="horz" wrap="square" lIns="91440" tIns="45720" rIns="91440" bIns="45720" anchor="ctr" anchorCtr="0"/>
          <a:p>
            <a:r>
              <a:rPr b="1" dirty="0"/>
              <a:t>1.2  电路图</a:t>
            </a:r>
            <a:endParaRPr b="1" dirty="0"/>
          </a:p>
        </p:txBody>
      </p:sp>
      <p:sp>
        <p:nvSpPr>
          <p:cNvPr id="198661" name="内容占位符 198660"/>
          <p:cNvSpPr>
            <a:spLocks noGrp="1"/>
          </p:cNvSpPr>
          <p:nvPr>
            <p:ph idx="1"/>
          </p:nvPr>
        </p:nvSpPr>
        <p:spPr>
          <a:xfrm>
            <a:off x="611505" y="1124585"/>
            <a:ext cx="8218170" cy="4525010"/>
          </a:xfrm>
        </p:spPr>
        <p:txBody>
          <a:bodyPr vert="horz" wrap="square" lIns="91440" tIns="45720" rIns="91440" bIns="45720" anchor="t" anchorCtr="0"/>
          <a:p>
            <a:pPr algn="just">
              <a:buNone/>
            </a:pPr>
            <a:r>
              <a:rPr lang="en-US" sz="2800" b="1" dirty="0">
                <a:solidFill>
                  <a:srgbClr val="D60093"/>
                </a:solidFill>
                <a:latin typeface="楷体_GB2312" pitchFamily="49" charset="-122"/>
                <a:ea typeface="楷体_GB2312" pitchFamily="49" charset="-122"/>
              </a:rPr>
              <a:t>      </a:t>
            </a:r>
            <a:r>
              <a:rPr sz="2800" b="1" dirty="0">
                <a:solidFill>
                  <a:srgbClr val="D60093"/>
                </a:solidFill>
                <a:latin typeface="楷体_GB2312" pitchFamily="49" charset="-122"/>
                <a:ea typeface="楷体_GB2312" pitchFamily="49" charset="-122"/>
              </a:rPr>
              <a:t>电路图是指反映电路中元器件之间电气连接关系的图，在日常的工作中，电路图通常是指电路原理图。电路图是所有电子产品的“档案”，掌握电路图是从事电子产品生产、装配、调试及维修的重要基础。</a:t>
            </a:r>
            <a:endParaRPr sz="2800" b="1" dirty="0">
              <a:solidFill>
                <a:srgbClr val="D60093"/>
              </a:solidFill>
              <a:latin typeface="楷体_GB2312" pitchFamily="49" charset="-122"/>
              <a:ea typeface="楷体_GB2312" pitchFamily="49" charset="-122"/>
            </a:endParaRPr>
          </a:p>
          <a:p>
            <a:pPr algn="just">
              <a:buNone/>
            </a:pPr>
            <a:r>
              <a:rPr lang="en-US" sz="2800" b="1" dirty="0">
                <a:solidFill>
                  <a:srgbClr val="D60093"/>
                </a:solidFill>
                <a:latin typeface="楷体_GB2312" pitchFamily="49" charset="-122"/>
                <a:ea typeface="楷体_GB2312" pitchFamily="49" charset="-122"/>
              </a:rPr>
              <a:t>     </a:t>
            </a:r>
            <a:r>
              <a:rPr sz="2800" b="1" dirty="0">
                <a:solidFill>
                  <a:srgbClr val="D60093"/>
                </a:solidFill>
                <a:latin typeface="楷体_GB2312" pitchFamily="49" charset="-122"/>
                <a:ea typeface="楷体_GB2312" pitchFamily="49" charset="-122"/>
              </a:rPr>
              <a:t>根据电路应用的行业领域的不同，电路中常涉及电路框图、电路原理图、印制电路板图、电路元器件分布图、电路板装配图、电路点位图和电路实物图等概念，而且容易混淆，下面分别加以说明。</a:t>
            </a:r>
            <a:endParaRPr sz="2800" b="1" dirty="0">
              <a:solidFill>
                <a:srgbClr val="D60093"/>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8661">
                                            <p:txEl>
                                              <p:charRg st="0" end="11"/>
                                            </p:txEl>
                                          </p:spTgt>
                                        </p:tgtEl>
                                        <p:attrNameLst>
                                          <p:attrName>style.visibility</p:attrName>
                                        </p:attrNameLst>
                                      </p:cBhvr>
                                      <p:to>
                                        <p:strVal val="visible"/>
                                      </p:to>
                                    </p:set>
                                    <p:animEffect transition="in" filter="wipe(up)">
                                      <p:cBhvr>
                                        <p:cTn id="7" dur="1000"/>
                                        <p:tgtEl>
                                          <p:spTgt spid="198661">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8661">
                                            <p:txEl>
                                              <p:charRg st="1" end="1"/>
                                            </p:txEl>
                                          </p:spTgt>
                                        </p:tgtEl>
                                        <p:attrNameLst>
                                          <p:attrName>style.visibility</p:attrName>
                                        </p:attrNameLst>
                                      </p:cBhvr>
                                      <p:to>
                                        <p:strVal val="visible"/>
                                      </p:to>
                                    </p:set>
                                    <p:animEffect transition="in" filter="wipe(up)">
                                      <p:cBhvr>
                                        <p:cTn id="12" dur="1000"/>
                                        <p:tgtEl>
                                          <p:spTgt spid="198661">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p:txBody>
          <a:bodyPr anchor="ctr" anchorCtr="0"/>
          <a:p>
            <a:r>
              <a:rPr dirty="0"/>
              <a:t>1．电路框图</a:t>
            </a:r>
            <a:endParaRPr dirty="0"/>
          </a:p>
        </p:txBody>
      </p:sp>
      <p:sp>
        <p:nvSpPr>
          <p:cNvPr id="149507" name="文本占位符 149506"/>
          <p:cNvSpPr>
            <a:spLocks noGrp="1"/>
          </p:cNvSpPr>
          <p:nvPr>
            <p:ph type="body" sz="half" idx="1"/>
          </p:nvPr>
        </p:nvSpPr>
        <p:spPr>
          <a:xfrm>
            <a:off x="439420" y="1052830"/>
            <a:ext cx="8502650" cy="2426335"/>
          </a:xfrm>
        </p:spPr>
        <p:txBody>
          <a:bodyPr anchor="t" anchorCtr="0"/>
          <a:p>
            <a:pPr algn="just">
              <a:buClrTx/>
              <a:buSzTx/>
              <a:buFontTx/>
              <a:buNone/>
            </a:pPr>
            <a:r>
              <a:rPr lang="en-US" dirty="0"/>
              <a:t>         </a:t>
            </a:r>
            <a:r>
              <a:rPr dirty="0"/>
              <a:t>电路框图又称电路方框图，是一种用方框、线段和箭头表示电路各组成部分之间的相互关系的功能图，其中每个方框都表示一个单元电路，线段和箭头则表示单元电路之间的关系和电路中信号的走向。</a:t>
            </a:r>
            <a:r>
              <a:rPr lang="zh-CN" altLang="en-US" sz="2400" b="1" dirty="0">
                <a:latin typeface="宋体" panose="02010600030101010101" pitchFamily="2" charset="-122"/>
              </a:rPr>
              <a:t>   </a:t>
            </a:r>
            <a:endParaRPr lang="zh-CN" altLang="en-US" sz="2400" b="1" dirty="0">
              <a:latin typeface="宋体" panose="02010600030101010101" pitchFamily="2" charset="-122"/>
            </a:endParaRPr>
          </a:p>
        </p:txBody>
      </p:sp>
      <p:pic>
        <p:nvPicPr>
          <p:cNvPr id="-2147482607" name="图片 -2147482608" descr="1-2"/>
          <p:cNvPicPr>
            <a:picLocks noChangeAspect="1"/>
          </p:cNvPicPr>
          <p:nvPr>
            <p:custDataLst>
              <p:tags r:id="rId1"/>
            </p:custDataLst>
          </p:nvPr>
        </p:nvPicPr>
        <p:blipFill>
          <a:blip r:embed="rId2"/>
          <a:stretch>
            <a:fillRect/>
          </a:stretch>
        </p:blipFill>
        <p:spPr>
          <a:xfrm>
            <a:off x="1475740" y="3644900"/>
            <a:ext cx="6553200" cy="1364615"/>
          </a:xfrm>
          <a:prstGeom prst="rect">
            <a:avLst/>
          </a:prstGeom>
          <a:noFill/>
          <a:ln w="9525">
            <a:noFill/>
          </a:ln>
        </p:spPr>
      </p:pic>
      <p:sp>
        <p:nvSpPr>
          <p:cNvPr id="100" name="文本框 99"/>
          <p:cNvSpPr txBox="1"/>
          <p:nvPr/>
        </p:nvSpPr>
        <p:spPr>
          <a:xfrm>
            <a:off x="2032000" y="5300980"/>
            <a:ext cx="5080000" cy="368300"/>
          </a:xfrm>
          <a:prstGeom prst="rect">
            <a:avLst/>
          </a:prstGeom>
          <a:noFill/>
          <a:ln w="9525">
            <a:noFill/>
          </a:ln>
        </p:spPr>
        <p:txBody>
          <a:bodyPr>
            <a:spAutoFit/>
          </a:bodyPr>
          <a:p>
            <a:pPr algn="ctr"/>
            <a:r>
              <a:rPr lang="zh-CN" sz="1800">
                <a:ea typeface="宋体" panose="02010600030101010101" pitchFamily="2" charset="-122"/>
              </a:rPr>
              <a:t>图</a:t>
            </a:r>
            <a:r>
              <a:rPr lang="en-US" sz="1800">
                <a:latin typeface="Times New Roman" panose="02020603050405020304" pitchFamily="18" charset="0"/>
                <a:cs typeface="宋体" panose="02010600030101010101" pitchFamily="2" charset="-122"/>
              </a:rPr>
              <a:t>1-2</a:t>
            </a:r>
            <a:r>
              <a:rPr lang="en-US" sz="1800">
                <a:latin typeface="宋体" panose="02010600030101010101" pitchFamily="2" charset="-122"/>
              </a:rPr>
              <a:t> </a:t>
            </a:r>
            <a:r>
              <a:rPr lang="en-US" sz="1800">
                <a:latin typeface="Times New Roman" panose="02020603050405020304" pitchFamily="18" charset="0"/>
                <a:cs typeface="宋体" panose="02010600030101010101" pitchFamily="2" charset="-122"/>
              </a:rPr>
              <a:t> </a:t>
            </a:r>
            <a:r>
              <a:rPr lang="zh-CN" sz="1800">
                <a:ea typeface="宋体" panose="02010600030101010101" pitchFamily="2" charset="-122"/>
              </a:rPr>
              <a:t>调光台灯的电路框图</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72" name="矩形 164871"/>
          <p:cNvSpPr/>
          <p:nvPr/>
        </p:nvSpPr>
        <p:spPr>
          <a:xfrm>
            <a:off x="755650" y="1115695"/>
            <a:ext cx="8393430" cy="1938020"/>
          </a:xfrm>
          <a:prstGeom prst="rect">
            <a:avLst/>
          </a:prstGeom>
          <a:noFill/>
          <a:ln w="9525">
            <a:noFill/>
          </a:ln>
        </p:spPr>
        <p:txBody>
          <a:bodyPr wrap="square" anchor="ctr" anchorCtr="0">
            <a:spAutoFit/>
          </a:bodyPr>
          <a:p>
            <a:r>
              <a:rPr lang="en-US" altLang="zh-CN" sz="2800" dirty="0">
                <a:latin typeface="Times New Roman" panose="02020603050405020304" pitchFamily="18" charset="0"/>
                <a:ea typeface="黑体" panose="02010609060101010101" pitchFamily="2" charset="-122"/>
              </a:rPr>
              <a:t>        </a:t>
            </a:r>
            <a:r>
              <a:rPr lang="zh-CN" altLang="en-US" sz="2800" dirty="0">
                <a:latin typeface="Times New Roman" panose="02020603050405020304" pitchFamily="18" charset="0"/>
                <a:ea typeface="黑体" panose="02010609060101010101" pitchFamily="2" charset="-122"/>
              </a:rPr>
              <a:t>电路原理图是由代表不同电子元器件的元器件符号、各元器件符号之间的连线及连线之间的节点所构成的一种图纸，是电子产品中最常见的一种电路图（日常所说的“电路图”主要是指电路原理图）。</a:t>
            </a:r>
            <a:r>
              <a:rPr lang="zh-CN" altLang="en-US" sz="3600" dirty="0">
                <a:latin typeface="Times New Roman" panose="02020603050405020304" pitchFamily="18" charset="0"/>
              </a:rPr>
              <a:t> </a:t>
            </a:r>
            <a:endParaRPr lang="zh-CN" altLang="en-US" sz="3600" dirty="0">
              <a:latin typeface="Times New Roman" panose="02020603050405020304" pitchFamily="18" charset="0"/>
            </a:endParaRPr>
          </a:p>
        </p:txBody>
      </p:sp>
      <p:sp>
        <p:nvSpPr>
          <p:cNvPr id="9221" name="矩形 164872"/>
          <p:cNvSpPr/>
          <p:nvPr/>
        </p:nvSpPr>
        <p:spPr>
          <a:xfrm>
            <a:off x="1154113" y="-27305"/>
            <a:ext cx="7772400" cy="1143000"/>
          </a:xfrm>
          <a:prstGeom prst="rect">
            <a:avLst/>
          </a:prstGeom>
          <a:noFill/>
          <a:ln w="9525">
            <a:noFill/>
          </a:ln>
        </p:spPr>
        <p:txBody>
          <a:bodyPr anchor="ctr" anchorCtr="0"/>
          <a:p>
            <a:pPr algn="ctr"/>
            <a:r>
              <a:rPr sz="4400" dirty="0">
                <a:solidFill>
                  <a:schemeClr val="tx2"/>
                </a:solidFill>
              </a:rPr>
              <a:t>2．电路原理图</a:t>
            </a:r>
            <a:endParaRPr sz="4400" dirty="0">
              <a:solidFill>
                <a:schemeClr val="tx2"/>
              </a:solidFill>
            </a:endParaRPr>
          </a:p>
        </p:txBody>
      </p:sp>
      <p:pic>
        <p:nvPicPr>
          <p:cNvPr id="-2147482622" name="图片 -2147482623" descr="1-3"/>
          <p:cNvPicPr>
            <a:picLocks noChangeAspect="1"/>
          </p:cNvPicPr>
          <p:nvPr>
            <p:custDataLst>
              <p:tags r:id="rId1"/>
            </p:custDataLst>
          </p:nvPr>
        </p:nvPicPr>
        <p:blipFill>
          <a:blip r:embed="rId2"/>
          <a:stretch>
            <a:fillRect/>
          </a:stretch>
        </p:blipFill>
        <p:spPr>
          <a:xfrm>
            <a:off x="2227580" y="3213100"/>
            <a:ext cx="5130165" cy="2461895"/>
          </a:xfrm>
          <a:prstGeom prst="rect">
            <a:avLst/>
          </a:prstGeom>
          <a:noFill/>
          <a:ln w="9525">
            <a:noFill/>
          </a:ln>
        </p:spPr>
      </p:pic>
      <p:sp>
        <p:nvSpPr>
          <p:cNvPr id="100" name="文本框 99"/>
          <p:cNvSpPr txBox="1"/>
          <p:nvPr/>
        </p:nvSpPr>
        <p:spPr>
          <a:xfrm>
            <a:off x="2411730" y="5805170"/>
            <a:ext cx="5080000" cy="368300"/>
          </a:xfrm>
          <a:prstGeom prst="rect">
            <a:avLst/>
          </a:prstGeom>
          <a:noFill/>
          <a:ln w="9525">
            <a:noFill/>
          </a:ln>
        </p:spPr>
        <p:txBody>
          <a:bodyPr>
            <a:spAutoFit/>
          </a:bodyPr>
          <a:p>
            <a:pPr indent="127000"/>
            <a:r>
              <a:rPr lang="zh-CN" sz="1800">
                <a:ea typeface="宋体" panose="02010600030101010101" pitchFamily="2" charset="-122"/>
              </a:rPr>
              <a:t>图</a:t>
            </a:r>
            <a:r>
              <a:rPr lang="en-US" sz="1800">
                <a:latin typeface="Times New Roman" panose="02020603050405020304" pitchFamily="18" charset="0"/>
              </a:rPr>
              <a:t>1-3 </a:t>
            </a:r>
            <a:r>
              <a:rPr lang="en-US" sz="1800">
                <a:latin typeface="宋体" panose="02010600030101010101" pitchFamily="2" charset="-122"/>
              </a:rPr>
              <a:t> </a:t>
            </a:r>
            <a:r>
              <a:rPr lang="zh-CN" sz="1800">
                <a:ea typeface="宋体" panose="02010600030101010101" pitchFamily="2" charset="-122"/>
              </a:rPr>
              <a:t>调光台灯的电路原理图</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wipe(left)">
                                      <p:cBhvr>
                                        <p:cTn id="7" dur="1000"/>
                                        <p:tgtEl>
                                          <p:spTgt spid="16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4" name="矩形 165893"/>
          <p:cNvSpPr/>
          <p:nvPr/>
        </p:nvSpPr>
        <p:spPr>
          <a:xfrm>
            <a:off x="828040" y="1124585"/>
            <a:ext cx="8278495" cy="2245360"/>
          </a:xfrm>
          <a:prstGeom prst="rect">
            <a:avLst/>
          </a:prstGeom>
          <a:noFill/>
          <a:ln w="9525">
            <a:noFill/>
          </a:ln>
        </p:spPr>
        <p:txBody>
          <a:bodyPr wrap="square" anchor="t" anchorCtr="0">
            <a:spAutoFit/>
          </a:bodyPr>
          <a:p>
            <a:r>
              <a:rPr lang="en-US" altLang="zh-CN" sz="2800" b="1" dirty="0">
                <a:solidFill>
                  <a:srgbClr val="660033"/>
                </a:solidFill>
                <a:latin typeface="黑体" panose="02010609060101010101" pitchFamily="2" charset="-122"/>
                <a:ea typeface="黑体" panose="02010609060101010101" pitchFamily="2" charset="-122"/>
              </a:rPr>
              <a:t>    </a:t>
            </a:r>
            <a:r>
              <a:rPr lang="zh-CN" altLang="en-US" sz="2800" b="1" dirty="0">
                <a:solidFill>
                  <a:srgbClr val="660033"/>
                </a:solidFill>
                <a:latin typeface="黑体" panose="02010609060101010101" pitchFamily="2" charset="-122"/>
                <a:ea typeface="黑体" panose="02010609060101010101" pitchFamily="2" charset="-122"/>
              </a:rPr>
              <a:t>印制电路板图是一种布线图，是用于制作印制电路板的图纸，印制电路板图又称印制线路板图，简称印制图或PCB（Printed Circuit Board）图。印制电路板图一般包含印制线路（铜箔线条）和接点，调光台灯的印制电路板图如图1-4所示。</a:t>
            </a:r>
            <a:endParaRPr lang="zh-CN" altLang="en-US" sz="2800" b="1" dirty="0">
              <a:solidFill>
                <a:srgbClr val="660033"/>
              </a:solidFill>
              <a:latin typeface="黑体" panose="02010609060101010101" pitchFamily="2" charset="-122"/>
              <a:ea typeface="黑体" panose="02010609060101010101" pitchFamily="2" charset="-122"/>
            </a:endParaRPr>
          </a:p>
        </p:txBody>
      </p:sp>
      <p:sp>
        <p:nvSpPr>
          <p:cNvPr id="10244" name="标题 165894"/>
          <p:cNvSpPr>
            <a:spLocks noGrp="1"/>
          </p:cNvSpPr>
          <p:nvPr>
            <p:ph type="title"/>
          </p:nvPr>
        </p:nvSpPr>
        <p:spPr>
          <a:xfrm>
            <a:off x="828040" y="44450"/>
            <a:ext cx="7772400" cy="1143000"/>
          </a:xfrm>
        </p:spPr>
        <p:txBody>
          <a:bodyPr vert="horz" wrap="square" lIns="91440" tIns="45720" rIns="91440" bIns="45720" anchor="ctr" anchorCtr="0"/>
          <a:p>
            <a:r>
              <a:rPr dirty="0"/>
              <a:t>3．印制电路板图</a:t>
            </a:r>
            <a:endParaRPr dirty="0"/>
          </a:p>
        </p:txBody>
      </p:sp>
      <p:pic>
        <p:nvPicPr>
          <p:cNvPr id="-2147482621" name="图片 228"/>
          <p:cNvPicPr>
            <a:picLocks noChangeAspect="1"/>
          </p:cNvPicPr>
          <p:nvPr>
            <p:custDataLst>
              <p:tags r:id="rId1"/>
            </p:custDataLst>
          </p:nvPr>
        </p:nvPicPr>
        <p:blipFill>
          <a:blip r:embed="rId2"/>
          <a:stretch>
            <a:fillRect/>
          </a:stretch>
        </p:blipFill>
        <p:spPr>
          <a:xfrm>
            <a:off x="2985135" y="3429000"/>
            <a:ext cx="2994025" cy="2230120"/>
          </a:xfrm>
          <a:prstGeom prst="rect">
            <a:avLst/>
          </a:prstGeom>
          <a:noFill/>
          <a:ln w="9525">
            <a:noFill/>
          </a:ln>
        </p:spPr>
      </p:pic>
      <p:sp>
        <p:nvSpPr>
          <p:cNvPr id="100" name="文本框 99"/>
          <p:cNvSpPr txBox="1"/>
          <p:nvPr/>
        </p:nvSpPr>
        <p:spPr>
          <a:xfrm>
            <a:off x="2658110" y="5949315"/>
            <a:ext cx="3647440" cy="368300"/>
          </a:xfrm>
          <a:prstGeom prst="rect">
            <a:avLst/>
          </a:prstGeom>
          <a:noFill/>
          <a:ln w="9525">
            <a:noFill/>
          </a:ln>
        </p:spPr>
        <p:txBody>
          <a:bodyPr wrap="square">
            <a:spAutoFit/>
          </a:bodyPr>
          <a:p>
            <a:pPr indent="127000"/>
            <a:r>
              <a:rPr lang="zh-CN" sz="1800">
                <a:ea typeface="宋体" panose="02010600030101010101" pitchFamily="2" charset="-122"/>
              </a:rPr>
              <a:t>图</a:t>
            </a:r>
            <a:r>
              <a:rPr lang="en-US" sz="1800">
                <a:latin typeface="Times New Roman" panose="02020603050405020304" pitchFamily="18" charset="0"/>
              </a:rPr>
              <a:t>1-4 </a:t>
            </a:r>
            <a:r>
              <a:rPr lang="en-US" sz="1800">
                <a:latin typeface="宋体" panose="02010600030101010101" pitchFamily="2" charset="-122"/>
              </a:rPr>
              <a:t> </a:t>
            </a:r>
            <a:r>
              <a:rPr lang="zh-CN" sz="1800">
                <a:ea typeface="宋体" panose="02010600030101010101" pitchFamily="2" charset="-122"/>
              </a:rPr>
              <a:t>调光台灯的印制电路板图</a:t>
            </a:r>
            <a:endParaRPr lang="zh-CN" altLang="en-US"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4"/>
                                        </p:tgtEl>
                                        <p:attrNameLst>
                                          <p:attrName>style.visibility</p:attrName>
                                        </p:attrNameLst>
                                      </p:cBhvr>
                                      <p:to>
                                        <p:strVal val="visible"/>
                                      </p:to>
                                    </p:set>
                                    <p:animEffect transition="in" filter="wipe(left)">
                                      <p:cBhvr>
                                        <p:cTn id="7" dur="10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7" name="矩形 166916"/>
          <p:cNvSpPr/>
          <p:nvPr/>
        </p:nvSpPr>
        <p:spPr>
          <a:xfrm>
            <a:off x="900430" y="1187450"/>
            <a:ext cx="7962900" cy="1076325"/>
          </a:xfrm>
          <a:prstGeom prst="rect">
            <a:avLst/>
          </a:prstGeom>
          <a:noFill/>
          <a:ln w="9525">
            <a:noFill/>
          </a:ln>
        </p:spPr>
        <p:txBody>
          <a:bodyPr wrap="square" anchor="t" anchorCtr="0">
            <a:spAutoFit/>
          </a:bodyPr>
          <a:p>
            <a:r>
              <a:rPr sz="3200" b="1" dirty="0">
                <a:solidFill>
                  <a:schemeClr val="tx2"/>
                </a:solidFill>
                <a:latin typeface="黑体" panose="02010609060101010101" pitchFamily="2" charset="-122"/>
                <a:ea typeface="黑体" panose="02010609060101010101" pitchFamily="2" charset="-122"/>
              </a:rPr>
              <a:t>电路元器件分布图是一种能直观表示实物电路中元器件实际分布情况的图</a:t>
            </a:r>
            <a:r>
              <a:rPr lang="zh-CN" sz="3200" b="1" dirty="0">
                <a:solidFill>
                  <a:schemeClr val="tx2"/>
                </a:solidFill>
                <a:latin typeface="黑体" panose="02010609060101010101" pitchFamily="2" charset="-122"/>
                <a:ea typeface="黑体" panose="02010609060101010101" pitchFamily="2" charset="-122"/>
              </a:rPr>
              <a:t>。</a:t>
            </a:r>
            <a:endParaRPr lang="zh-CN" sz="3200" b="1" dirty="0">
              <a:solidFill>
                <a:schemeClr val="tx2"/>
              </a:solidFill>
              <a:latin typeface="黑体" panose="02010609060101010101" pitchFamily="2" charset="-122"/>
              <a:ea typeface="黑体" panose="02010609060101010101" pitchFamily="2" charset="-122"/>
            </a:endParaRPr>
          </a:p>
        </p:txBody>
      </p:sp>
      <p:sp>
        <p:nvSpPr>
          <p:cNvPr id="11267" name="标题 166917"/>
          <p:cNvSpPr>
            <a:spLocks noGrp="1"/>
          </p:cNvSpPr>
          <p:nvPr>
            <p:ph type="title"/>
          </p:nvPr>
        </p:nvSpPr>
        <p:spPr>
          <a:xfrm>
            <a:off x="684213" y="44450"/>
            <a:ext cx="8242300" cy="1143000"/>
          </a:xfrm>
        </p:spPr>
        <p:txBody>
          <a:bodyPr vert="horz" wrap="square" lIns="91440" tIns="45720" rIns="91440" bIns="45720" anchor="ctr" anchorCtr="0"/>
          <a:p>
            <a:r>
              <a:rPr b="1" dirty="0"/>
              <a:t>4．电路元器件分布图</a:t>
            </a:r>
            <a:r>
              <a:rPr lang="zh-CN" altLang="en-US" dirty="0"/>
              <a:t> </a:t>
            </a:r>
            <a:endParaRPr lang="zh-CN" altLang="en-US" dirty="0"/>
          </a:p>
        </p:txBody>
      </p:sp>
      <p:pic>
        <p:nvPicPr>
          <p:cNvPr id="-2147482606" name="图片 -2147482607" descr="1-5"/>
          <p:cNvPicPr>
            <a:picLocks noChangeAspect="1"/>
          </p:cNvPicPr>
          <p:nvPr>
            <p:custDataLst>
              <p:tags r:id="rId1"/>
            </p:custDataLst>
          </p:nvPr>
        </p:nvPicPr>
        <p:blipFill>
          <a:blip r:embed="rId2"/>
          <a:stretch>
            <a:fillRect/>
          </a:stretch>
        </p:blipFill>
        <p:spPr>
          <a:xfrm>
            <a:off x="2843530" y="2493010"/>
            <a:ext cx="4993005" cy="3396615"/>
          </a:xfrm>
          <a:prstGeom prst="rect">
            <a:avLst/>
          </a:prstGeom>
          <a:noFill/>
          <a:ln w="9525">
            <a:noFill/>
          </a:ln>
        </p:spPr>
      </p:pic>
      <p:sp>
        <p:nvSpPr>
          <p:cNvPr id="100" name="文本框 99"/>
          <p:cNvSpPr txBox="1"/>
          <p:nvPr/>
        </p:nvSpPr>
        <p:spPr>
          <a:xfrm>
            <a:off x="2339340" y="6021070"/>
            <a:ext cx="5080000" cy="398780"/>
          </a:xfrm>
          <a:prstGeom prst="rect">
            <a:avLst/>
          </a:prstGeom>
          <a:noFill/>
          <a:ln w="9525">
            <a:noFill/>
          </a:ln>
        </p:spPr>
        <p:txBody>
          <a:bodyPr>
            <a:spAutoFit/>
          </a:bodyPr>
          <a:p>
            <a:pPr algn="ctr"/>
            <a:r>
              <a:rPr lang="zh-CN" sz="2000">
                <a:ea typeface="宋体" panose="02010600030101010101" pitchFamily="2" charset="-122"/>
              </a:rPr>
              <a:t>图</a:t>
            </a:r>
            <a:r>
              <a:rPr lang="en-US" sz="2000">
                <a:latin typeface="Times New Roman" panose="02020603050405020304" pitchFamily="18" charset="0"/>
                <a:cs typeface="宋体" panose="02010600030101010101" pitchFamily="2" charset="-122"/>
              </a:rPr>
              <a:t>1-5 </a:t>
            </a:r>
            <a:r>
              <a:rPr lang="en-US" sz="2000">
                <a:latin typeface="宋体" panose="02010600030101010101" pitchFamily="2" charset="-122"/>
              </a:rPr>
              <a:t> </a:t>
            </a:r>
            <a:r>
              <a:rPr lang="zh-CN" sz="2000">
                <a:ea typeface="宋体" panose="02010600030101010101" pitchFamily="2" charset="-122"/>
              </a:rPr>
              <a:t>调光台灯的电路元器件分布图</a:t>
            </a:r>
            <a:endParaRPr lang="zh-CN" altLang="en-US"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wipe(left)">
                                      <p:cBhvr>
                                        <p:cTn id="7" dur="10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45" name="矩形 167944"/>
          <p:cNvSpPr/>
          <p:nvPr/>
        </p:nvSpPr>
        <p:spPr>
          <a:xfrm>
            <a:off x="1043940" y="1253490"/>
            <a:ext cx="7761605" cy="1383665"/>
          </a:xfrm>
          <a:prstGeom prst="rect">
            <a:avLst/>
          </a:prstGeom>
          <a:noFill/>
          <a:ln w="9525">
            <a:noFill/>
          </a:ln>
        </p:spPr>
        <p:txBody>
          <a:bodyPr wrap="square" anchor="t" anchorCtr="0">
            <a:spAutoFit/>
          </a:bodyPr>
          <a:p>
            <a:pPr algn="l"/>
            <a:r>
              <a:rPr lang="zh-CN" altLang="en-US" sz="2800" b="1" dirty="0">
                <a:solidFill>
                  <a:schemeClr val="tx2"/>
                </a:solidFill>
                <a:latin typeface="黑体" panose="02010609060101010101" pitchFamily="2" charset="-122"/>
                <a:ea typeface="黑体" panose="02010609060101010101" pitchFamily="2" charset="-122"/>
              </a:rPr>
              <a:t>电路板装配图是电子产品整机装配图的一部分，电路板装配图上的符号往往是电子元器件的实物外形图。</a:t>
            </a:r>
            <a:endParaRPr lang="zh-CN" altLang="en-US" sz="2800" b="1" dirty="0">
              <a:solidFill>
                <a:schemeClr val="tx2"/>
              </a:solidFill>
              <a:latin typeface="黑体" panose="02010609060101010101" pitchFamily="2" charset="-122"/>
              <a:ea typeface="黑体" panose="02010609060101010101" pitchFamily="2" charset="-122"/>
            </a:endParaRPr>
          </a:p>
        </p:txBody>
      </p:sp>
      <p:sp>
        <p:nvSpPr>
          <p:cNvPr id="12295" name="标题 167945"/>
          <p:cNvSpPr>
            <a:spLocks noGrp="1"/>
          </p:cNvSpPr>
          <p:nvPr>
            <p:ph type="title"/>
          </p:nvPr>
        </p:nvSpPr>
        <p:spPr/>
        <p:txBody>
          <a:bodyPr vert="horz" wrap="square" lIns="91440" tIns="45720" rIns="91440" bIns="45720" anchor="ctr" anchorCtr="0"/>
          <a:p>
            <a:r>
              <a:rPr dirty="0"/>
              <a:t>5．电路板装配图</a:t>
            </a:r>
            <a:endParaRPr dirty="0"/>
          </a:p>
        </p:txBody>
      </p:sp>
      <p:sp>
        <p:nvSpPr>
          <p:cNvPr id="100" name="文本框 99"/>
          <p:cNvSpPr txBox="1"/>
          <p:nvPr/>
        </p:nvSpPr>
        <p:spPr>
          <a:xfrm>
            <a:off x="2771775" y="2637155"/>
            <a:ext cx="5080000" cy="706755"/>
          </a:xfrm>
          <a:prstGeom prst="rect">
            <a:avLst/>
          </a:prstGeom>
          <a:noFill/>
          <a:ln w="9525">
            <a:noFill/>
          </a:ln>
        </p:spPr>
        <p:txBody>
          <a:bodyPr>
            <a:spAutoFit/>
          </a:bodyPr>
          <a:p>
            <a:pPr indent="269875"/>
            <a:r>
              <a:rPr lang="en-US" sz="4000">
                <a:latin typeface="Arial" panose="020B0604020202020204" pitchFamily="34" charset="0"/>
                <a:ea typeface="黑体" panose="02010609060101010101" pitchFamily="2" charset="-122"/>
              </a:rPr>
              <a:t>6</a:t>
            </a:r>
            <a:r>
              <a:rPr lang="zh-CN" sz="4000">
                <a:ea typeface="黑体" panose="02010609060101010101" pitchFamily="2" charset="-122"/>
              </a:rPr>
              <a:t>．电路点位图</a:t>
            </a:r>
            <a:endParaRPr lang="zh-CN" altLang="en-US" sz="4000">
              <a:ea typeface="黑体" panose="02010609060101010101" pitchFamily="2" charset="-122"/>
            </a:endParaRPr>
          </a:p>
        </p:txBody>
      </p:sp>
      <p:sp>
        <p:nvSpPr>
          <p:cNvPr id="2" name="文本框 1"/>
          <p:cNvSpPr txBox="1"/>
          <p:nvPr/>
        </p:nvSpPr>
        <p:spPr>
          <a:xfrm>
            <a:off x="827405" y="3284855"/>
            <a:ext cx="8136890" cy="1198880"/>
          </a:xfrm>
          <a:prstGeom prst="rect">
            <a:avLst/>
          </a:prstGeom>
          <a:noFill/>
          <a:ln w="9525">
            <a:noFill/>
          </a:ln>
        </p:spPr>
        <p:txBody>
          <a:bodyPr wrap="square">
            <a:spAutoFit/>
          </a:bodyPr>
          <a:p>
            <a:pPr indent="127000" algn="just"/>
            <a:r>
              <a:rPr lang="en-US" altLang="zh-CN" b="1">
                <a:ea typeface="宋体" panose="02010600030101010101" pitchFamily="2" charset="-122"/>
              </a:rPr>
              <a:t>       </a:t>
            </a:r>
            <a:r>
              <a:rPr lang="zh-CN" b="1">
                <a:ea typeface="宋体" panose="02010600030101010101" pitchFamily="2" charset="-122"/>
              </a:rPr>
              <a:t>电路点位图是一种电子文档格式，该文档主要包含印制电路板图和电路板图上元器件的名称、电压、电流及该元器件与其他元器件之间的连接关系等信息。</a:t>
            </a:r>
            <a:endParaRPr lang="zh-CN" altLang="en-US" b="1">
              <a:ea typeface="宋体" panose="02010600030101010101" pitchFamily="2" charset="-122"/>
            </a:endParaRPr>
          </a:p>
        </p:txBody>
      </p:sp>
      <p:sp>
        <p:nvSpPr>
          <p:cNvPr id="3" name="文本框 2"/>
          <p:cNvSpPr txBox="1"/>
          <p:nvPr/>
        </p:nvSpPr>
        <p:spPr>
          <a:xfrm>
            <a:off x="2627630" y="4509135"/>
            <a:ext cx="5080000" cy="706755"/>
          </a:xfrm>
          <a:prstGeom prst="rect">
            <a:avLst/>
          </a:prstGeom>
          <a:noFill/>
          <a:ln w="9525">
            <a:noFill/>
          </a:ln>
        </p:spPr>
        <p:txBody>
          <a:bodyPr>
            <a:spAutoFit/>
          </a:bodyPr>
          <a:p>
            <a:pPr indent="269875"/>
            <a:r>
              <a:rPr lang="en-US" sz="4000">
                <a:latin typeface="Arial" panose="020B0604020202020204" pitchFamily="34" charset="0"/>
                <a:ea typeface="黑体" panose="02010609060101010101" pitchFamily="2" charset="-122"/>
              </a:rPr>
              <a:t>7</a:t>
            </a:r>
            <a:r>
              <a:rPr lang="zh-CN" sz="4000">
                <a:ea typeface="黑体" panose="02010609060101010101" pitchFamily="2" charset="-122"/>
              </a:rPr>
              <a:t>．电路实物图</a:t>
            </a:r>
            <a:endParaRPr lang="zh-CN" altLang="en-US" sz="4000">
              <a:ea typeface="黑体" panose="02010609060101010101" pitchFamily="2" charset="-122"/>
            </a:endParaRPr>
          </a:p>
        </p:txBody>
      </p:sp>
      <p:sp>
        <p:nvSpPr>
          <p:cNvPr id="4" name="文本框 3"/>
          <p:cNvSpPr txBox="1"/>
          <p:nvPr/>
        </p:nvSpPr>
        <p:spPr>
          <a:xfrm>
            <a:off x="1043940" y="5516880"/>
            <a:ext cx="7736840" cy="829945"/>
          </a:xfrm>
          <a:prstGeom prst="rect">
            <a:avLst/>
          </a:prstGeom>
          <a:noFill/>
          <a:ln w="9525">
            <a:noFill/>
          </a:ln>
        </p:spPr>
        <p:txBody>
          <a:bodyPr wrap="square">
            <a:spAutoFit/>
          </a:bodyPr>
          <a:p>
            <a:pPr indent="127000" algn="just"/>
            <a:r>
              <a:rPr lang="en-US" altLang="zh-CN" b="1">
                <a:ea typeface="宋体" panose="02010600030101010101" pitchFamily="2" charset="-122"/>
              </a:rPr>
              <a:t>      </a:t>
            </a:r>
            <a:r>
              <a:rPr lang="zh-CN" b="1">
                <a:ea typeface="宋体" panose="02010600030101010101" pitchFamily="2" charset="-122"/>
              </a:rPr>
              <a:t>电路实物图就是电子电路的实际物体图片，也就是在印制电路板上安装元器件后的实物图，</a:t>
            </a:r>
            <a:endParaRPr lang="zh-CN" altLang="en-US"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45"/>
                                        </p:tgtEl>
                                        <p:attrNameLst>
                                          <p:attrName>style.visibility</p:attrName>
                                        </p:attrNameLst>
                                      </p:cBhvr>
                                      <p:to>
                                        <p:strVal val="visible"/>
                                      </p:to>
                                    </p:set>
                                    <p:animEffect transition="in" filter="wipe(left)">
                                      <p:cBhvr>
                                        <p:cTn id="7" dur="1000"/>
                                        <p:tgtEl>
                                          <p:spTgt spid="167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p:bldLst>
  </p:timing>
</p:sld>
</file>

<file path=ppt/tags/tag1.xml><?xml version="1.0" encoding="utf-8"?>
<p:tagLst xmlns:p="http://schemas.openxmlformats.org/presentationml/2006/main">
  <p:tag name="TABLE_ENDDRAG_ORIGIN_RECT" val="579*339"/>
  <p:tag name="TABLE_ENDDRAG_RECT" val="138*150*579*339"/>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commondata" val="eyJoZGlkIjoiNDk4ZDFlNmI5OTY2OTRmMzlmZjA5YmM0YTA5MDQxMm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Designs\Cactus.pot</Template>
  <TotalTime>0</TotalTime>
  <Words>2657</Words>
  <Application>WPS 演示</Application>
  <PresentationFormat>在屏幕上显示</PresentationFormat>
  <Paragraphs>199</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vt:lpstr>
      <vt:lpstr>宋体</vt:lpstr>
      <vt:lpstr>Wingdings</vt:lpstr>
      <vt:lpstr>Times New Roman</vt:lpstr>
      <vt:lpstr>Arial Narrow</vt:lpstr>
      <vt:lpstr>黑体</vt:lpstr>
      <vt:lpstr>楷体_GB2312</vt:lpstr>
      <vt:lpstr>新宋体</vt:lpstr>
      <vt:lpstr>微软雅黑</vt:lpstr>
      <vt:lpstr>Arial Unicode MS</vt:lpstr>
      <vt:lpstr>Calibri</vt:lpstr>
      <vt:lpstr>华文琥珀</vt:lpstr>
      <vt:lpstr>华文行楷</vt:lpstr>
      <vt:lpstr>Cactus</vt:lpstr>
      <vt:lpstr>1_Cactus</vt:lpstr>
      <vt:lpstr>第1章电路设计基础知识 </vt:lpstr>
      <vt:lpstr>内容导航</vt:lpstr>
      <vt:lpstr>1.1  电路的基本概念</vt:lpstr>
      <vt:lpstr>1.2  电路图</vt:lpstr>
      <vt:lpstr>任务1  认识晶闸管 </vt:lpstr>
      <vt:lpstr>PowerPoint 演示文稿</vt:lpstr>
      <vt:lpstr>任务1  认识晶闸管 </vt:lpstr>
      <vt:lpstr>任务1  认识晶闸管 </vt:lpstr>
      <vt:lpstr>任务1  认识晶闸管 </vt:lpstr>
      <vt:lpstr>任务1  认识晶闸管 </vt:lpstr>
      <vt:lpstr>任务2  认识晶闸管电路 </vt:lpstr>
      <vt:lpstr>任务2  认识晶闸管电路 </vt:lpstr>
      <vt:lpstr>任务2  认识晶闸管电路 </vt:lpstr>
      <vt:lpstr>任务2  认识晶闸管电路 </vt:lpstr>
      <vt:lpstr>任务2  认识晶闸管电路 </vt:lpstr>
      <vt:lpstr>任务2  认识晶闸管电路 </vt:lpstr>
      <vt:lpstr>1.4  印制电路板图设计基础</vt:lpstr>
      <vt:lpstr>任务3  检测晶闸管 </vt:lpstr>
      <vt:lpstr>任务3  检测晶闸管 </vt:lpstr>
      <vt:lpstr>任务3  检测晶闸管 </vt:lpstr>
      <vt:lpstr>任务3  检测晶闸管 </vt:lpstr>
      <vt:lpstr>END</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结构及工作原理 </dc:title>
  <dc:creator>Lenovo User</dc:creator>
  <cp:lastModifiedBy>李精华</cp:lastModifiedBy>
  <cp:revision>62</cp:revision>
  <dcterms:created xsi:type="dcterms:W3CDTF">2007-02-26T13:12:00Z</dcterms:created>
  <dcterms:modified xsi:type="dcterms:W3CDTF">2024-01-29T01:21:06Z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2A23C5C0C5DE4E20878649FCEDE9A4A2_13</vt:lpwstr>
  </property>
</Properties>
</file>