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7"/>
  </p:notesMasterIdLst>
  <p:sldIdLst>
    <p:sldId id="260" r:id="rId2"/>
    <p:sldId id="296" r:id="rId3"/>
    <p:sldId id="320" r:id="rId4"/>
    <p:sldId id="447" r:id="rId5"/>
    <p:sldId id="448" r:id="rId6"/>
    <p:sldId id="449" r:id="rId7"/>
    <p:sldId id="450" r:id="rId8"/>
    <p:sldId id="405" r:id="rId9"/>
    <p:sldId id="408" r:id="rId10"/>
    <p:sldId id="412" r:id="rId11"/>
    <p:sldId id="444" r:id="rId12"/>
    <p:sldId id="445" r:id="rId13"/>
    <p:sldId id="446" r:id="rId14"/>
    <p:sldId id="451" r:id="rId15"/>
    <p:sldId id="452" r:id="rId16"/>
    <p:sldId id="457" r:id="rId17"/>
    <p:sldId id="458" r:id="rId18"/>
    <p:sldId id="459" r:id="rId19"/>
    <p:sldId id="460" r:id="rId20"/>
    <p:sldId id="461" r:id="rId21"/>
    <p:sldId id="462" r:id="rId22"/>
    <p:sldId id="463" r:id="rId23"/>
    <p:sldId id="464" r:id="rId24"/>
    <p:sldId id="465" r:id="rId25"/>
    <p:sldId id="466" r:id="rId26"/>
    <p:sldId id="467" r:id="rId27"/>
    <p:sldId id="468" r:id="rId28"/>
    <p:sldId id="469" r:id="rId29"/>
    <p:sldId id="470" r:id="rId30"/>
    <p:sldId id="471" r:id="rId31"/>
    <p:sldId id="472" r:id="rId32"/>
    <p:sldId id="473" r:id="rId33"/>
    <p:sldId id="474" r:id="rId34"/>
    <p:sldId id="475" r:id="rId35"/>
    <p:sldId id="476" r:id="rId36"/>
    <p:sldId id="477" r:id="rId37"/>
    <p:sldId id="478" r:id="rId38"/>
    <p:sldId id="495" r:id="rId39"/>
    <p:sldId id="479" r:id="rId40"/>
    <p:sldId id="480" r:id="rId41"/>
    <p:sldId id="481" r:id="rId42"/>
    <p:sldId id="482" r:id="rId43"/>
    <p:sldId id="483" r:id="rId44"/>
    <p:sldId id="484" r:id="rId45"/>
    <p:sldId id="485" r:id="rId46"/>
    <p:sldId id="486" r:id="rId47"/>
    <p:sldId id="487" r:id="rId48"/>
    <p:sldId id="488" r:id="rId49"/>
    <p:sldId id="489" r:id="rId50"/>
    <p:sldId id="490" r:id="rId51"/>
    <p:sldId id="491" r:id="rId52"/>
    <p:sldId id="492" r:id="rId53"/>
    <p:sldId id="493" r:id="rId54"/>
    <p:sldId id="494" r:id="rId55"/>
    <p:sldId id="280" r:id="rId56"/>
  </p:sldIdLst>
  <p:sldSz cx="12192000" cy="6858000"/>
  <p:notesSz cx="6858000" cy="9144000"/>
  <p:embeddedFontLst>
    <p:embeddedFont>
      <p:font typeface="华文细黑" panose="02010600040101010101" pitchFamily="2" charset="-122"/>
      <p:regular r:id="rId58"/>
    </p:embeddedFont>
    <p:embeddedFont>
      <p:font typeface="微软雅黑" panose="020B0503020204020204" pitchFamily="34" charset="-122"/>
      <p:regular r:id="rId59"/>
      <p:bold r:id="rId60"/>
    </p:embeddedFont>
    <p:embeddedFont>
      <p:font typeface="Arial Narrow" panose="020B0606020202030204" pitchFamily="34" charset="0"/>
      <p:regular r:id="rId61"/>
      <p:bold r:id="rId62"/>
      <p:italic r:id="rId63"/>
      <p:boldItalic r:id="rId64"/>
    </p:embeddedFont>
    <p:embeddedFont>
      <p:font typeface="Calibri" panose="020F0502020204030204" pitchFamily="34" charset="0"/>
      <p:regular r:id="rId65"/>
      <p:bold r:id="rId66"/>
      <p:italic r:id="rId67"/>
      <p:boldItalic r:id="rId68"/>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6">
          <p15:clr>
            <a:srgbClr val="A4A3A4"/>
          </p15:clr>
        </p15:guide>
        <p15:guide id="2" pos="3843">
          <p15:clr>
            <a:srgbClr val="A4A3A4"/>
          </p15:clr>
        </p15:guide>
        <p15:guide id="3" pos="7070">
          <p15:clr>
            <a:srgbClr val="A4A3A4"/>
          </p15:clr>
        </p15:guide>
        <p15:guide id="4" pos="56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517C"/>
    <a:srgbClr val="1C1A0E"/>
    <a:srgbClr val="FFFFFF"/>
    <a:srgbClr val="4EA4DD"/>
    <a:srgbClr val="E8EAE9"/>
    <a:srgbClr val="A5A5A5"/>
    <a:srgbClr val="16A2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39" autoAdjust="0"/>
    <p:restoredTop sz="85766" autoAdjust="0"/>
  </p:normalViewPr>
  <p:slideViewPr>
    <p:cSldViewPr showGuides="1">
      <p:cViewPr varScale="1">
        <p:scale>
          <a:sx n="46" d="100"/>
          <a:sy n="46" d="100"/>
        </p:scale>
        <p:origin x="73" y="949"/>
      </p:cViewPr>
      <p:guideLst>
        <p:guide orient="horz" pos="2216"/>
        <p:guide pos="3843"/>
        <p:guide pos="7070"/>
        <p:guide pos="565"/>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6.fntdata"/><Relationship Id="rId68" Type="http://schemas.openxmlformats.org/officeDocument/2006/relationships/font" Target="fonts/font11.fnt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1.fntdata"/><Relationship Id="rId66" Type="http://schemas.openxmlformats.org/officeDocument/2006/relationships/font" Target="fonts/font9.fntdata"/><Relationship Id="rId5" Type="http://schemas.openxmlformats.org/officeDocument/2006/relationships/slide" Target="slides/slide4.xml"/><Relationship Id="rId61" Type="http://schemas.openxmlformats.org/officeDocument/2006/relationships/font" Target="fonts/font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7.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2.fntdata"/><Relationship Id="rId67"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5.fntdata"/><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3.fntdata"/><Relationship Id="rId65"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C0BA0B-DAEA-4680-AAC1-9E8B91E60633}" type="datetimeFigureOut">
              <a:rPr lang="zh-CN" altLang="en-US" smtClean="0"/>
              <a:t>2021/5/7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7DBA15-3F6E-4149-9019-6609FD57F75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
        <p:nvSpPr>
          <p:cNvPr id="4" name="矩形 3"/>
          <p:cNvSpPr/>
          <p:nvPr userDrawn="1"/>
        </p:nvSpPr>
        <p:spPr>
          <a:xfrm>
            <a:off x="-24680" y="0"/>
            <a:ext cx="12216680" cy="2132856"/>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p:cNvSpPr/>
          <p:nvPr userDrawn="1"/>
        </p:nvSpPr>
        <p:spPr>
          <a:xfrm>
            <a:off x="-24680" y="5301208"/>
            <a:ext cx="12216680" cy="1556792"/>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文本占位符 145"/>
          <p:cNvSpPr>
            <a:spLocks noGrp="1"/>
          </p:cNvSpPr>
          <p:nvPr>
            <p:ph type="body" sz="quarter" idx="10" hasCustomPrompt="1"/>
          </p:nvPr>
        </p:nvSpPr>
        <p:spPr>
          <a:xfrm>
            <a:off x="2644927" y="2908398"/>
            <a:ext cx="7076962" cy="808633"/>
          </a:xfrm>
          <a:prstGeom prst="rect">
            <a:avLst/>
          </a:prstGeom>
        </p:spPr>
        <p:txBody>
          <a:bodyPr/>
          <a:lstStyle>
            <a:lvl1pPr marL="0" indent="0" algn="l">
              <a:buNone/>
              <a:defRPr sz="6000" b="1">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内蒙古大学</a:t>
            </a:r>
            <a:r>
              <a:rPr lang="en-US" altLang="zh-CN" dirty="0"/>
              <a:t>PPT</a:t>
            </a:r>
            <a:r>
              <a:rPr lang="zh-CN" altLang="en-US" dirty="0"/>
              <a:t>模板</a:t>
            </a:r>
          </a:p>
        </p:txBody>
      </p:sp>
      <p:sp>
        <p:nvSpPr>
          <p:cNvPr id="149" name="文本占位符 148"/>
          <p:cNvSpPr>
            <a:spLocks noGrp="1"/>
          </p:cNvSpPr>
          <p:nvPr>
            <p:ph type="body" sz="quarter" idx="11" hasCustomPrompt="1"/>
          </p:nvPr>
        </p:nvSpPr>
        <p:spPr>
          <a:xfrm>
            <a:off x="2803021" y="3977286"/>
            <a:ext cx="3379105" cy="503237"/>
          </a:xfrm>
          <a:prstGeom prst="rect">
            <a:avLst/>
          </a:prstGeom>
        </p:spPr>
        <p:txBody>
          <a:bodyPr/>
          <a:lstStyle>
            <a:lvl1pPr>
              <a:defRPr sz="2400" b="1">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学院：</a:t>
            </a:r>
            <a:r>
              <a:rPr lang="en-US" altLang="zh-CN" dirty="0"/>
              <a:t>XXXX</a:t>
            </a:r>
            <a:r>
              <a:rPr lang="zh-CN" altLang="en-US" dirty="0"/>
              <a:t>学院</a:t>
            </a:r>
          </a:p>
        </p:txBody>
      </p:sp>
      <p:sp>
        <p:nvSpPr>
          <p:cNvPr id="150" name="文本占位符 148"/>
          <p:cNvSpPr>
            <a:spLocks noGrp="1"/>
          </p:cNvSpPr>
          <p:nvPr>
            <p:ph type="body" sz="quarter" idx="12" hasCustomPrompt="1"/>
          </p:nvPr>
        </p:nvSpPr>
        <p:spPr>
          <a:xfrm>
            <a:off x="6332242" y="3977286"/>
            <a:ext cx="3389647" cy="503237"/>
          </a:xfrm>
          <a:prstGeom prst="rect">
            <a:avLst/>
          </a:prstGeom>
        </p:spPr>
        <p:txBody>
          <a:bodyPr/>
          <a:lstStyle>
            <a:lvl1pPr>
              <a:defRPr sz="2400" b="1">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专业：</a:t>
            </a:r>
            <a:r>
              <a:rPr lang="en-US" altLang="zh-CN" dirty="0" err="1"/>
              <a:t>xxxxx</a:t>
            </a:r>
            <a:endParaRPr lang="zh-CN" altLang="en-US" dirty="0"/>
          </a:p>
        </p:txBody>
      </p:sp>
      <p:sp>
        <p:nvSpPr>
          <p:cNvPr id="151" name="文本占位符 148"/>
          <p:cNvSpPr>
            <a:spLocks noGrp="1"/>
          </p:cNvSpPr>
          <p:nvPr>
            <p:ph type="body" sz="quarter" idx="13" hasCustomPrompt="1"/>
          </p:nvPr>
        </p:nvSpPr>
        <p:spPr>
          <a:xfrm>
            <a:off x="-24680" y="5950098"/>
            <a:ext cx="3154234" cy="503237"/>
          </a:xfrm>
          <a:prstGeom prst="rect">
            <a:avLst/>
          </a:prstGeom>
        </p:spPr>
        <p:txBody>
          <a:bodyPr/>
          <a:lstStyle>
            <a:lvl1pPr>
              <a:defRPr sz="24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答辩人</a:t>
            </a:r>
            <a:r>
              <a:rPr lang="en-US" altLang="zh-CN" dirty="0"/>
              <a:t>:</a:t>
            </a:r>
            <a:r>
              <a:rPr lang="zh-CN" altLang="en-US" dirty="0"/>
              <a:t>海湾同学社</a:t>
            </a:r>
          </a:p>
        </p:txBody>
      </p:sp>
      <p:sp>
        <p:nvSpPr>
          <p:cNvPr id="152" name="文本占位符 148"/>
          <p:cNvSpPr>
            <a:spLocks noGrp="1"/>
          </p:cNvSpPr>
          <p:nvPr>
            <p:ph type="body" sz="quarter" idx="14" hasCustomPrompt="1"/>
          </p:nvPr>
        </p:nvSpPr>
        <p:spPr>
          <a:xfrm>
            <a:off x="9475105" y="5950099"/>
            <a:ext cx="2716895" cy="503237"/>
          </a:xfrm>
          <a:prstGeom prst="rect">
            <a:avLst/>
          </a:prstGeom>
        </p:spPr>
        <p:txBody>
          <a:bodyPr/>
          <a:lstStyle>
            <a:lvl1pPr marL="0" indent="0">
              <a:buNone/>
              <a:defRPr sz="24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指导老师：同学社</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2">
    <p:spTree>
      <p:nvGrpSpPr>
        <p:cNvPr id="1" name=""/>
        <p:cNvGrpSpPr/>
        <p:nvPr/>
      </p:nvGrpSpPr>
      <p:grpSpPr>
        <a:xfrm>
          <a:off x="0" y="0"/>
          <a:ext cx="0" cy="0"/>
          <a:chOff x="0" y="0"/>
          <a:chExt cx="0" cy="0"/>
        </a:xfrm>
      </p:grpSpPr>
      <p:sp>
        <p:nvSpPr>
          <p:cNvPr id="3" name="矩形 2"/>
          <p:cNvSpPr/>
          <p:nvPr userDrawn="1"/>
        </p:nvSpPr>
        <p:spPr>
          <a:xfrm>
            <a:off x="0" y="0"/>
            <a:ext cx="3359696" cy="685800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userDrawn="1"/>
        </p:nvSpPr>
        <p:spPr>
          <a:xfrm>
            <a:off x="623392" y="836712"/>
            <a:ext cx="2003884" cy="1015663"/>
          </a:xfrm>
          <a:prstGeom prst="rect">
            <a:avLst/>
          </a:prstGeom>
          <a:noFill/>
        </p:spPr>
        <p:txBody>
          <a:bodyPr wrap="square" rtlCol="0">
            <a:spAutoFit/>
          </a:bodyPr>
          <a:lstStyle/>
          <a:p>
            <a:pPr algn="dist"/>
            <a:r>
              <a:rPr lang="zh-CN" altLang="en-US" sz="6000" b="0" dirty="0">
                <a:solidFill>
                  <a:schemeClr val="bg1"/>
                </a:solidFill>
                <a:latin typeface="微软雅黑" panose="020B0503020204020204" pitchFamily="34" charset="-122"/>
                <a:ea typeface="微软雅黑" panose="020B0503020204020204" pitchFamily="34" charset="-122"/>
              </a:rPr>
              <a:t>目录</a:t>
            </a:r>
          </a:p>
        </p:txBody>
      </p:sp>
      <p:sp>
        <p:nvSpPr>
          <p:cNvPr id="55" name="文本框 54"/>
          <p:cNvSpPr txBox="1"/>
          <p:nvPr userDrawn="1"/>
        </p:nvSpPr>
        <p:spPr>
          <a:xfrm>
            <a:off x="830161" y="1852375"/>
            <a:ext cx="1590346" cy="461665"/>
          </a:xfrm>
          <a:prstGeom prst="rect">
            <a:avLst/>
          </a:prstGeom>
          <a:noFill/>
        </p:spPr>
        <p:txBody>
          <a:bodyPr wrap="square" rtlCol="0">
            <a:spAutoFit/>
          </a:bodyPr>
          <a:lstStyle/>
          <a:p>
            <a:pPr algn="dist"/>
            <a:r>
              <a:rPr lang="en-US" altLang="zh-CN" sz="2400" b="0" dirty="0">
                <a:solidFill>
                  <a:schemeClr val="bg1"/>
                </a:solidFill>
                <a:latin typeface="华文细黑" panose="02010600040101010101" pitchFamily="2" charset="-122"/>
                <a:ea typeface="华文细黑" panose="02010600040101010101" pitchFamily="2" charset="-122"/>
              </a:rPr>
              <a:t>contents</a:t>
            </a:r>
            <a:endParaRPr lang="zh-CN" altLang="en-US" sz="2400" b="0" dirty="0">
              <a:solidFill>
                <a:schemeClr val="bg1"/>
              </a:solidFill>
              <a:latin typeface="华文细黑" panose="02010600040101010101" pitchFamily="2" charset="-122"/>
              <a:ea typeface="华文细黑" panose="02010600040101010101" pitchFamily="2" charset="-122"/>
            </a:endParaRPr>
          </a:p>
        </p:txBody>
      </p:sp>
      <p:sp>
        <p:nvSpPr>
          <p:cNvPr id="56" name="文本占位符 148"/>
          <p:cNvSpPr>
            <a:spLocks noGrp="1"/>
          </p:cNvSpPr>
          <p:nvPr>
            <p:ph type="body" sz="quarter" idx="11" hasCustomPrompt="1"/>
          </p:nvPr>
        </p:nvSpPr>
        <p:spPr>
          <a:xfrm>
            <a:off x="5159896"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01</a:t>
            </a:r>
            <a:endParaRPr lang="zh-CN" altLang="en-US" dirty="0"/>
          </a:p>
        </p:txBody>
      </p:sp>
      <p:sp>
        <p:nvSpPr>
          <p:cNvPr id="57" name="文本占位符 148"/>
          <p:cNvSpPr>
            <a:spLocks noGrp="1"/>
          </p:cNvSpPr>
          <p:nvPr>
            <p:ph type="body" sz="quarter" idx="12" hasCustomPrompt="1"/>
          </p:nvPr>
        </p:nvSpPr>
        <p:spPr>
          <a:xfrm>
            <a:off x="5159896" y="2650071"/>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02</a:t>
            </a:r>
            <a:endParaRPr lang="zh-CN" altLang="en-US" dirty="0"/>
          </a:p>
        </p:txBody>
      </p:sp>
      <p:sp>
        <p:nvSpPr>
          <p:cNvPr id="58" name="文本占位符 148"/>
          <p:cNvSpPr>
            <a:spLocks noGrp="1"/>
          </p:cNvSpPr>
          <p:nvPr>
            <p:ph type="body" sz="quarter" idx="13" hasCustomPrompt="1"/>
          </p:nvPr>
        </p:nvSpPr>
        <p:spPr>
          <a:xfrm>
            <a:off x="5159896" y="3414673"/>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03</a:t>
            </a:r>
            <a:endParaRPr lang="zh-CN" altLang="en-US" dirty="0"/>
          </a:p>
        </p:txBody>
      </p:sp>
      <p:sp>
        <p:nvSpPr>
          <p:cNvPr id="59" name="文本占位符 148"/>
          <p:cNvSpPr>
            <a:spLocks noGrp="1"/>
          </p:cNvSpPr>
          <p:nvPr>
            <p:ph type="body" sz="quarter" idx="14" hasCustomPrompt="1"/>
          </p:nvPr>
        </p:nvSpPr>
        <p:spPr>
          <a:xfrm>
            <a:off x="5159896" y="4179275"/>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04</a:t>
            </a:r>
            <a:endParaRPr lang="zh-CN" altLang="en-US" dirty="0"/>
          </a:p>
        </p:txBody>
      </p:sp>
      <p:sp>
        <p:nvSpPr>
          <p:cNvPr id="60" name="文本占位符 148"/>
          <p:cNvSpPr>
            <a:spLocks noGrp="1"/>
          </p:cNvSpPr>
          <p:nvPr>
            <p:ph type="body" sz="quarter" idx="15" hasCustomPrompt="1"/>
          </p:nvPr>
        </p:nvSpPr>
        <p:spPr>
          <a:xfrm>
            <a:off x="5159896" y="49438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05</a:t>
            </a:r>
            <a:endParaRPr lang="zh-CN" altLang="en-US" dirty="0"/>
          </a:p>
        </p:txBody>
      </p:sp>
      <p:sp>
        <p:nvSpPr>
          <p:cNvPr id="61" name="文本占位符 148"/>
          <p:cNvSpPr>
            <a:spLocks noGrp="1"/>
          </p:cNvSpPr>
          <p:nvPr>
            <p:ph type="body" sz="quarter" idx="16" hasCustomPrompt="1"/>
          </p:nvPr>
        </p:nvSpPr>
        <p:spPr>
          <a:xfrm>
            <a:off x="5159896" y="57084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06</a:t>
            </a:r>
            <a:endParaRPr lang="zh-CN" altLang="en-US" dirty="0"/>
          </a:p>
        </p:txBody>
      </p:sp>
      <p:cxnSp>
        <p:nvCxnSpPr>
          <p:cNvPr id="16" name="直接连接符 15"/>
          <p:cNvCxnSpPr/>
          <p:nvPr userDrawn="1"/>
        </p:nvCxnSpPr>
        <p:spPr>
          <a:xfrm flipH="1">
            <a:off x="6672064" y="1935872"/>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userDrawn="1"/>
        </p:nvCxnSpPr>
        <p:spPr>
          <a:xfrm flipH="1">
            <a:off x="6672064" y="2731007"/>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userDrawn="1"/>
        </p:nvCxnSpPr>
        <p:spPr>
          <a:xfrm flipH="1">
            <a:off x="6672064" y="3485862"/>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userDrawn="1"/>
        </p:nvCxnSpPr>
        <p:spPr>
          <a:xfrm flipH="1">
            <a:off x="6672064" y="4250464"/>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userDrawn="1"/>
        </p:nvCxnSpPr>
        <p:spPr>
          <a:xfrm flipH="1">
            <a:off x="6672064" y="5015066"/>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userDrawn="1"/>
        </p:nvCxnSpPr>
        <p:spPr>
          <a:xfrm flipH="1">
            <a:off x="6672064" y="5805264"/>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sp>
        <p:nvSpPr>
          <p:cNvPr id="67" name="文本占位符 148"/>
          <p:cNvSpPr>
            <a:spLocks noGrp="1"/>
          </p:cNvSpPr>
          <p:nvPr>
            <p:ph type="body" sz="quarter" idx="17" hasCustomPrompt="1"/>
          </p:nvPr>
        </p:nvSpPr>
        <p:spPr>
          <a:xfrm>
            <a:off x="7392144"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p>
        </p:txBody>
      </p:sp>
      <p:sp>
        <p:nvSpPr>
          <p:cNvPr id="68" name="文本占位符 148"/>
          <p:cNvSpPr>
            <a:spLocks noGrp="1"/>
          </p:cNvSpPr>
          <p:nvPr>
            <p:ph type="body" sz="quarter" idx="18" hasCustomPrompt="1"/>
          </p:nvPr>
        </p:nvSpPr>
        <p:spPr>
          <a:xfrm>
            <a:off x="7392144" y="2656557"/>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研究思路与方法</a:t>
            </a:r>
          </a:p>
        </p:txBody>
      </p:sp>
      <p:sp>
        <p:nvSpPr>
          <p:cNvPr id="69" name="文本占位符 148"/>
          <p:cNvSpPr>
            <a:spLocks noGrp="1"/>
          </p:cNvSpPr>
          <p:nvPr>
            <p:ph type="body" sz="quarter" idx="19" hasCustomPrompt="1"/>
          </p:nvPr>
        </p:nvSpPr>
        <p:spPr>
          <a:xfrm>
            <a:off x="7392144" y="341141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研究难点</a:t>
            </a:r>
          </a:p>
        </p:txBody>
      </p:sp>
      <p:sp>
        <p:nvSpPr>
          <p:cNvPr id="70" name="文本占位符 148"/>
          <p:cNvSpPr>
            <a:spLocks noGrp="1"/>
          </p:cNvSpPr>
          <p:nvPr>
            <p:ph type="body" sz="quarter" idx="20" hasCustomPrompt="1"/>
          </p:nvPr>
        </p:nvSpPr>
        <p:spPr>
          <a:xfrm>
            <a:off x="7392144" y="417950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研究数据</a:t>
            </a:r>
          </a:p>
        </p:txBody>
      </p:sp>
      <p:sp>
        <p:nvSpPr>
          <p:cNvPr id="71" name="文本占位符 148"/>
          <p:cNvSpPr>
            <a:spLocks noGrp="1"/>
          </p:cNvSpPr>
          <p:nvPr>
            <p:ph type="body" sz="quarter" idx="21" hasCustomPrompt="1"/>
          </p:nvPr>
        </p:nvSpPr>
        <p:spPr>
          <a:xfrm>
            <a:off x="7392144" y="495667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研究应用与成果</a:t>
            </a:r>
          </a:p>
        </p:txBody>
      </p:sp>
      <p:sp>
        <p:nvSpPr>
          <p:cNvPr id="72" name="文本占位符 148"/>
          <p:cNvSpPr>
            <a:spLocks noGrp="1"/>
          </p:cNvSpPr>
          <p:nvPr>
            <p:ph type="body" sz="quarter" idx="22" hasCustomPrompt="1"/>
          </p:nvPr>
        </p:nvSpPr>
        <p:spPr>
          <a:xfrm>
            <a:off x="7392144" y="570914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研究结论</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3">
    <p:spTree>
      <p:nvGrpSpPr>
        <p:cNvPr id="1" name=""/>
        <p:cNvGrpSpPr/>
        <p:nvPr/>
      </p:nvGrpSpPr>
      <p:grpSpPr>
        <a:xfrm>
          <a:off x="0" y="0"/>
          <a:ext cx="0" cy="0"/>
          <a:chOff x="0" y="0"/>
          <a:chExt cx="0" cy="0"/>
        </a:xfrm>
      </p:grpSpPr>
      <p:sp>
        <p:nvSpPr>
          <p:cNvPr id="3" name="椭圆 2"/>
          <p:cNvSpPr/>
          <p:nvPr userDrawn="1"/>
        </p:nvSpPr>
        <p:spPr>
          <a:xfrm>
            <a:off x="5179328" y="1916832"/>
            <a:ext cx="1800200" cy="1800200"/>
          </a:xfrm>
          <a:prstGeom prst="ellipse">
            <a:avLst/>
          </a:prstGeom>
          <a:noFill/>
          <a:ln w="19050">
            <a:solidFill>
              <a:srgbClr val="2051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6"/>
          <p:cNvSpPr>
            <a:spLocks noGrp="1"/>
          </p:cNvSpPr>
          <p:nvPr>
            <p:ph type="body" sz="quarter" idx="10" hasCustomPrompt="1"/>
          </p:nvPr>
        </p:nvSpPr>
        <p:spPr>
          <a:xfrm>
            <a:off x="5612203" y="2421509"/>
            <a:ext cx="1044178" cy="1008063"/>
          </a:xfrm>
          <a:prstGeom prst="rect">
            <a:avLst/>
          </a:prstGeom>
        </p:spPr>
        <p:txBody>
          <a:bodyPr/>
          <a:lstStyle>
            <a:lvl1pPr marL="0" indent="0" algn="dist">
              <a:buNone/>
              <a:defRPr sz="6000">
                <a:solidFill>
                  <a:schemeClr val="tx1">
                    <a:lumMod val="85000"/>
                    <a:lumOff val="15000"/>
                  </a:schemeClr>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01</a:t>
            </a:r>
            <a:endParaRPr lang="zh-CN" altLang="en-US" dirty="0"/>
          </a:p>
        </p:txBody>
      </p:sp>
      <p:sp>
        <p:nvSpPr>
          <p:cNvPr id="55" name="文本占位符 6"/>
          <p:cNvSpPr>
            <a:spLocks noGrp="1"/>
          </p:cNvSpPr>
          <p:nvPr>
            <p:ph type="body" sz="quarter" idx="11" hasCustomPrompt="1"/>
          </p:nvPr>
        </p:nvSpPr>
        <p:spPr>
          <a:xfrm>
            <a:off x="5124013" y="3890952"/>
            <a:ext cx="1891640" cy="496824"/>
          </a:xfrm>
          <a:prstGeom prst="rect">
            <a:avLst/>
          </a:prstGeom>
        </p:spPr>
        <p:txBody>
          <a:bodyPr/>
          <a:lstStyle>
            <a:lvl1pPr marL="0" indent="0" algn="ctr">
              <a:buNone/>
              <a:defRPr sz="2400"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ONE</a:t>
            </a:r>
            <a:endParaRPr lang="zh-CN" altLang="en-US" dirty="0"/>
          </a:p>
        </p:txBody>
      </p:sp>
      <p:sp>
        <p:nvSpPr>
          <p:cNvPr id="56" name="文本占位符 6"/>
          <p:cNvSpPr>
            <a:spLocks noGrp="1"/>
          </p:cNvSpPr>
          <p:nvPr>
            <p:ph type="body" sz="quarter" idx="12" hasCustomPrompt="1"/>
          </p:nvPr>
        </p:nvSpPr>
        <p:spPr>
          <a:xfrm>
            <a:off x="3503712" y="4372336"/>
            <a:ext cx="5195640" cy="496824"/>
          </a:xfrm>
          <a:prstGeom prst="rect">
            <a:avLst/>
          </a:prstGeom>
        </p:spPr>
        <p:txBody>
          <a:bodyPr/>
          <a:lstStyle>
            <a:lvl1pPr marL="0" indent="0" algn="ctr">
              <a:buNone/>
              <a:defRPr sz="4000" baseline="0">
                <a:solidFill>
                  <a:srgbClr val="20517C"/>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p>
        </p:txBody>
      </p:sp>
      <p:sp>
        <p:nvSpPr>
          <p:cNvPr id="57" name="矩形 56"/>
          <p:cNvSpPr/>
          <p:nvPr userDrawn="1"/>
        </p:nvSpPr>
        <p:spPr>
          <a:xfrm>
            <a:off x="-24680" y="0"/>
            <a:ext cx="12216680" cy="98072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userDrawn="1"/>
        </p:nvSpPr>
        <p:spPr>
          <a:xfrm>
            <a:off x="-24680" y="6165304"/>
            <a:ext cx="12216680" cy="673224"/>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内容页3">
    <p:spTree>
      <p:nvGrpSpPr>
        <p:cNvPr id="1" name=""/>
        <p:cNvGrpSpPr/>
        <p:nvPr/>
      </p:nvGrpSpPr>
      <p:grpSpPr>
        <a:xfrm>
          <a:off x="0" y="0"/>
          <a:ext cx="0" cy="0"/>
          <a:chOff x="0" y="0"/>
          <a:chExt cx="0" cy="0"/>
        </a:xfrm>
      </p:grpSpPr>
      <p:sp>
        <p:nvSpPr>
          <p:cNvPr id="60" name="矩形 59"/>
          <p:cNvSpPr/>
          <p:nvPr userDrawn="1"/>
        </p:nvSpPr>
        <p:spPr>
          <a:xfrm>
            <a:off x="-24680" y="188640"/>
            <a:ext cx="12216680" cy="79208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占位符 6"/>
          <p:cNvSpPr>
            <a:spLocks noGrp="1"/>
          </p:cNvSpPr>
          <p:nvPr>
            <p:ph type="body" sz="quarter" idx="10" hasCustomPrompt="1"/>
          </p:nvPr>
        </p:nvSpPr>
        <p:spPr>
          <a:xfrm>
            <a:off x="459944" y="278936"/>
            <a:ext cx="864096" cy="1008063"/>
          </a:xfrm>
          <a:prstGeom prst="rect">
            <a:avLst/>
          </a:prstGeom>
        </p:spPr>
        <p:txBody>
          <a:bodyPr/>
          <a:lstStyle>
            <a:lvl1pPr marL="0" indent="0" algn="dist">
              <a:buNone/>
              <a:defRPr sz="48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01</a:t>
            </a:r>
            <a:endParaRPr lang="zh-CN" altLang="en-US" dirty="0"/>
          </a:p>
        </p:txBody>
      </p:sp>
      <p:sp>
        <p:nvSpPr>
          <p:cNvPr id="63" name="文本占位符 6"/>
          <p:cNvSpPr>
            <a:spLocks noGrp="1"/>
          </p:cNvSpPr>
          <p:nvPr>
            <p:ph type="body" sz="quarter" idx="12" hasCustomPrompt="1"/>
          </p:nvPr>
        </p:nvSpPr>
        <p:spPr>
          <a:xfrm>
            <a:off x="1437592" y="348250"/>
            <a:ext cx="4586400" cy="496824"/>
          </a:xfrm>
          <a:prstGeom prst="rect">
            <a:avLst/>
          </a:prstGeom>
        </p:spPr>
        <p:txBody>
          <a:bodyPr/>
          <a:lstStyle>
            <a:lvl1pPr marL="0" indent="0" algn="l">
              <a:buNone/>
              <a:defRPr sz="4000" baseline="0">
                <a:solidFill>
                  <a:schemeClr val="bg1"/>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p>
        </p:txBody>
      </p:sp>
      <p:cxnSp>
        <p:nvCxnSpPr>
          <p:cNvPr id="64" name="直接连接符 63"/>
          <p:cNvCxnSpPr/>
          <p:nvPr userDrawn="1"/>
        </p:nvCxnSpPr>
        <p:spPr>
          <a:xfrm flipH="1">
            <a:off x="1102301" y="407372"/>
            <a:ext cx="307464" cy="4849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00456" y="282045"/>
            <a:ext cx="1904703" cy="6292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内容页3">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内容页3">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2021/5/7</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557780" y="3135630"/>
            <a:ext cx="7077075" cy="1041400"/>
          </a:xfrm>
        </p:spPr>
        <p:txBody>
          <a:bodyPr/>
          <a:lstStyle/>
          <a:p>
            <a:pPr lvl="0" algn="ctr"/>
            <a:endParaRPr lang="zh-CN" altLang="en-US" dirty="0"/>
          </a:p>
          <a:p>
            <a:pPr lvl="0" algn="ctr"/>
            <a:endParaRPr lang="zh-CN" altLang="en-US" dirty="0"/>
          </a:p>
          <a:p>
            <a:pPr lvl="0" algn="ctr"/>
            <a:endParaRPr lang="zh-CN" altLang="en-US" dirty="0"/>
          </a:p>
        </p:txBody>
      </p:sp>
      <p:pic>
        <p:nvPicPr>
          <p:cNvPr id="59" name="图片 5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2573" y="675330"/>
            <a:ext cx="3200847" cy="1057423"/>
          </a:xfrm>
          <a:prstGeom prst="rect">
            <a:avLst/>
          </a:prstGeom>
        </p:spPr>
      </p:pic>
      <p:sp>
        <p:nvSpPr>
          <p:cNvPr id="4" name="文本框 3"/>
          <p:cNvSpPr txBox="1"/>
          <p:nvPr/>
        </p:nvSpPr>
        <p:spPr>
          <a:xfrm>
            <a:off x="1178074" y="3194665"/>
            <a:ext cx="9829844" cy="923330"/>
          </a:xfrm>
          <a:prstGeom prst="rect">
            <a:avLst/>
          </a:prstGeom>
          <a:noFill/>
        </p:spPr>
        <p:txBody>
          <a:bodyPr wrap="square" rtlCol="0">
            <a:spAutoFit/>
          </a:bodyPr>
          <a:lstStyle/>
          <a:p>
            <a:r>
              <a:rPr lang="zh-CN" altLang="en-US" sz="5400" dirty="0"/>
              <a:t>第</a:t>
            </a:r>
            <a:r>
              <a:rPr lang="en-US" altLang="zh-CN" sz="5400" dirty="0"/>
              <a:t>3</a:t>
            </a:r>
            <a:r>
              <a:rPr lang="zh-CN" altLang="en-US" sz="5400" dirty="0"/>
              <a:t>章 </a:t>
            </a:r>
            <a:r>
              <a:rPr lang="en-US" altLang="zh-CN" sz="5400" dirty="0"/>
              <a:t>Visual Designer</a:t>
            </a:r>
            <a:r>
              <a:rPr lang="zh-CN" altLang="en-US" sz="5400" dirty="0"/>
              <a:t>外围设备</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a:xfrm>
            <a:off x="3410585" y="260350"/>
            <a:ext cx="3974465" cy="698500"/>
          </a:xfrm>
        </p:spPr>
        <p:txBody>
          <a:bodyPr/>
          <a:lstStyle/>
          <a:p>
            <a:r>
              <a:rPr lang="zh-CN" altLang="en-US" sz="4400" dirty="0"/>
              <a:t>可视化命令</a:t>
            </a:r>
          </a:p>
        </p:txBody>
      </p:sp>
      <p:sp>
        <p:nvSpPr>
          <p:cNvPr id="6" name="矩形 5"/>
          <p:cNvSpPr/>
          <p:nvPr/>
        </p:nvSpPr>
        <p:spPr>
          <a:xfrm>
            <a:off x="695325" y="405130"/>
            <a:ext cx="1080135" cy="5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占位符 1"/>
          <p:cNvSpPr>
            <a:spLocks noGrp="1"/>
          </p:cNvSpPr>
          <p:nvPr>
            <p:ph type="body" sz="quarter" idx="10"/>
          </p:nvPr>
        </p:nvSpPr>
        <p:spPr>
          <a:xfrm>
            <a:off x="194945" y="260350"/>
            <a:ext cx="2733040" cy="638810"/>
          </a:xfrm>
        </p:spPr>
        <p:txBody>
          <a:bodyPr/>
          <a:lstStyle/>
          <a:p>
            <a:r>
              <a:rPr lang="en-US" altLang="zh-CN" sz="4000" dirty="0"/>
              <a:t>PART 02</a:t>
            </a:r>
          </a:p>
        </p:txBody>
      </p:sp>
      <p:sp>
        <p:nvSpPr>
          <p:cNvPr id="23" name="矩形 22"/>
          <p:cNvSpPr/>
          <p:nvPr/>
        </p:nvSpPr>
        <p:spPr>
          <a:xfrm>
            <a:off x="46990" y="1412777"/>
            <a:ext cx="4968890" cy="3247877"/>
          </a:xfrm>
          <a:prstGeom prst="rect">
            <a:avLst/>
          </a:prstGeom>
        </p:spPr>
        <p:txBody>
          <a:bodyPr wrap="square">
            <a:spAutoFit/>
          </a:bodyPr>
          <a:lstStyle/>
          <a:p>
            <a:pPr indent="711200" fontAlgn="auto">
              <a:lnSpc>
                <a:spcPct val="150000"/>
              </a:lnSpc>
              <a:extLst>
                <a:ext uri="{35155182-B16C-46BC-9424-99874614C6A1}">
                  <wpsdc:indentchars xmlns="" xmlns:wpsdc="http://www.wps.cn/officeDocument/2017/drawingmlCustomData" val="200" checksum="3773799597"/>
                </a:ext>
              </a:extLst>
            </a:pPr>
            <a:r>
              <a:rPr lang="zh-CN" altLang="en-US" sz="2800" dirty="0">
                <a:latin typeface="+mj-ea"/>
                <a:ea typeface="+mj-ea"/>
                <a:cs typeface="+mj-ea"/>
                <a:sym typeface="+mn-ea"/>
              </a:rPr>
              <a:t>具有直流及步进电机的电机模块模块由</a:t>
            </a:r>
            <a:r>
              <a:rPr lang="en-US" altLang="zh-CN" sz="2800" dirty="0">
                <a:latin typeface="+mj-ea"/>
                <a:ea typeface="+mj-ea"/>
                <a:cs typeface="+mj-ea"/>
                <a:sym typeface="+mn-ea"/>
              </a:rPr>
              <a:t>PCA9685</a:t>
            </a:r>
            <a:r>
              <a:rPr lang="zh-CN" altLang="en-US" sz="2800" dirty="0">
                <a:latin typeface="+mj-ea"/>
                <a:ea typeface="+mj-ea"/>
                <a:cs typeface="+mj-ea"/>
                <a:sym typeface="+mn-ea"/>
              </a:rPr>
              <a:t>的</a:t>
            </a:r>
            <a:r>
              <a:rPr lang="en-US" altLang="zh-CN" sz="2800" dirty="0">
                <a:latin typeface="+mj-ea"/>
                <a:ea typeface="+mj-ea"/>
                <a:cs typeface="+mj-ea"/>
                <a:sym typeface="+mn-ea"/>
              </a:rPr>
              <a:t>LED</a:t>
            </a:r>
            <a:r>
              <a:rPr lang="zh-CN" altLang="en-US" sz="2800" dirty="0">
                <a:latin typeface="+mj-ea"/>
                <a:ea typeface="+mj-ea"/>
                <a:cs typeface="+mj-ea"/>
                <a:sym typeface="+mn-ea"/>
              </a:rPr>
              <a:t>灯控制模块、</a:t>
            </a:r>
            <a:r>
              <a:rPr lang="en-US" altLang="zh-CN" sz="2800" dirty="0">
                <a:latin typeface="+mj-ea"/>
                <a:ea typeface="+mj-ea"/>
                <a:cs typeface="+mj-ea"/>
                <a:sym typeface="+mn-ea"/>
              </a:rPr>
              <a:t>TB6612FNG</a:t>
            </a:r>
            <a:r>
              <a:rPr lang="zh-CN" altLang="en-US" sz="2800" dirty="0">
                <a:latin typeface="+mj-ea"/>
                <a:ea typeface="+mj-ea"/>
                <a:cs typeface="+mj-ea"/>
                <a:sym typeface="+mn-ea"/>
              </a:rPr>
              <a:t>驱动器、步进电机、直流电机及伺服电机模块构成。</a:t>
            </a:r>
          </a:p>
        </p:txBody>
      </p:sp>
      <p:pic>
        <p:nvPicPr>
          <p:cNvPr id="8" name="图片 7">
            <a:extLst>
              <a:ext uri="{FF2B5EF4-FFF2-40B4-BE49-F238E27FC236}">
                <a16:creationId xmlns:a16="http://schemas.microsoft.com/office/drawing/2014/main" id="{A196099F-EBE0-4B62-8277-1318C2F01809}"/>
              </a:ext>
            </a:extLst>
          </p:cNvPr>
          <p:cNvPicPr/>
          <p:nvPr/>
        </p:nvPicPr>
        <p:blipFill>
          <a:blip r:embed="rId2"/>
          <a:stretch>
            <a:fillRect/>
          </a:stretch>
        </p:blipFill>
        <p:spPr>
          <a:xfrm>
            <a:off x="7176122" y="1122045"/>
            <a:ext cx="2639060" cy="547560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a:xfrm>
            <a:off x="3410585" y="260350"/>
            <a:ext cx="5637743" cy="698500"/>
          </a:xfrm>
        </p:spPr>
        <p:txBody>
          <a:bodyPr/>
          <a:lstStyle/>
          <a:p>
            <a:r>
              <a:rPr lang="zh-CN" altLang="en-US" sz="3600" dirty="0"/>
              <a:t>简单实例</a:t>
            </a:r>
          </a:p>
        </p:txBody>
      </p:sp>
      <p:sp>
        <p:nvSpPr>
          <p:cNvPr id="6" name="矩形 5"/>
          <p:cNvSpPr/>
          <p:nvPr/>
        </p:nvSpPr>
        <p:spPr>
          <a:xfrm>
            <a:off x="695325" y="405130"/>
            <a:ext cx="1080135" cy="5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占位符 1"/>
          <p:cNvSpPr>
            <a:spLocks noGrp="1"/>
          </p:cNvSpPr>
          <p:nvPr>
            <p:ph type="body" sz="quarter" idx="10"/>
          </p:nvPr>
        </p:nvSpPr>
        <p:spPr>
          <a:xfrm>
            <a:off x="194945" y="260350"/>
            <a:ext cx="2733040" cy="638810"/>
          </a:xfrm>
        </p:spPr>
        <p:txBody>
          <a:bodyPr/>
          <a:lstStyle/>
          <a:p>
            <a:r>
              <a:rPr lang="en-US" altLang="zh-CN" sz="4000" dirty="0"/>
              <a:t>PART 03</a:t>
            </a:r>
          </a:p>
        </p:txBody>
      </p:sp>
      <p:sp>
        <p:nvSpPr>
          <p:cNvPr id="23" name="矩形 22"/>
          <p:cNvSpPr/>
          <p:nvPr/>
        </p:nvSpPr>
        <p:spPr>
          <a:xfrm>
            <a:off x="46990" y="1412777"/>
            <a:ext cx="4968890" cy="3894208"/>
          </a:xfrm>
          <a:prstGeom prst="rect">
            <a:avLst/>
          </a:prstGeom>
        </p:spPr>
        <p:txBody>
          <a:bodyPr wrap="square">
            <a:spAutoFit/>
          </a:bodyPr>
          <a:lstStyle/>
          <a:p>
            <a:pPr indent="711200" fontAlgn="auto">
              <a:lnSpc>
                <a:spcPct val="150000"/>
              </a:lnSpc>
              <a:extLst>
                <a:ext uri="{35155182-B16C-46BC-9424-99874614C6A1}">
                  <wpsdc:indentchars xmlns:wpsdc="http://www.wps.cn/officeDocument/2017/drawingmlCustomData" xmlns="" val="200" checksum="3773799597"/>
                </a:ext>
              </a:extLst>
            </a:pPr>
            <a:r>
              <a:rPr lang="zh-CN" altLang="en-US" sz="2800" dirty="0">
                <a:latin typeface="+mj-ea"/>
                <a:ea typeface="+mj-ea"/>
                <a:cs typeface="+mj-ea"/>
                <a:sym typeface="+mn-ea"/>
              </a:rPr>
              <a:t>该电路设计的目的是由</a:t>
            </a:r>
            <a:r>
              <a:rPr lang="en-US" altLang="zh-CN" sz="2800" dirty="0">
                <a:latin typeface="+mj-ea"/>
                <a:ea typeface="+mj-ea"/>
                <a:cs typeface="+mj-ea"/>
                <a:sym typeface="+mn-ea"/>
              </a:rPr>
              <a:t>PCA9685</a:t>
            </a:r>
            <a:r>
              <a:rPr lang="zh-CN" altLang="en-US" sz="2800" dirty="0">
                <a:latin typeface="+mj-ea"/>
                <a:ea typeface="+mj-ea"/>
                <a:cs typeface="+mj-ea"/>
                <a:sym typeface="+mn-ea"/>
              </a:rPr>
              <a:t>模块的输出端产生</a:t>
            </a:r>
            <a:r>
              <a:rPr lang="en-US" altLang="zh-CN" sz="2800" dirty="0">
                <a:latin typeface="+mj-ea"/>
                <a:ea typeface="+mj-ea"/>
                <a:cs typeface="+mj-ea"/>
                <a:sym typeface="+mn-ea"/>
              </a:rPr>
              <a:t>PWM</a:t>
            </a:r>
            <a:r>
              <a:rPr lang="zh-CN" altLang="en-US" sz="2800" dirty="0">
                <a:latin typeface="+mj-ea"/>
                <a:ea typeface="+mj-ea"/>
                <a:cs typeface="+mj-ea"/>
                <a:sym typeface="+mn-ea"/>
              </a:rPr>
              <a:t>波进而驱动</a:t>
            </a:r>
            <a:r>
              <a:rPr lang="en-US" altLang="zh-CN" sz="2800" dirty="0">
                <a:latin typeface="+mj-ea"/>
                <a:ea typeface="+mj-ea"/>
                <a:cs typeface="+mj-ea"/>
                <a:sym typeface="+mn-ea"/>
              </a:rPr>
              <a:t>TB6612FNG</a:t>
            </a:r>
            <a:r>
              <a:rPr lang="zh-CN" altLang="en-US" sz="2800" dirty="0">
                <a:latin typeface="+mj-ea"/>
                <a:ea typeface="+mj-ea"/>
                <a:cs typeface="+mj-ea"/>
                <a:sym typeface="+mn-ea"/>
              </a:rPr>
              <a:t>来控制直流电机</a:t>
            </a:r>
            <a:r>
              <a:rPr lang="en-US" altLang="zh-CN" sz="2800" dirty="0">
                <a:latin typeface="+mj-ea"/>
                <a:ea typeface="+mj-ea"/>
                <a:cs typeface="+mj-ea"/>
                <a:sym typeface="+mn-ea"/>
              </a:rPr>
              <a:t>M1</a:t>
            </a:r>
            <a:r>
              <a:rPr lang="zh-CN" altLang="en-US" sz="2800" dirty="0">
                <a:latin typeface="+mj-ea"/>
                <a:ea typeface="+mj-ea"/>
                <a:cs typeface="+mj-ea"/>
                <a:sym typeface="+mn-ea"/>
              </a:rPr>
              <a:t>、</a:t>
            </a:r>
            <a:r>
              <a:rPr lang="en-US" altLang="zh-CN" sz="2800" dirty="0">
                <a:latin typeface="+mj-ea"/>
                <a:ea typeface="+mj-ea"/>
                <a:cs typeface="+mj-ea"/>
                <a:sym typeface="+mn-ea"/>
              </a:rPr>
              <a:t>M2</a:t>
            </a:r>
            <a:r>
              <a:rPr lang="zh-CN" altLang="en-US" sz="2800" dirty="0">
                <a:latin typeface="+mj-ea"/>
                <a:ea typeface="+mj-ea"/>
                <a:cs typeface="+mj-ea"/>
                <a:sym typeface="+mn-ea"/>
              </a:rPr>
              <a:t>和步进电机</a:t>
            </a:r>
            <a:r>
              <a:rPr lang="en-US" altLang="zh-CN" sz="2800" dirty="0">
                <a:latin typeface="+mj-ea"/>
                <a:ea typeface="+mj-ea"/>
                <a:cs typeface="+mj-ea"/>
                <a:sym typeface="+mn-ea"/>
              </a:rPr>
              <a:t>M3</a:t>
            </a:r>
            <a:r>
              <a:rPr lang="zh-CN" altLang="en-US" sz="2800" dirty="0">
                <a:latin typeface="+mj-ea"/>
                <a:ea typeface="+mj-ea"/>
                <a:cs typeface="+mj-ea"/>
                <a:sym typeface="+mn-ea"/>
              </a:rPr>
              <a:t>按照设计者的意愿工作。</a:t>
            </a:r>
          </a:p>
        </p:txBody>
      </p:sp>
      <p:pic>
        <p:nvPicPr>
          <p:cNvPr id="7" name="图片 6">
            <a:extLst>
              <a:ext uri="{FF2B5EF4-FFF2-40B4-BE49-F238E27FC236}">
                <a16:creationId xmlns:a16="http://schemas.microsoft.com/office/drawing/2014/main" id="{917544E4-9FA1-4D3E-9C49-EA5035C2AA87}"/>
              </a:ext>
            </a:extLst>
          </p:cNvPr>
          <p:cNvPicPr/>
          <p:nvPr/>
        </p:nvPicPr>
        <p:blipFill>
          <a:blip r:embed="rId2"/>
          <a:stretch>
            <a:fillRect/>
          </a:stretch>
        </p:blipFill>
        <p:spPr>
          <a:xfrm>
            <a:off x="5015880" y="1908286"/>
            <a:ext cx="7064933" cy="3537681"/>
          </a:xfrm>
          <a:prstGeom prst="rect">
            <a:avLst/>
          </a:prstGeom>
          <a:noFill/>
          <a:ln w="9525">
            <a:noFill/>
          </a:ln>
        </p:spPr>
      </p:pic>
    </p:spTree>
    <p:extLst>
      <p:ext uri="{BB962C8B-B14F-4D97-AF65-F5344CB8AC3E}">
        <p14:creationId xmlns:p14="http://schemas.microsoft.com/office/powerpoint/2010/main" val="1622433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a:xfrm>
            <a:off x="3410585" y="260350"/>
            <a:ext cx="5637743" cy="698500"/>
          </a:xfrm>
        </p:spPr>
        <p:txBody>
          <a:bodyPr/>
          <a:lstStyle/>
          <a:p>
            <a:r>
              <a:rPr lang="zh-CN" altLang="en-US" sz="3600" dirty="0"/>
              <a:t>简单实例</a:t>
            </a:r>
          </a:p>
        </p:txBody>
      </p:sp>
      <p:sp>
        <p:nvSpPr>
          <p:cNvPr id="6" name="矩形 5"/>
          <p:cNvSpPr/>
          <p:nvPr/>
        </p:nvSpPr>
        <p:spPr>
          <a:xfrm>
            <a:off x="695325" y="405130"/>
            <a:ext cx="1080135" cy="5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占位符 1"/>
          <p:cNvSpPr>
            <a:spLocks noGrp="1"/>
          </p:cNvSpPr>
          <p:nvPr>
            <p:ph type="body" sz="quarter" idx="10"/>
          </p:nvPr>
        </p:nvSpPr>
        <p:spPr>
          <a:xfrm>
            <a:off x="194945" y="260350"/>
            <a:ext cx="2733040" cy="638810"/>
          </a:xfrm>
        </p:spPr>
        <p:txBody>
          <a:bodyPr/>
          <a:lstStyle/>
          <a:p>
            <a:r>
              <a:rPr lang="en-US" altLang="zh-CN" sz="4000" dirty="0"/>
              <a:t>PART 03</a:t>
            </a:r>
          </a:p>
        </p:txBody>
      </p:sp>
      <p:sp>
        <p:nvSpPr>
          <p:cNvPr id="23" name="矩形 22"/>
          <p:cNvSpPr/>
          <p:nvPr/>
        </p:nvSpPr>
        <p:spPr>
          <a:xfrm>
            <a:off x="-384720" y="1124840"/>
            <a:ext cx="4968890" cy="662554"/>
          </a:xfrm>
          <a:prstGeom prst="rect">
            <a:avLst/>
          </a:prstGeom>
        </p:spPr>
        <p:txBody>
          <a:bodyPr wrap="square">
            <a:spAutoFit/>
          </a:bodyPr>
          <a:lstStyle/>
          <a:p>
            <a:pPr indent="711200" fontAlgn="auto">
              <a:lnSpc>
                <a:spcPct val="150000"/>
              </a:lnSpc>
              <a:extLst>
                <a:ext uri="{35155182-B16C-46BC-9424-99874614C6A1}">
                  <wpsdc:indentchars xmlns:wpsdc="http://www.wps.cn/officeDocument/2017/drawingmlCustomData" xmlns="" val="200" checksum="3773799597"/>
                </a:ext>
              </a:extLst>
            </a:pPr>
            <a:r>
              <a:rPr lang="zh-CN" altLang="en-US" sz="2800" dirty="0">
                <a:latin typeface="+mj-ea"/>
                <a:ea typeface="+mj-ea"/>
                <a:cs typeface="+mj-ea"/>
                <a:sym typeface="+mn-ea"/>
              </a:rPr>
              <a:t>可视化程序：</a:t>
            </a:r>
          </a:p>
        </p:txBody>
      </p:sp>
      <p:pic>
        <p:nvPicPr>
          <p:cNvPr id="8" name="图片 7">
            <a:extLst>
              <a:ext uri="{FF2B5EF4-FFF2-40B4-BE49-F238E27FC236}">
                <a16:creationId xmlns:a16="http://schemas.microsoft.com/office/drawing/2014/main" id="{0058CBC8-A1D5-4FF3-AA51-F0CE32B39369}"/>
              </a:ext>
            </a:extLst>
          </p:cNvPr>
          <p:cNvPicPr/>
          <p:nvPr/>
        </p:nvPicPr>
        <p:blipFill>
          <a:blip r:embed="rId2"/>
          <a:stretch>
            <a:fillRect/>
          </a:stretch>
        </p:blipFill>
        <p:spPr>
          <a:xfrm>
            <a:off x="4584170" y="1268760"/>
            <a:ext cx="6762723" cy="5052782"/>
          </a:xfrm>
          <a:prstGeom prst="rect">
            <a:avLst/>
          </a:prstGeom>
          <a:noFill/>
          <a:ln w="9525">
            <a:noFill/>
          </a:ln>
        </p:spPr>
      </p:pic>
    </p:spTree>
    <p:extLst>
      <p:ext uri="{BB962C8B-B14F-4D97-AF65-F5344CB8AC3E}">
        <p14:creationId xmlns:p14="http://schemas.microsoft.com/office/powerpoint/2010/main" val="577533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a:xfrm>
            <a:off x="3410585" y="260350"/>
            <a:ext cx="5637743" cy="698500"/>
          </a:xfrm>
        </p:spPr>
        <p:txBody>
          <a:bodyPr/>
          <a:lstStyle/>
          <a:p>
            <a:r>
              <a:rPr lang="zh-CN" altLang="en-US" sz="3600" dirty="0"/>
              <a:t>简单实例</a:t>
            </a:r>
          </a:p>
        </p:txBody>
      </p:sp>
      <p:sp>
        <p:nvSpPr>
          <p:cNvPr id="6" name="矩形 5"/>
          <p:cNvSpPr/>
          <p:nvPr/>
        </p:nvSpPr>
        <p:spPr>
          <a:xfrm>
            <a:off x="695325" y="405130"/>
            <a:ext cx="1080135" cy="5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占位符 1"/>
          <p:cNvSpPr>
            <a:spLocks noGrp="1"/>
          </p:cNvSpPr>
          <p:nvPr>
            <p:ph type="body" sz="quarter" idx="10"/>
          </p:nvPr>
        </p:nvSpPr>
        <p:spPr>
          <a:xfrm>
            <a:off x="194945" y="260350"/>
            <a:ext cx="2733040" cy="638810"/>
          </a:xfrm>
        </p:spPr>
        <p:txBody>
          <a:bodyPr/>
          <a:lstStyle/>
          <a:p>
            <a:r>
              <a:rPr lang="en-US" altLang="zh-CN" sz="4000" dirty="0"/>
              <a:t>PART 03</a:t>
            </a:r>
          </a:p>
        </p:txBody>
      </p:sp>
      <p:sp>
        <p:nvSpPr>
          <p:cNvPr id="23" name="矩形 22"/>
          <p:cNvSpPr/>
          <p:nvPr/>
        </p:nvSpPr>
        <p:spPr>
          <a:xfrm>
            <a:off x="263352" y="1340768"/>
            <a:ext cx="6048672" cy="5186869"/>
          </a:xfrm>
          <a:prstGeom prst="rect">
            <a:avLst/>
          </a:prstGeom>
        </p:spPr>
        <p:txBody>
          <a:bodyPr wrap="square">
            <a:spAutoFit/>
          </a:bodyPr>
          <a:lstStyle/>
          <a:p>
            <a:pPr indent="711200" fontAlgn="auto">
              <a:lnSpc>
                <a:spcPct val="150000"/>
              </a:lnSpc>
              <a:extLst>
                <a:ext uri="{35155182-B16C-46BC-9424-99874614C6A1}">
                  <wpsdc:indentchars xmlns:wpsdc="http://www.wps.cn/officeDocument/2017/drawingmlCustomData" xmlns="" val="200" checksum="3773799597"/>
                </a:ext>
              </a:extLst>
            </a:pPr>
            <a:r>
              <a:rPr lang="zh-CN" altLang="en-US" sz="2800" dirty="0">
                <a:latin typeface="+mj-ea"/>
                <a:ea typeface="+mj-ea"/>
                <a:cs typeface="+mj-ea"/>
                <a:sym typeface="+mn-ea"/>
              </a:rPr>
              <a:t>仿真结果如图所示，</a:t>
            </a:r>
            <a:r>
              <a:rPr lang="en-US" altLang="zh-CN" sz="2800" dirty="0">
                <a:latin typeface="+mj-ea"/>
                <a:ea typeface="+mj-ea"/>
                <a:cs typeface="+mj-ea"/>
                <a:sym typeface="+mn-ea"/>
              </a:rPr>
              <a:t>M1</a:t>
            </a:r>
            <a:r>
              <a:rPr lang="zh-CN" altLang="en-US" sz="2800" dirty="0">
                <a:latin typeface="+mj-ea"/>
                <a:ea typeface="+mj-ea"/>
                <a:cs typeface="+mj-ea"/>
                <a:sym typeface="+mn-ea"/>
              </a:rPr>
              <a:t>正转且转速大约为</a:t>
            </a:r>
            <a:r>
              <a:rPr lang="en-US" altLang="zh-CN" sz="2800" dirty="0">
                <a:latin typeface="+mj-ea"/>
                <a:ea typeface="+mj-ea"/>
                <a:cs typeface="+mj-ea"/>
                <a:sym typeface="+mn-ea"/>
              </a:rPr>
              <a:t>95°,M2</a:t>
            </a:r>
            <a:r>
              <a:rPr lang="zh-CN" altLang="en-US" sz="2800" dirty="0">
                <a:latin typeface="+mj-ea"/>
                <a:ea typeface="+mj-ea"/>
                <a:cs typeface="+mj-ea"/>
                <a:sym typeface="+mn-ea"/>
              </a:rPr>
              <a:t>反转且转速大约为</a:t>
            </a:r>
            <a:r>
              <a:rPr lang="en-US" altLang="zh-CN" sz="2800" dirty="0">
                <a:latin typeface="+mj-ea"/>
                <a:ea typeface="+mj-ea"/>
                <a:cs typeface="+mj-ea"/>
                <a:sym typeface="+mn-ea"/>
              </a:rPr>
              <a:t>190°</a:t>
            </a:r>
            <a:r>
              <a:rPr lang="zh-CN" altLang="en-US" sz="2800" dirty="0">
                <a:latin typeface="+mj-ea"/>
                <a:ea typeface="+mj-ea"/>
                <a:cs typeface="+mj-ea"/>
                <a:sym typeface="+mn-ea"/>
              </a:rPr>
              <a:t>；</a:t>
            </a:r>
            <a:r>
              <a:rPr lang="en-US" altLang="zh-CN" sz="2800" dirty="0">
                <a:latin typeface="+mj-ea"/>
                <a:ea typeface="+mj-ea"/>
                <a:cs typeface="+mj-ea"/>
                <a:sym typeface="+mn-ea"/>
              </a:rPr>
              <a:t>SERVO1</a:t>
            </a:r>
            <a:r>
              <a:rPr lang="zh-CN" altLang="en-US" sz="2800" dirty="0">
                <a:latin typeface="+mj-ea"/>
                <a:ea typeface="+mj-ea"/>
                <a:cs typeface="+mj-ea"/>
                <a:sym typeface="+mn-ea"/>
              </a:rPr>
              <a:t>和</a:t>
            </a:r>
            <a:r>
              <a:rPr lang="en-US" altLang="zh-CN" sz="2800" dirty="0">
                <a:latin typeface="+mj-ea"/>
                <a:ea typeface="+mj-ea"/>
                <a:cs typeface="+mj-ea"/>
                <a:sym typeface="+mn-ea"/>
              </a:rPr>
              <a:t>SERVO2</a:t>
            </a:r>
            <a:r>
              <a:rPr lang="zh-CN" altLang="en-US" sz="2800" dirty="0">
                <a:latin typeface="+mj-ea"/>
                <a:ea typeface="+mj-ea"/>
                <a:cs typeface="+mj-ea"/>
                <a:sym typeface="+mn-ea"/>
              </a:rPr>
              <a:t>交替从</a:t>
            </a:r>
            <a:r>
              <a:rPr lang="en-US" altLang="zh-CN" sz="2800" dirty="0">
                <a:latin typeface="+mj-ea"/>
                <a:ea typeface="+mj-ea"/>
                <a:cs typeface="+mj-ea"/>
                <a:sym typeface="+mn-ea"/>
              </a:rPr>
              <a:t>-90°</a:t>
            </a:r>
            <a:r>
              <a:rPr lang="zh-CN" altLang="en-US" sz="2800" dirty="0">
                <a:latin typeface="+mj-ea"/>
                <a:ea typeface="+mj-ea"/>
                <a:cs typeface="+mj-ea"/>
                <a:sym typeface="+mn-ea"/>
              </a:rPr>
              <a:t>到</a:t>
            </a:r>
            <a:r>
              <a:rPr lang="en-US" altLang="zh-CN" sz="2800" dirty="0">
                <a:latin typeface="+mj-ea"/>
                <a:ea typeface="+mj-ea"/>
                <a:cs typeface="+mj-ea"/>
                <a:sym typeface="+mn-ea"/>
              </a:rPr>
              <a:t>90°</a:t>
            </a:r>
            <a:r>
              <a:rPr lang="zh-CN" altLang="en-US" sz="2800" dirty="0">
                <a:latin typeface="+mj-ea"/>
                <a:ea typeface="+mj-ea"/>
                <a:cs typeface="+mj-ea"/>
                <a:sym typeface="+mn-ea"/>
              </a:rPr>
              <a:t>连续变化；当</a:t>
            </a:r>
            <a:r>
              <a:rPr lang="en-US" altLang="zh-CN" sz="2800" dirty="0">
                <a:latin typeface="+mj-ea"/>
                <a:ea typeface="+mj-ea"/>
                <a:cs typeface="+mj-ea"/>
                <a:sym typeface="+mn-ea"/>
              </a:rPr>
              <a:t>SERVO1</a:t>
            </a:r>
            <a:r>
              <a:rPr lang="zh-CN" altLang="en-US" sz="2800" dirty="0">
                <a:latin typeface="+mj-ea"/>
                <a:ea typeface="+mj-ea"/>
                <a:cs typeface="+mj-ea"/>
                <a:sym typeface="+mn-ea"/>
              </a:rPr>
              <a:t>角度增加时，步进电机正转且转数增加；当</a:t>
            </a:r>
            <a:r>
              <a:rPr lang="en-US" altLang="zh-CN" sz="2800" dirty="0">
                <a:latin typeface="+mj-ea"/>
                <a:ea typeface="+mj-ea"/>
                <a:cs typeface="+mj-ea"/>
                <a:sym typeface="+mn-ea"/>
              </a:rPr>
              <a:t>SERVO1</a:t>
            </a:r>
            <a:r>
              <a:rPr lang="zh-CN" altLang="en-US" sz="2800" dirty="0">
                <a:latin typeface="+mj-ea"/>
                <a:ea typeface="+mj-ea"/>
                <a:cs typeface="+mj-ea"/>
                <a:sym typeface="+mn-ea"/>
              </a:rPr>
              <a:t>角度减少时，步进电机反转且转数减少。示波器输出的是</a:t>
            </a:r>
            <a:r>
              <a:rPr lang="en-US" altLang="zh-CN" sz="2800" dirty="0">
                <a:latin typeface="+mj-ea"/>
                <a:ea typeface="+mj-ea"/>
                <a:cs typeface="+mj-ea"/>
                <a:sym typeface="+mn-ea"/>
              </a:rPr>
              <a:t>PWM0</a:t>
            </a:r>
            <a:r>
              <a:rPr lang="zh-CN" altLang="en-US" sz="2800" dirty="0">
                <a:latin typeface="+mj-ea"/>
                <a:ea typeface="+mj-ea"/>
                <a:cs typeface="+mj-ea"/>
                <a:sym typeface="+mn-ea"/>
              </a:rPr>
              <a:t>的输出波。</a:t>
            </a:r>
          </a:p>
        </p:txBody>
      </p:sp>
      <p:pic>
        <p:nvPicPr>
          <p:cNvPr id="8" name="图片 7">
            <a:extLst>
              <a:ext uri="{FF2B5EF4-FFF2-40B4-BE49-F238E27FC236}">
                <a16:creationId xmlns:a16="http://schemas.microsoft.com/office/drawing/2014/main" id="{8F04874C-2916-420A-B10D-E7C07F99C1C6}"/>
              </a:ext>
            </a:extLst>
          </p:cNvPr>
          <p:cNvPicPr/>
          <p:nvPr/>
        </p:nvPicPr>
        <p:blipFill>
          <a:blip r:embed="rId2"/>
          <a:stretch>
            <a:fillRect/>
          </a:stretch>
        </p:blipFill>
        <p:spPr>
          <a:xfrm>
            <a:off x="6528048" y="2490212"/>
            <a:ext cx="4440555" cy="2887980"/>
          </a:xfrm>
          <a:prstGeom prst="rect">
            <a:avLst/>
          </a:prstGeom>
          <a:noFill/>
          <a:ln w="9525">
            <a:noFill/>
          </a:ln>
        </p:spPr>
      </p:pic>
    </p:spTree>
    <p:extLst>
      <p:ext uri="{BB962C8B-B14F-4D97-AF65-F5344CB8AC3E}">
        <p14:creationId xmlns:p14="http://schemas.microsoft.com/office/powerpoint/2010/main" val="1985052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2"/>
          <p:cNvSpPr>
            <a:spLocks noGrp="1"/>
          </p:cNvSpPr>
          <p:nvPr/>
        </p:nvSpPr>
        <p:spPr>
          <a:xfrm>
            <a:off x="1181100" y="743585"/>
            <a:ext cx="9163050" cy="50317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b="1" kern="1200">
                <a:solidFill>
                  <a:srgbClr val="20517C"/>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l">
              <a:buClrTx/>
              <a:buSzTx/>
              <a:buNone/>
            </a:pPr>
            <a:r>
              <a:rPr lang="en-US" altLang="zh-CN" sz="4000" dirty="0">
                <a:latin typeface="+mj-ea"/>
                <a:ea typeface="+mj-ea"/>
                <a:cs typeface="+mj-ea"/>
                <a:sym typeface="+mn-ea"/>
              </a:rPr>
              <a:t>3.4 </a:t>
            </a:r>
            <a:r>
              <a:rPr lang="zh-CN" altLang="en-US" sz="4000" dirty="0">
                <a:latin typeface="+mj-ea"/>
                <a:ea typeface="+mj-ea"/>
                <a:cs typeface="+mj-ea"/>
                <a:sym typeface="+mn-ea"/>
              </a:rPr>
              <a:t>电机控制</a:t>
            </a:r>
            <a:r>
              <a:rPr lang="en-US" altLang="zh-CN" sz="4000" dirty="0">
                <a:latin typeface="+mj-ea"/>
                <a:ea typeface="+mj-ea"/>
                <a:cs typeface="+mj-ea"/>
                <a:sym typeface="+mn-ea"/>
              </a:rPr>
              <a:t>：</a:t>
            </a:r>
          </a:p>
          <a:p>
            <a:pPr marL="0" indent="0" algn="l">
              <a:buNone/>
            </a:pPr>
            <a:r>
              <a:rPr lang="en-US" altLang="zh-CN" sz="4000" dirty="0">
                <a:sym typeface="+mn-ea"/>
              </a:rPr>
              <a:t>                    </a:t>
            </a:r>
          </a:p>
          <a:p>
            <a:pPr marL="0" indent="0" algn="l">
              <a:buNone/>
            </a:pPr>
            <a:r>
              <a:rPr lang="en-US" altLang="zh-CN" sz="4000" dirty="0">
                <a:sym typeface="+mn-ea"/>
              </a:rPr>
              <a:t>  </a:t>
            </a:r>
            <a:endParaRPr lang="en-US" altLang="zh-CN" sz="4000" dirty="0">
              <a:latin typeface="+mj-ea"/>
              <a:ea typeface="+mj-ea"/>
              <a:cs typeface="+mj-ea"/>
              <a:sym typeface="+mn-ea"/>
            </a:endParaRPr>
          </a:p>
          <a:p>
            <a:pPr marL="0" indent="0" algn="ctr">
              <a:buNone/>
            </a:pPr>
            <a:r>
              <a:rPr lang="en-US" altLang="zh-CN" sz="4000" dirty="0">
                <a:latin typeface="+mj-ea"/>
                <a:ea typeface="+mj-ea"/>
                <a:cs typeface="+mj-ea"/>
                <a:sym typeface="+mn-ea"/>
              </a:rPr>
              <a:t>3.4.2 </a:t>
            </a:r>
            <a:r>
              <a:rPr lang="zh-CN" altLang="en-US" sz="4000" dirty="0">
                <a:latin typeface="+mj-ea"/>
                <a:ea typeface="+mj-ea"/>
                <a:cs typeface="+mj-ea"/>
                <a:sym typeface="+mn-ea"/>
              </a:rPr>
              <a:t>带两个步进电机的电机模块</a:t>
            </a:r>
            <a:r>
              <a:rPr lang="en-US" altLang="zh-CN" sz="4000" dirty="0">
                <a:latin typeface="+mj-ea"/>
                <a:ea typeface="+mj-ea"/>
                <a:cs typeface="+mj-ea"/>
                <a:sym typeface="+mn-ea"/>
              </a:rPr>
              <a:t>V2</a:t>
            </a:r>
            <a:endParaRPr lang="en-US" altLang="zh-CN" sz="4000" dirty="0">
              <a:solidFill>
                <a:srgbClr val="20517C"/>
              </a:solidFill>
              <a:sym typeface="+mn-ea"/>
            </a:endParaRPr>
          </a:p>
        </p:txBody>
      </p:sp>
    </p:spTree>
    <p:extLst>
      <p:ext uri="{BB962C8B-B14F-4D97-AF65-F5344CB8AC3E}">
        <p14:creationId xmlns:p14="http://schemas.microsoft.com/office/powerpoint/2010/main" val="3346816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a:xfrm>
            <a:off x="983432" y="332656"/>
            <a:ext cx="8640960" cy="698500"/>
          </a:xfrm>
        </p:spPr>
        <p:txBody>
          <a:bodyPr/>
          <a:lstStyle/>
          <a:p>
            <a:pPr marL="0" indent="0" algn="ctr">
              <a:buNone/>
            </a:pPr>
            <a:r>
              <a:rPr lang="zh-CN" altLang="en-US" sz="4400" dirty="0">
                <a:latin typeface="+mj-ea"/>
                <a:ea typeface="+mj-ea"/>
                <a:cs typeface="+mj-ea"/>
                <a:sym typeface="+mn-ea"/>
              </a:rPr>
              <a:t>带两个步进电机的电机模块</a:t>
            </a:r>
            <a:r>
              <a:rPr lang="en-US" altLang="zh-CN" sz="4400" dirty="0">
                <a:latin typeface="+mj-ea"/>
                <a:ea typeface="+mj-ea"/>
                <a:cs typeface="+mj-ea"/>
                <a:sym typeface="+mn-ea"/>
              </a:rPr>
              <a:t>V2</a:t>
            </a:r>
            <a:endParaRPr lang="en-US" altLang="zh-CN" sz="4400" dirty="0">
              <a:sym typeface="+mn-ea"/>
            </a:endParaRPr>
          </a:p>
        </p:txBody>
      </p:sp>
      <p:sp>
        <p:nvSpPr>
          <p:cNvPr id="23" name="矩形 22"/>
          <p:cNvSpPr/>
          <p:nvPr/>
        </p:nvSpPr>
        <p:spPr>
          <a:xfrm>
            <a:off x="407670" y="1988820"/>
            <a:ext cx="10987405" cy="3247877"/>
          </a:xfrm>
          <a:prstGeom prst="rect">
            <a:avLst/>
          </a:prstGeom>
        </p:spPr>
        <p:txBody>
          <a:bodyPr wrap="square">
            <a:spAutoFit/>
          </a:bodyPr>
          <a:lstStyle/>
          <a:p>
            <a:pPr indent="711200" fontAlgn="auto">
              <a:lnSpc>
                <a:spcPct val="150000"/>
              </a:lnSpc>
              <a:extLst>
                <a:ext uri="{35155182-B16C-46BC-9424-99874614C6A1}">
                  <wpsdc:indentchars xmlns="" xmlns:wpsdc="http://www.wps.cn/officeDocument/2017/drawingmlCustomData" val="200" checksum="3773799597"/>
                </a:ext>
              </a:extLst>
            </a:pPr>
            <a:r>
              <a:rPr lang="zh-CN" altLang="en-US" sz="2800" dirty="0">
                <a:latin typeface="+mj-ea"/>
                <a:ea typeface="+mj-ea"/>
                <a:cs typeface="+mj-ea"/>
                <a:sym typeface="+mn-ea"/>
              </a:rPr>
              <a:t>带两个步进电机的电机模块</a:t>
            </a:r>
            <a:r>
              <a:rPr lang="en-US" altLang="zh-CN" sz="2800" dirty="0">
                <a:latin typeface="+mj-ea"/>
                <a:ea typeface="+mj-ea"/>
                <a:cs typeface="+mj-ea"/>
                <a:sym typeface="+mn-ea"/>
              </a:rPr>
              <a:t>V2</a:t>
            </a:r>
            <a:r>
              <a:rPr lang="zh-CN" altLang="en-US" sz="2800" dirty="0">
                <a:latin typeface="+mj-ea"/>
                <a:ea typeface="+mj-ea"/>
                <a:cs typeface="+mj-ea"/>
                <a:sym typeface="+mn-ea"/>
              </a:rPr>
              <a:t>与前面具有直流及步进电机的电机模块模块的构成几乎一样，只不过带两个步进电机的电机模块</a:t>
            </a:r>
            <a:r>
              <a:rPr lang="en-US" altLang="zh-CN" sz="2800" dirty="0">
                <a:latin typeface="+mj-ea"/>
                <a:ea typeface="+mj-ea"/>
                <a:cs typeface="+mj-ea"/>
                <a:sym typeface="+mn-ea"/>
              </a:rPr>
              <a:t>V2</a:t>
            </a:r>
            <a:r>
              <a:rPr lang="zh-CN" altLang="en-US" sz="2800" dirty="0">
                <a:latin typeface="+mj-ea"/>
                <a:ea typeface="+mj-ea"/>
                <a:cs typeface="+mj-ea"/>
                <a:sym typeface="+mn-ea"/>
              </a:rPr>
              <a:t>由</a:t>
            </a:r>
            <a:r>
              <a:rPr lang="en-US" altLang="zh-CN" sz="2800" dirty="0">
                <a:latin typeface="+mj-ea"/>
                <a:ea typeface="+mj-ea"/>
                <a:cs typeface="+mj-ea"/>
                <a:sym typeface="+mn-ea"/>
              </a:rPr>
              <a:t>PCA9685</a:t>
            </a:r>
            <a:r>
              <a:rPr lang="zh-CN" altLang="en-US" sz="2800" dirty="0">
                <a:latin typeface="+mj-ea"/>
                <a:ea typeface="+mj-ea"/>
                <a:cs typeface="+mj-ea"/>
                <a:sym typeface="+mn-ea"/>
              </a:rPr>
              <a:t>的</a:t>
            </a:r>
            <a:r>
              <a:rPr lang="en-US" altLang="zh-CN" sz="2800" dirty="0">
                <a:latin typeface="+mj-ea"/>
                <a:ea typeface="+mj-ea"/>
                <a:cs typeface="+mj-ea"/>
                <a:sym typeface="+mn-ea"/>
              </a:rPr>
              <a:t>LED</a:t>
            </a:r>
            <a:r>
              <a:rPr lang="zh-CN" altLang="en-US" sz="2800" dirty="0">
                <a:latin typeface="+mj-ea"/>
                <a:ea typeface="+mj-ea"/>
                <a:cs typeface="+mj-ea"/>
                <a:sym typeface="+mn-ea"/>
              </a:rPr>
              <a:t>灯控制模块、</a:t>
            </a:r>
            <a:r>
              <a:rPr lang="en-US" altLang="zh-CN" sz="2800" dirty="0">
                <a:latin typeface="+mj-ea"/>
                <a:ea typeface="+mj-ea"/>
                <a:cs typeface="+mj-ea"/>
                <a:sym typeface="+mn-ea"/>
              </a:rPr>
              <a:t>TB6612FNG</a:t>
            </a:r>
            <a:r>
              <a:rPr lang="zh-CN" altLang="en-US" sz="2800" dirty="0">
                <a:latin typeface="+mj-ea"/>
                <a:ea typeface="+mj-ea"/>
                <a:cs typeface="+mj-ea"/>
                <a:sym typeface="+mn-ea"/>
              </a:rPr>
              <a:t>驱动器模块、步进电机、及伺服电机构成。该模块也是由</a:t>
            </a:r>
            <a:r>
              <a:rPr lang="en-US" altLang="zh-CN" sz="2800" dirty="0">
                <a:latin typeface="+mj-ea"/>
                <a:ea typeface="+mj-ea"/>
                <a:cs typeface="+mj-ea"/>
                <a:sym typeface="+mn-ea"/>
              </a:rPr>
              <a:t>PCA9685</a:t>
            </a:r>
            <a:r>
              <a:rPr lang="zh-CN" altLang="en-US" sz="2800" dirty="0">
                <a:latin typeface="+mj-ea"/>
                <a:ea typeface="+mj-ea"/>
                <a:cs typeface="+mj-ea"/>
                <a:sym typeface="+mn-ea"/>
              </a:rPr>
              <a:t>模块的输出端产生</a:t>
            </a:r>
            <a:r>
              <a:rPr lang="en-US" altLang="zh-CN" sz="2800" dirty="0">
                <a:latin typeface="+mj-ea"/>
                <a:ea typeface="+mj-ea"/>
                <a:cs typeface="+mj-ea"/>
                <a:sym typeface="+mn-ea"/>
              </a:rPr>
              <a:t>PWM</a:t>
            </a:r>
            <a:r>
              <a:rPr lang="zh-CN" altLang="en-US" sz="2800" dirty="0">
                <a:latin typeface="+mj-ea"/>
                <a:ea typeface="+mj-ea"/>
                <a:cs typeface="+mj-ea"/>
                <a:sym typeface="+mn-ea"/>
              </a:rPr>
              <a:t>波进而驱动</a:t>
            </a:r>
            <a:r>
              <a:rPr lang="en-US" altLang="zh-CN" sz="2800" dirty="0">
                <a:latin typeface="+mj-ea"/>
                <a:ea typeface="+mj-ea"/>
                <a:cs typeface="+mj-ea"/>
                <a:sym typeface="+mn-ea"/>
              </a:rPr>
              <a:t>TB6612FNG</a:t>
            </a:r>
            <a:r>
              <a:rPr lang="zh-CN" altLang="en-US" sz="2800" dirty="0">
                <a:latin typeface="+mj-ea"/>
                <a:ea typeface="+mj-ea"/>
                <a:cs typeface="+mj-ea"/>
                <a:sym typeface="+mn-ea"/>
              </a:rPr>
              <a:t>来控制电机工作。</a:t>
            </a:r>
          </a:p>
        </p:txBody>
      </p:sp>
    </p:spTree>
    <p:extLst>
      <p:ext uri="{BB962C8B-B14F-4D97-AF65-F5344CB8AC3E}">
        <p14:creationId xmlns:p14="http://schemas.microsoft.com/office/powerpoint/2010/main" val="601642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4871606" y="2776924"/>
            <a:ext cx="2232248" cy="503237"/>
          </a:xfrm>
        </p:spPr>
        <p:txBody>
          <a:bodyPr/>
          <a:lstStyle/>
          <a:p>
            <a:r>
              <a:rPr lang="en-US" altLang="zh-CN"/>
              <a:t>PART  01</a:t>
            </a:r>
            <a:endParaRPr lang="en-US" altLang="zh-CN" dirty="0"/>
          </a:p>
        </p:txBody>
      </p:sp>
      <p:sp>
        <p:nvSpPr>
          <p:cNvPr id="3" name="文本占位符 2"/>
          <p:cNvSpPr>
            <a:spLocks noGrp="1"/>
          </p:cNvSpPr>
          <p:nvPr>
            <p:ph type="body" sz="quarter" idx="12"/>
          </p:nvPr>
        </p:nvSpPr>
        <p:spPr>
          <a:xfrm>
            <a:off x="4871606" y="3541526"/>
            <a:ext cx="2232248" cy="503237"/>
          </a:xfrm>
        </p:spPr>
        <p:txBody>
          <a:bodyPr/>
          <a:lstStyle/>
          <a:p>
            <a:r>
              <a:rPr lang="en-US" altLang="zh-CN">
                <a:sym typeface="+mn-ea"/>
              </a:rPr>
              <a:t>PART  02</a:t>
            </a:r>
            <a:endParaRPr lang="en-US" altLang="zh-CN"/>
          </a:p>
          <a:p>
            <a:endParaRPr lang="zh-CN" altLang="en-US" dirty="0"/>
          </a:p>
        </p:txBody>
      </p:sp>
      <p:sp>
        <p:nvSpPr>
          <p:cNvPr id="4" name="文本占位符 3"/>
          <p:cNvSpPr>
            <a:spLocks noGrp="1"/>
          </p:cNvSpPr>
          <p:nvPr>
            <p:ph type="body" sz="quarter" idx="13"/>
          </p:nvPr>
        </p:nvSpPr>
        <p:spPr>
          <a:xfrm>
            <a:off x="4871606" y="4306128"/>
            <a:ext cx="2232248" cy="503237"/>
          </a:xfrm>
        </p:spPr>
        <p:txBody>
          <a:bodyPr/>
          <a:lstStyle/>
          <a:p>
            <a:r>
              <a:rPr lang="en-US" altLang="zh-CN">
                <a:sym typeface="+mn-ea"/>
              </a:rPr>
              <a:t>PART  03</a:t>
            </a:r>
            <a:endParaRPr lang="en-US" altLang="zh-CN"/>
          </a:p>
          <a:p>
            <a:endParaRPr lang="zh-CN" altLang="en-US" dirty="0"/>
          </a:p>
        </p:txBody>
      </p:sp>
      <p:sp>
        <p:nvSpPr>
          <p:cNvPr id="8" name="文本占位符 7"/>
          <p:cNvSpPr>
            <a:spLocks noGrp="1"/>
          </p:cNvSpPr>
          <p:nvPr>
            <p:ph type="body" sz="quarter" idx="17"/>
          </p:nvPr>
        </p:nvSpPr>
        <p:spPr>
          <a:xfrm>
            <a:off x="7103854" y="2657912"/>
            <a:ext cx="2232248" cy="503237"/>
          </a:xfrm>
        </p:spPr>
        <p:txBody>
          <a:bodyPr/>
          <a:lstStyle/>
          <a:p>
            <a:r>
              <a:rPr lang="zh-CN" altLang="en-US"/>
              <a:t>电路原理图</a:t>
            </a:r>
            <a:endParaRPr lang="zh-CN" altLang="en-US" dirty="0"/>
          </a:p>
        </p:txBody>
      </p:sp>
      <p:sp>
        <p:nvSpPr>
          <p:cNvPr id="9" name="文本占位符 8"/>
          <p:cNvSpPr>
            <a:spLocks noGrp="1"/>
          </p:cNvSpPr>
          <p:nvPr>
            <p:ph type="body" sz="quarter" idx="18"/>
          </p:nvPr>
        </p:nvSpPr>
        <p:spPr>
          <a:xfrm>
            <a:off x="7103854" y="3429000"/>
            <a:ext cx="3168352" cy="503237"/>
          </a:xfrm>
        </p:spPr>
        <p:txBody>
          <a:bodyPr/>
          <a:lstStyle/>
          <a:p>
            <a:r>
              <a:rPr lang="zh-CN" altLang="en-US"/>
              <a:t>可视化命令</a:t>
            </a:r>
            <a:endParaRPr lang="zh-CN" altLang="en-US" dirty="0"/>
          </a:p>
        </p:txBody>
      </p:sp>
      <p:sp>
        <p:nvSpPr>
          <p:cNvPr id="10" name="文本占位符 9"/>
          <p:cNvSpPr>
            <a:spLocks noGrp="1"/>
          </p:cNvSpPr>
          <p:nvPr>
            <p:ph type="body" sz="quarter" idx="19"/>
          </p:nvPr>
        </p:nvSpPr>
        <p:spPr>
          <a:xfrm>
            <a:off x="7103854" y="4183855"/>
            <a:ext cx="4752786" cy="503237"/>
          </a:xfrm>
        </p:spPr>
        <p:txBody>
          <a:bodyPr/>
          <a:lstStyle/>
          <a:p>
            <a:r>
              <a:rPr lang="zh-CN" altLang="en-US" dirty="0"/>
              <a:t>简单实例：驱动伺服电机</a:t>
            </a:r>
          </a:p>
        </p:txBody>
      </p:sp>
    </p:spTree>
    <p:extLst>
      <p:ext uri="{BB962C8B-B14F-4D97-AF65-F5344CB8AC3E}">
        <p14:creationId xmlns:p14="http://schemas.microsoft.com/office/powerpoint/2010/main" val="3403182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a:xfrm>
            <a:off x="3410585" y="260350"/>
            <a:ext cx="3974465" cy="698500"/>
          </a:xfrm>
        </p:spPr>
        <p:txBody>
          <a:bodyPr/>
          <a:lstStyle/>
          <a:p>
            <a:r>
              <a:rPr lang="zh-CN" altLang="en-US" sz="4400" dirty="0"/>
              <a:t>电路原理图</a:t>
            </a:r>
          </a:p>
        </p:txBody>
      </p:sp>
      <p:sp>
        <p:nvSpPr>
          <p:cNvPr id="6" name="矩形 5"/>
          <p:cNvSpPr/>
          <p:nvPr/>
        </p:nvSpPr>
        <p:spPr>
          <a:xfrm>
            <a:off x="695325" y="405130"/>
            <a:ext cx="1080135" cy="5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占位符 1"/>
          <p:cNvSpPr>
            <a:spLocks noGrp="1"/>
          </p:cNvSpPr>
          <p:nvPr>
            <p:ph type="body" sz="quarter" idx="10"/>
          </p:nvPr>
        </p:nvSpPr>
        <p:spPr>
          <a:xfrm>
            <a:off x="194945" y="260350"/>
            <a:ext cx="2733040" cy="638810"/>
          </a:xfrm>
        </p:spPr>
        <p:txBody>
          <a:bodyPr/>
          <a:lstStyle/>
          <a:p>
            <a:r>
              <a:rPr lang="en-US" altLang="zh-CN" sz="4000" dirty="0"/>
              <a:t>PART 01</a:t>
            </a:r>
          </a:p>
        </p:txBody>
      </p:sp>
      <p:sp>
        <p:nvSpPr>
          <p:cNvPr id="23" name="矩形 22"/>
          <p:cNvSpPr/>
          <p:nvPr/>
        </p:nvSpPr>
        <p:spPr>
          <a:xfrm>
            <a:off x="695325" y="1556792"/>
            <a:ext cx="4079776" cy="662554"/>
          </a:xfrm>
          <a:prstGeom prst="rect">
            <a:avLst/>
          </a:prstGeom>
        </p:spPr>
        <p:txBody>
          <a:bodyPr wrap="square">
            <a:spAutoFit/>
          </a:bodyPr>
          <a:lstStyle/>
          <a:p>
            <a:pPr indent="711200" fontAlgn="auto">
              <a:lnSpc>
                <a:spcPct val="150000"/>
              </a:lnSpc>
              <a:extLst>
                <a:ext uri="{35155182-B16C-46BC-9424-99874614C6A1}">
                  <wpsdc:indentchars xmlns:wpsdc="http://www.wps.cn/officeDocument/2017/drawingmlCustomData" xmlns="" val="200" checksum="3773799597"/>
                </a:ext>
              </a:extLst>
            </a:pPr>
            <a:r>
              <a:rPr lang="zh-CN" altLang="en-US" sz="2800" dirty="0">
                <a:latin typeface="+mj-ea"/>
                <a:ea typeface="+mj-ea"/>
                <a:cs typeface="+mj-ea"/>
                <a:sym typeface="+mn-ea"/>
              </a:rPr>
              <a:t>原理图模块</a:t>
            </a:r>
          </a:p>
        </p:txBody>
      </p:sp>
      <p:pic>
        <p:nvPicPr>
          <p:cNvPr id="7" name="图片 6">
            <a:extLst>
              <a:ext uri="{FF2B5EF4-FFF2-40B4-BE49-F238E27FC236}">
                <a16:creationId xmlns:a16="http://schemas.microsoft.com/office/drawing/2014/main" id="{C2A7C47A-C9FB-41D4-85CD-1CB71B463109}"/>
              </a:ext>
            </a:extLst>
          </p:cNvPr>
          <p:cNvPicPr/>
          <p:nvPr/>
        </p:nvPicPr>
        <p:blipFill>
          <a:blip r:embed="rId2"/>
          <a:stretch>
            <a:fillRect/>
          </a:stretch>
        </p:blipFill>
        <p:spPr>
          <a:xfrm>
            <a:off x="5231904" y="1310956"/>
            <a:ext cx="6081759" cy="5286694"/>
          </a:xfrm>
          <a:prstGeom prst="rect">
            <a:avLst/>
          </a:prstGeom>
          <a:noFill/>
          <a:ln w="9525">
            <a:noFill/>
          </a:ln>
        </p:spPr>
      </p:pic>
    </p:spTree>
    <p:extLst>
      <p:ext uri="{BB962C8B-B14F-4D97-AF65-F5344CB8AC3E}">
        <p14:creationId xmlns:p14="http://schemas.microsoft.com/office/powerpoint/2010/main" val="3000305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a:xfrm>
            <a:off x="3410585" y="260350"/>
            <a:ext cx="3974465" cy="698500"/>
          </a:xfrm>
        </p:spPr>
        <p:txBody>
          <a:bodyPr/>
          <a:lstStyle/>
          <a:p>
            <a:r>
              <a:rPr lang="zh-CN" altLang="en-US" sz="4400" dirty="0"/>
              <a:t>可视化命令</a:t>
            </a:r>
          </a:p>
        </p:txBody>
      </p:sp>
      <p:sp>
        <p:nvSpPr>
          <p:cNvPr id="6" name="矩形 5"/>
          <p:cNvSpPr/>
          <p:nvPr/>
        </p:nvSpPr>
        <p:spPr>
          <a:xfrm>
            <a:off x="695325" y="405130"/>
            <a:ext cx="1080135" cy="5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占位符 1"/>
          <p:cNvSpPr>
            <a:spLocks noGrp="1"/>
          </p:cNvSpPr>
          <p:nvPr>
            <p:ph type="body" sz="quarter" idx="10"/>
          </p:nvPr>
        </p:nvSpPr>
        <p:spPr>
          <a:xfrm>
            <a:off x="194945" y="260350"/>
            <a:ext cx="2733040" cy="638810"/>
          </a:xfrm>
        </p:spPr>
        <p:txBody>
          <a:bodyPr/>
          <a:lstStyle/>
          <a:p>
            <a:r>
              <a:rPr lang="en-US" altLang="zh-CN" sz="4000" dirty="0"/>
              <a:t>PART 02</a:t>
            </a:r>
          </a:p>
        </p:txBody>
      </p:sp>
      <p:sp>
        <p:nvSpPr>
          <p:cNvPr id="23" name="矩形 22"/>
          <p:cNvSpPr/>
          <p:nvPr/>
        </p:nvSpPr>
        <p:spPr>
          <a:xfrm>
            <a:off x="46990" y="1412777"/>
            <a:ext cx="4968890" cy="4540538"/>
          </a:xfrm>
          <a:prstGeom prst="rect">
            <a:avLst/>
          </a:prstGeom>
        </p:spPr>
        <p:txBody>
          <a:bodyPr wrap="square">
            <a:spAutoFit/>
          </a:bodyPr>
          <a:lstStyle/>
          <a:p>
            <a:pPr indent="711200" fontAlgn="auto">
              <a:lnSpc>
                <a:spcPct val="150000"/>
              </a:lnSpc>
              <a:extLst>
                <a:ext uri="{35155182-B16C-46BC-9424-99874614C6A1}">
                  <wpsdc:indentchars xmlns:wpsdc="http://www.wps.cn/officeDocument/2017/drawingmlCustomData" xmlns="" val="200" checksum="3773799597"/>
                </a:ext>
              </a:extLst>
            </a:pPr>
            <a:r>
              <a:rPr lang="zh-CN" altLang="en-US" sz="2800" dirty="0">
                <a:latin typeface="+mj-ea"/>
                <a:ea typeface="+mj-ea"/>
                <a:cs typeface="+mj-ea"/>
                <a:sym typeface="+mn-ea"/>
              </a:rPr>
              <a:t>带两个步进电机的电机模块</a:t>
            </a:r>
            <a:r>
              <a:rPr lang="en-US" altLang="zh-CN" sz="2800" dirty="0">
                <a:latin typeface="+mj-ea"/>
                <a:ea typeface="+mj-ea"/>
                <a:cs typeface="+mj-ea"/>
                <a:sym typeface="+mn-ea"/>
              </a:rPr>
              <a:t>V2</a:t>
            </a:r>
            <a:r>
              <a:rPr lang="zh-CN" altLang="en-US" sz="2800" dirty="0">
                <a:latin typeface="+mj-ea"/>
                <a:ea typeface="+mj-ea"/>
                <a:cs typeface="+mj-ea"/>
                <a:sym typeface="+mn-ea"/>
              </a:rPr>
              <a:t>模块由</a:t>
            </a:r>
            <a:r>
              <a:rPr lang="en-US" altLang="zh-CN" sz="2800" dirty="0">
                <a:latin typeface="+mj-ea"/>
                <a:ea typeface="+mj-ea"/>
                <a:cs typeface="+mj-ea"/>
                <a:sym typeface="+mn-ea"/>
              </a:rPr>
              <a:t>PCA9685</a:t>
            </a:r>
            <a:r>
              <a:rPr lang="zh-CN" altLang="en-US" sz="2800" dirty="0">
                <a:latin typeface="+mj-ea"/>
                <a:ea typeface="+mj-ea"/>
                <a:cs typeface="+mj-ea"/>
                <a:sym typeface="+mn-ea"/>
              </a:rPr>
              <a:t>的</a:t>
            </a:r>
            <a:r>
              <a:rPr lang="en-US" altLang="zh-CN" sz="2800" dirty="0">
                <a:latin typeface="+mj-ea"/>
                <a:ea typeface="+mj-ea"/>
                <a:cs typeface="+mj-ea"/>
                <a:sym typeface="+mn-ea"/>
              </a:rPr>
              <a:t>LED</a:t>
            </a:r>
            <a:r>
              <a:rPr lang="zh-CN" altLang="en-US" sz="2800" dirty="0">
                <a:latin typeface="+mj-ea"/>
                <a:ea typeface="+mj-ea"/>
                <a:cs typeface="+mj-ea"/>
                <a:sym typeface="+mn-ea"/>
              </a:rPr>
              <a:t>灯控制模块、</a:t>
            </a:r>
            <a:r>
              <a:rPr lang="en-US" altLang="zh-CN" sz="2800" dirty="0">
                <a:latin typeface="+mj-ea"/>
                <a:ea typeface="+mj-ea"/>
                <a:cs typeface="+mj-ea"/>
                <a:sym typeface="+mn-ea"/>
              </a:rPr>
              <a:t>TB6612FNG</a:t>
            </a:r>
            <a:r>
              <a:rPr lang="zh-CN" altLang="en-US" sz="2800" dirty="0">
                <a:latin typeface="+mj-ea"/>
                <a:ea typeface="+mj-ea"/>
                <a:cs typeface="+mj-ea"/>
                <a:sym typeface="+mn-ea"/>
              </a:rPr>
              <a:t>驱动器、步进电机及伺服电机模块构成，其可视化程序可视化命令也由这些模块的可视化模块构成。</a:t>
            </a:r>
          </a:p>
        </p:txBody>
      </p:sp>
      <p:pic>
        <p:nvPicPr>
          <p:cNvPr id="7" name="图片 6">
            <a:extLst>
              <a:ext uri="{FF2B5EF4-FFF2-40B4-BE49-F238E27FC236}">
                <a16:creationId xmlns:a16="http://schemas.microsoft.com/office/drawing/2014/main" id="{60DD9FE5-8368-4160-991E-CBE43E52A9B5}"/>
              </a:ext>
            </a:extLst>
          </p:cNvPr>
          <p:cNvPicPr/>
          <p:nvPr/>
        </p:nvPicPr>
        <p:blipFill>
          <a:blip r:embed="rId2"/>
          <a:srcRect t="807"/>
          <a:stretch>
            <a:fillRect/>
          </a:stretch>
        </p:blipFill>
        <p:spPr>
          <a:xfrm>
            <a:off x="7189938" y="1412777"/>
            <a:ext cx="3039641" cy="5037320"/>
          </a:xfrm>
          <a:prstGeom prst="rect">
            <a:avLst/>
          </a:prstGeom>
          <a:noFill/>
          <a:ln w="9525">
            <a:noFill/>
          </a:ln>
        </p:spPr>
      </p:pic>
    </p:spTree>
    <p:extLst>
      <p:ext uri="{BB962C8B-B14F-4D97-AF65-F5344CB8AC3E}">
        <p14:creationId xmlns:p14="http://schemas.microsoft.com/office/powerpoint/2010/main" val="3325505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a:xfrm>
            <a:off x="3410585" y="260350"/>
            <a:ext cx="5637743" cy="698500"/>
          </a:xfrm>
        </p:spPr>
        <p:txBody>
          <a:bodyPr/>
          <a:lstStyle/>
          <a:p>
            <a:r>
              <a:rPr lang="zh-CN" altLang="en-US" sz="3600" dirty="0"/>
              <a:t>简单实例</a:t>
            </a:r>
          </a:p>
        </p:txBody>
      </p:sp>
      <p:sp>
        <p:nvSpPr>
          <p:cNvPr id="6" name="矩形 5"/>
          <p:cNvSpPr/>
          <p:nvPr/>
        </p:nvSpPr>
        <p:spPr>
          <a:xfrm>
            <a:off x="695325" y="405130"/>
            <a:ext cx="1080135" cy="5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占位符 1"/>
          <p:cNvSpPr>
            <a:spLocks noGrp="1"/>
          </p:cNvSpPr>
          <p:nvPr>
            <p:ph type="body" sz="quarter" idx="10"/>
          </p:nvPr>
        </p:nvSpPr>
        <p:spPr>
          <a:xfrm>
            <a:off x="194945" y="260350"/>
            <a:ext cx="2733040" cy="638810"/>
          </a:xfrm>
        </p:spPr>
        <p:txBody>
          <a:bodyPr/>
          <a:lstStyle/>
          <a:p>
            <a:r>
              <a:rPr lang="en-US" altLang="zh-CN" sz="4000" dirty="0"/>
              <a:t>PART 03</a:t>
            </a:r>
          </a:p>
        </p:txBody>
      </p:sp>
      <p:sp>
        <p:nvSpPr>
          <p:cNvPr id="23" name="矩形 22"/>
          <p:cNvSpPr/>
          <p:nvPr/>
        </p:nvSpPr>
        <p:spPr>
          <a:xfrm>
            <a:off x="46990" y="1412777"/>
            <a:ext cx="4968890" cy="2601546"/>
          </a:xfrm>
          <a:prstGeom prst="rect">
            <a:avLst/>
          </a:prstGeom>
        </p:spPr>
        <p:txBody>
          <a:bodyPr wrap="square">
            <a:spAutoFit/>
          </a:bodyPr>
          <a:lstStyle/>
          <a:p>
            <a:pPr indent="711200" fontAlgn="auto">
              <a:lnSpc>
                <a:spcPct val="150000"/>
              </a:lnSpc>
              <a:extLst>
                <a:ext uri="{35155182-B16C-46BC-9424-99874614C6A1}">
                  <wpsdc:indentchars xmlns="" xmlns:wpsdc="http://www.wps.cn/officeDocument/2017/drawingmlCustomData" val="200" checksum="3773799597"/>
                </a:ext>
              </a:extLst>
            </a:pPr>
            <a:r>
              <a:rPr lang="zh-CN" altLang="en-US" sz="2800" dirty="0">
                <a:latin typeface="+mj-ea"/>
                <a:ea typeface="+mj-ea"/>
                <a:cs typeface="+mj-ea"/>
                <a:sym typeface="+mn-ea"/>
              </a:rPr>
              <a:t>该电路设计的目的是控制</a:t>
            </a:r>
            <a:r>
              <a:rPr lang="en-US" altLang="zh-CN" sz="2800" dirty="0">
                <a:latin typeface="+mj-ea"/>
                <a:ea typeface="+mj-ea"/>
                <a:cs typeface="+mj-ea"/>
                <a:sym typeface="+mn-ea"/>
              </a:rPr>
              <a:t>PCA9685</a:t>
            </a:r>
            <a:r>
              <a:rPr lang="zh-CN" altLang="en-US" sz="2800" dirty="0">
                <a:latin typeface="+mj-ea"/>
                <a:ea typeface="+mj-ea"/>
                <a:cs typeface="+mj-ea"/>
                <a:sym typeface="+mn-ea"/>
              </a:rPr>
              <a:t>模块的输出端产生</a:t>
            </a:r>
            <a:r>
              <a:rPr lang="en-US" altLang="zh-CN" sz="2800" dirty="0">
                <a:latin typeface="+mj-ea"/>
                <a:ea typeface="+mj-ea"/>
                <a:cs typeface="+mj-ea"/>
                <a:sym typeface="+mn-ea"/>
              </a:rPr>
              <a:t>PWM</a:t>
            </a:r>
            <a:r>
              <a:rPr lang="zh-CN" altLang="en-US" sz="2800" dirty="0">
                <a:latin typeface="+mj-ea"/>
                <a:ea typeface="+mj-ea"/>
                <a:cs typeface="+mj-ea"/>
                <a:sym typeface="+mn-ea"/>
              </a:rPr>
              <a:t>波进而驱动</a:t>
            </a:r>
            <a:r>
              <a:rPr lang="en-US" altLang="zh-CN" sz="2800" dirty="0">
                <a:latin typeface="+mj-ea"/>
                <a:ea typeface="+mj-ea"/>
                <a:cs typeface="+mj-ea"/>
                <a:sym typeface="+mn-ea"/>
              </a:rPr>
              <a:t>TB6612FNG</a:t>
            </a:r>
            <a:r>
              <a:rPr lang="zh-CN" altLang="en-US" sz="2800" dirty="0">
                <a:latin typeface="+mj-ea"/>
                <a:ea typeface="+mj-ea"/>
                <a:cs typeface="+mj-ea"/>
                <a:sym typeface="+mn-ea"/>
              </a:rPr>
              <a:t>来控制电机工作。</a:t>
            </a:r>
          </a:p>
        </p:txBody>
      </p:sp>
      <p:pic>
        <p:nvPicPr>
          <p:cNvPr id="8" name="图片 7">
            <a:extLst>
              <a:ext uri="{FF2B5EF4-FFF2-40B4-BE49-F238E27FC236}">
                <a16:creationId xmlns:a16="http://schemas.microsoft.com/office/drawing/2014/main" id="{C9E36177-52C0-4756-BCE3-AE8692F0E4CF}"/>
              </a:ext>
            </a:extLst>
          </p:cNvPr>
          <p:cNvPicPr/>
          <p:nvPr/>
        </p:nvPicPr>
        <p:blipFill>
          <a:blip r:embed="rId2"/>
          <a:stretch>
            <a:fillRect/>
          </a:stretch>
        </p:blipFill>
        <p:spPr>
          <a:xfrm>
            <a:off x="5015880" y="1990265"/>
            <a:ext cx="7035009" cy="4048115"/>
          </a:xfrm>
          <a:prstGeom prst="rect">
            <a:avLst/>
          </a:prstGeom>
          <a:noFill/>
          <a:ln w="9525">
            <a:noFill/>
          </a:ln>
        </p:spPr>
      </p:pic>
    </p:spTree>
    <p:extLst>
      <p:ext uri="{BB962C8B-B14F-4D97-AF65-F5344CB8AC3E}">
        <p14:creationId xmlns:p14="http://schemas.microsoft.com/office/powerpoint/2010/main" val="2513016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2"/>
          <p:cNvSpPr>
            <a:spLocks noGrp="1"/>
          </p:cNvSpPr>
          <p:nvPr/>
        </p:nvSpPr>
        <p:spPr>
          <a:xfrm>
            <a:off x="1181100" y="743585"/>
            <a:ext cx="9163050" cy="50317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b="1" kern="1200">
                <a:solidFill>
                  <a:srgbClr val="20517C"/>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l">
              <a:buClrTx/>
              <a:buSzTx/>
              <a:buNone/>
            </a:pPr>
            <a:r>
              <a:rPr lang="en-US" altLang="zh-CN" sz="4000" dirty="0">
                <a:latin typeface="+mj-ea"/>
                <a:ea typeface="+mj-ea"/>
                <a:cs typeface="+mj-ea"/>
                <a:sym typeface="+mn-ea"/>
              </a:rPr>
              <a:t>3.4 </a:t>
            </a:r>
            <a:r>
              <a:rPr lang="zh-CN" altLang="en-US" sz="4000" dirty="0">
                <a:latin typeface="+mj-ea"/>
                <a:ea typeface="+mj-ea"/>
                <a:cs typeface="+mj-ea"/>
                <a:sym typeface="+mn-ea"/>
              </a:rPr>
              <a:t>电机控制</a:t>
            </a:r>
            <a:r>
              <a:rPr lang="en-US" altLang="zh-CN" sz="4000" dirty="0">
                <a:latin typeface="+mj-ea"/>
                <a:ea typeface="+mj-ea"/>
                <a:cs typeface="+mj-ea"/>
                <a:sym typeface="+mn-ea"/>
              </a:rPr>
              <a:t>：</a:t>
            </a:r>
          </a:p>
          <a:p>
            <a:pPr marL="0" indent="0" algn="l">
              <a:buNone/>
            </a:pPr>
            <a:r>
              <a:rPr lang="en-US" altLang="zh-CN" sz="4000" dirty="0">
                <a:sym typeface="+mn-ea"/>
              </a:rPr>
              <a:t>                    </a:t>
            </a:r>
          </a:p>
          <a:p>
            <a:pPr marL="0" indent="0" algn="l">
              <a:buNone/>
            </a:pPr>
            <a:r>
              <a:rPr lang="en-US" altLang="zh-CN" sz="4000" dirty="0">
                <a:sym typeface="+mn-ea"/>
              </a:rPr>
              <a:t>  </a:t>
            </a:r>
            <a:endParaRPr lang="en-US" altLang="zh-CN" sz="4000" dirty="0">
              <a:latin typeface="+mj-ea"/>
              <a:ea typeface="+mj-ea"/>
              <a:cs typeface="+mj-ea"/>
              <a:sym typeface="+mn-ea"/>
            </a:endParaRPr>
          </a:p>
          <a:p>
            <a:pPr marL="0" indent="0" algn="ctr">
              <a:buNone/>
            </a:pPr>
            <a:r>
              <a:rPr lang="en-US" altLang="zh-CN" sz="4000" dirty="0">
                <a:latin typeface="+mj-ea"/>
                <a:ea typeface="+mj-ea"/>
                <a:cs typeface="+mj-ea"/>
                <a:sym typeface="+mn-ea"/>
              </a:rPr>
              <a:t>3.4.1 </a:t>
            </a:r>
            <a:r>
              <a:rPr lang="zh-CN" altLang="en-US" sz="4000" dirty="0">
                <a:latin typeface="+mj-ea"/>
                <a:ea typeface="+mj-ea"/>
                <a:cs typeface="+mj-ea"/>
                <a:sym typeface="+mn-ea"/>
              </a:rPr>
              <a:t>具有直流及步进电机的电机模块</a:t>
            </a:r>
            <a:endParaRPr lang="en-US" altLang="zh-CN" sz="4000" dirty="0">
              <a:solidFill>
                <a:srgbClr val="20517C"/>
              </a:solidFill>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a:xfrm>
            <a:off x="3410585" y="260350"/>
            <a:ext cx="5637743" cy="698500"/>
          </a:xfrm>
        </p:spPr>
        <p:txBody>
          <a:bodyPr/>
          <a:lstStyle/>
          <a:p>
            <a:r>
              <a:rPr lang="zh-CN" altLang="en-US" sz="3600" dirty="0"/>
              <a:t>简单实例</a:t>
            </a:r>
          </a:p>
        </p:txBody>
      </p:sp>
      <p:sp>
        <p:nvSpPr>
          <p:cNvPr id="6" name="矩形 5"/>
          <p:cNvSpPr/>
          <p:nvPr/>
        </p:nvSpPr>
        <p:spPr>
          <a:xfrm>
            <a:off x="695325" y="405130"/>
            <a:ext cx="1080135" cy="5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占位符 1"/>
          <p:cNvSpPr>
            <a:spLocks noGrp="1"/>
          </p:cNvSpPr>
          <p:nvPr>
            <p:ph type="body" sz="quarter" idx="10"/>
          </p:nvPr>
        </p:nvSpPr>
        <p:spPr>
          <a:xfrm>
            <a:off x="194945" y="260350"/>
            <a:ext cx="2733040" cy="638810"/>
          </a:xfrm>
        </p:spPr>
        <p:txBody>
          <a:bodyPr/>
          <a:lstStyle/>
          <a:p>
            <a:r>
              <a:rPr lang="en-US" altLang="zh-CN" sz="4000" dirty="0"/>
              <a:t>PART 03</a:t>
            </a:r>
          </a:p>
        </p:txBody>
      </p:sp>
      <p:sp>
        <p:nvSpPr>
          <p:cNvPr id="23" name="矩形 22"/>
          <p:cNvSpPr/>
          <p:nvPr/>
        </p:nvSpPr>
        <p:spPr>
          <a:xfrm>
            <a:off x="-384720" y="1124840"/>
            <a:ext cx="4968890" cy="662554"/>
          </a:xfrm>
          <a:prstGeom prst="rect">
            <a:avLst/>
          </a:prstGeom>
        </p:spPr>
        <p:txBody>
          <a:bodyPr wrap="square">
            <a:spAutoFit/>
          </a:bodyPr>
          <a:lstStyle/>
          <a:p>
            <a:pPr indent="711200" fontAlgn="auto">
              <a:lnSpc>
                <a:spcPct val="150000"/>
              </a:lnSpc>
              <a:extLst>
                <a:ext uri="{35155182-B16C-46BC-9424-99874614C6A1}">
                  <wpsdc:indentchars xmlns:wpsdc="http://www.wps.cn/officeDocument/2017/drawingmlCustomData" xmlns="" val="200" checksum="3773799597"/>
                </a:ext>
              </a:extLst>
            </a:pPr>
            <a:r>
              <a:rPr lang="zh-CN" altLang="en-US" sz="2800" dirty="0">
                <a:latin typeface="+mj-ea"/>
                <a:ea typeface="+mj-ea"/>
                <a:cs typeface="+mj-ea"/>
                <a:sym typeface="+mn-ea"/>
              </a:rPr>
              <a:t>可视化程序：</a:t>
            </a:r>
          </a:p>
        </p:txBody>
      </p:sp>
      <p:pic>
        <p:nvPicPr>
          <p:cNvPr id="7" name="图片 6">
            <a:extLst>
              <a:ext uri="{FF2B5EF4-FFF2-40B4-BE49-F238E27FC236}">
                <a16:creationId xmlns:a16="http://schemas.microsoft.com/office/drawing/2014/main" id="{EB4284AC-3396-40F4-954D-0C3B6DE93253}"/>
              </a:ext>
            </a:extLst>
          </p:cNvPr>
          <p:cNvPicPr/>
          <p:nvPr/>
        </p:nvPicPr>
        <p:blipFill>
          <a:blip r:embed="rId2"/>
          <a:stretch>
            <a:fillRect/>
          </a:stretch>
        </p:blipFill>
        <p:spPr>
          <a:xfrm>
            <a:off x="7248128" y="1412776"/>
            <a:ext cx="2670565" cy="5040560"/>
          </a:xfrm>
          <a:prstGeom prst="rect">
            <a:avLst/>
          </a:prstGeom>
          <a:noFill/>
          <a:ln w="9525">
            <a:noFill/>
          </a:ln>
        </p:spPr>
      </p:pic>
    </p:spTree>
    <p:extLst>
      <p:ext uri="{BB962C8B-B14F-4D97-AF65-F5344CB8AC3E}">
        <p14:creationId xmlns:p14="http://schemas.microsoft.com/office/powerpoint/2010/main" val="1657491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a:xfrm>
            <a:off x="3410585" y="260350"/>
            <a:ext cx="5637743" cy="698500"/>
          </a:xfrm>
        </p:spPr>
        <p:txBody>
          <a:bodyPr/>
          <a:lstStyle/>
          <a:p>
            <a:r>
              <a:rPr lang="zh-CN" altLang="en-US" sz="3600" dirty="0"/>
              <a:t>简单实例</a:t>
            </a:r>
          </a:p>
        </p:txBody>
      </p:sp>
      <p:sp>
        <p:nvSpPr>
          <p:cNvPr id="6" name="矩形 5"/>
          <p:cNvSpPr/>
          <p:nvPr/>
        </p:nvSpPr>
        <p:spPr>
          <a:xfrm>
            <a:off x="695325" y="405130"/>
            <a:ext cx="1080135" cy="5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占位符 1"/>
          <p:cNvSpPr>
            <a:spLocks noGrp="1"/>
          </p:cNvSpPr>
          <p:nvPr>
            <p:ph type="body" sz="quarter" idx="10"/>
          </p:nvPr>
        </p:nvSpPr>
        <p:spPr>
          <a:xfrm>
            <a:off x="194945" y="260350"/>
            <a:ext cx="2733040" cy="638810"/>
          </a:xfrm>
        </p:spPr>
        <p:txBody>
          <a:bodyPr/>
          <a:lstStyle/>
          <a:p>
            <a:r>
              <a:rPr lang="en-US" altLang="zh-CN" sz="4000" dirty="0"/>
              <a:t>PART 03</a:t>
            </a:r>
          </a:p>
        </p:txBody>
      </p:sp>
      <p:sp>
        <p:nvSpPr>
          <p:cNvPr id="23" name="矩形 22"/>
          <p:cNvSpPr/>
          <p:nvPr/>
        </p:nvSpPr>
        <p:spPr>
          <a:xfrm>
            <a:off x="263352" y="1340768"/>
            <a:ext cx="6048672" cy="1955215"/>
          </a:xfrm>
          <a:prstGeom prst="rect">
            <a:avLst/>
          </a:prstGeom>
        </p:spPr>
        <p:txBody>
          <a:bodyPr wrap="square">
            <a:spAutoFit/>
          </a:bodyPr>
          <a:lstStyle/>
          <a:p>
            <a:pPr indent="711200" fontAlgn="auto">
              <a:lnSpc>
                <a:spcPct val="150000"/>
              </a:lnSpc>
              <a:extLst>
                <a:ext uri="{35155182-B16C-46BC-9424-99874614C6A1}">
                  <wpsdc:indentchars xmlns="" xmlns:wpsdc="http://www.wps.cn/officeDocument/2017/drawingmlCustomData" val="200" checksum="3773799597"/>
                </a:ext>
              </a:extLst>
            </a:pPr>
            <a:r>
              <a:rPr lang="zh-CN" altLang="en-US" sz="2800" dirty="0">
                <a:latin typeface="+mj-ea"/>
                <a:ea typeface="+mj-ea"/>
                <a:cs typeface="+mj-ea"/>
                <a:sym typeface="+mn-ea"/>
              </a:rPr>
              <a:t>仿真结果如图所示，电路中</a:t>
            </a:r>
            <a:r>
              <a:rPr lang="en-US" altLang="zh-CN" sz="2800" dirty="0">
                <a:latin typeface="+mj-ea"/>
                <a:ea typeface="+mj-ea"/>
                <a:cs typeface="+mj-ea"/>
                <a:sym typeface="+mn-ea"/>
              </a:rPr>
              <a:t>SERVO1</a:t>
            </a:r>
            <a:r>
              <a:rPr lang="zh-CN" altLang="en-US" sz="2800" dirty="0">
                <a:latin typeface="+mj-ea"/>
                <a:ea typeface="+mj-ea"/>
                <a:cs typeface="+mj-ea"/>
                <a:sym typeface="+mn-ea"/>
              </a:rPr>
              <a:t>和</a:t>
            </a:r>
            <a:r>
              <a:rPr lang="en-US" altLang="zh-CN" sz="2800" dirty="0">
                <a:latin typeface="+mj-ea"/>
                <a:ea typeface="+mj-ea"/>
                <a:cs typeface="+mj-ea"/>
                <a:sym typeface="+mn-ea"/>
              </a:rPr>
              <a:t>SERVO2</a:t>
            </a:r>
            <a:r>
              <a:rPr lang="zh-CN" altLang="en-US" sz="2800" dirty="0">
                <a:latin typeface="+mj-ea"/>
                <a:ea typeface="+mj-ea"/>
                <a:cs typeface="+mj-ea"/>
                <a:sym typeface="+mn-ea"/>
              </a:rPr>
              <a:t>不工作，两个步进电机循环进行正转和反转。</a:t>
            </a:r>
          </a:p>
        </p:txBody>
      </p:sp>
      <p:pic>
        <p:nvPicPr>
          <p:cNvPr id="7" name="图片 6">
            <a:extLst>
              <a:ext uri="{FF2B5EF4-FFF2-40B4-BE49-F238E27FC236}">
                <a16:creationId xmlns:a16="http://schemas.microsoft.com/office/drawing/2014/main" id="{7BA7413E-9DEE-4B5C-AEA2-D416E15CFF30}"/>
              </a:ext>
            </a:extLst>
          </p:cNvPr>
          <p:cNvPicPr/>
          <p:nvPr/>
        </p:nvPicPr>
        <p:blipFill>
          <a:blip r:embed="rId2"/>
          <a:stretch>
            <a:fillRect/>
          </a:stretch>
        </p:blipFill>
        <p:spPr>
          <a:xfrm>
            <a:off x="6672064" y="1556792"/>
            <a:ext cx="4752528" cy="4752528"/>
          </a:xfrm>
          <a:prstGeom prst="rect">
            <a:avLst/>
          </a:prstGeom>
          <a:noFill/>
          <a:ln w="9525">
            <a:noFill/>
          </a:ln>
        </p:spPr>
      </p:pic>
    </p:spTree>
    <p:extLst>
      <p:ext uri="{BB962C8B-B14F-4D97-AF65-F5344CB8AC3E}">
        <p14:creationId xmlns:p14="http://schemas.microsoft.com/office/powerpoint/2010/main" val="4271811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2"/>
          <p:cNvSpPr>
            <a:spLocks noGrp="1"/>
          </p:cNvSpPr>
          <p:nvPr/>
        </p:nvSpPr>
        <p:spPr>
          <a:xfrm>
            <a:off x="1181100" y="743585"/>
            <a:ext cx="9163050" cy="50317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b="1" kern="1200">
                <a:solidFill>
                  <a:srgbClr val="20517C"/>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l">
              <a:buClrTx/>
              <a:buSzTx/>
              <a:buNone/>
            </a:pPr>
            <a:r>
              <a:rPr lang="en-US" altLang="zh-CN" sz="4000" dirty="0">
                <a:latin typeface="+mj-ea"/>
                <a:ea typeface="+mj-ea"/>
                <a:cs typeface="+mj-ea"/>
                <a:sym typeface="+mn-ea"/>
              </a:rPr>
              <a:t>3.4 </a:t>
            </a:r>
            <a:r>
              <a:rPr lang="zh-CN" altLang="en-US" sz="4000" dirty="0">
                <a:latin typeface="+mj-ea"/>
                <a:ea typeface="+mj-ea"/>
                <a:cs typeface="+mj-ea"/>
                <a:sym typeface="+mn-ea"/>
              </a:rPr>
              <a:t>电机控制</a:t>
            </a:r>
            <a:r>
              <a:rPr lang="en-US" altLang="zh-CN" sz="4000" dirty="0">
                <a:latin typeface="+mj-ea"/>
                <a:ea typeface="+mj-ea"/>
                <a:cs typeface="+mj-ea"/>
                <a:sym typeface="+mn-ea"/>
              </a:rPr>
              <a:t>：</a:t>
            </a:r>
          </a:p>
          <a:p>
            <a:pPr marL="0" indent="0" algn="l">
              <a:buNone/>
            </a:pPr>
            <a:r>
              <a:rPr lang="en-US" altLang="zh-CN" sz="4000" dirty="0">
                <a:sym typeface="+mn-ea"/>
              </a:rPr>
              <a:t>                    </a:t>
            </a:r>
          </a:p>
          <a:p>
            <a:pPr marL="0" indent="0" algn="l">
              <a:buNone/>
            </a:pPr>
            <a:r>
              <a:rPr lang="en-US" altLang="zh-CN" sz="4000" dirty="0">
                <a:sym typeface="+mn-ea"/>
              </a:rPr>
              <a:t>  </a:t>
            </a:r>
            <a:endParaRPr lang="en-US" altLang="zh-CN" sz="4000" dirty="0">
              <a:latin typeface="+mj-ea"/>
              <a:ea typeface="+mj-ea"/>
              <a:cs typeface="+mj-ea"/>
              <a:sym typeface="+mn-ea"/>
            </a:endParaRPr>
          </a:p>
          <a:p>
            <a:pPr marL="0" indent="0" algn="ctr">
              <a:buNone/>
            </a:pPr>
            <a:r>
              <a:rPr lang="en-US" altLang="zh-CN" sz="4000" dirty="0">
                <a:latin typeface="+mj-ea"/>
                <a:ea typeface="+mj-ea"/>
                <a:cs typeface="+mj-ea"/>
                <a:sym typeface="+mn-ea"/>
              </a:rPr>
              <a:t>3.4.3 </a:t>
            </a:r>
            <a:r>
              <a:rPr lang="zh-CN" altLang="en-US" sz="4000" dirty="0">
                <a:latin typeface="+mj-ea"/>
                <a:ea typeface="+mj-ea"/>
                <a:cs typeface="+mj-ea"/>
                <a:sym typeface="+mn-ea"/>
              </a:rPr>
              <a:t>带四个直流电机的电机模块</a:t>
            </a:r>
            <a:r>
              <a:rPr lang="en-US" altLang="zh-CN" sz="4000" dirty="0">
                <a:latin typeface="+mj-ea"/>
                <a:ea typeface="+mj-ea"/>
                <a:cs typeface="+mj-ea"/>
                <a:sym typeface="+mn-ea"/>
              </a:rPr>
              <a:t>V2</a:t>
            </a:r>
            <a:endParaRPr lang="en-US" altLang="zh-CN" sz="4000" dirty="0">
              <a:solidFill>
                <a:srgbClr val="20517C"/>
              </a:solidFill>
              <a:sym typeface="+mn-ea"/>
            </a:endParaRPr>
          </a:p>
        </p:txBody>
      </p:sp>
    </p:spTree>
    <p:extLst>
      <p:ext uri="{BB962C8B-B14F-4D97-AF65-F5344CB8AC3E}">
        <p14:creationId xmlns:p14="http://schemas.microsoft.com/office/powerpoint/2010/main" val="501467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a:xfrm>
            <a:off x="983432" y="332656"/>
            <a:ext cx="8640960" cy="698500"/>
          </a:xfrm>
        </p:spPr>
        <p:txBody>
          <a:bodyPr/>
          <a:lstStyle/>
          <a:p>
            <a:pPr marL="0" indent="0" algn="ctr">
              <a:buNone/>
            </a:pPr>
            <a:r>
              <a:rPr lang="zh-CN" altLang="en-US" sz="4400" dirty="0">
                <a:latin typeface="+mj-ea"/>
                <a:ea typeface="+mj-ea"/>
                <a:cs typeface="+mj-ea"/>
                <a:sym typeface="+mn-ea"/>
              </a:rPr>
              <a:t>带四个直流电机的电机模块</a:t>
            </a:r>
            <a:r>
              <a:rPr lang="en-US" altLang="zh-CN" sz="4400" dirty="0">
                <a:latin typeface="+mj-ea"/>
                <a:ea typeface="+mj-ea"/>
                <a:cs typeface="+mj-ea"/>
                <a:sym typeface="+mn-ea"/>
              </a:rPr>
              <a:t>V2</a:t>
            </a:r>
            <a:endParaRPr lang="en-US" altLang="zh-CN" sz="4400" dirty="0">
              <a:sym typeface="+mn-ea"/>
            </a:endParaRPr>
          </a:p>
        </p:txBody>
      </p:sp>
      <p:sp>
        <p:nvSpPr>
          <p:cNvPr id="23" name="矩形 22"/>
          <p:cNvSpPr/>
          <p:nvPr/>
        </p:nvSpPr>
        <p:spPr>
          <a:xfrm>
            <a:off x="407670" y="1988820"/>
            <a:ext cx="10987405" cy="3247877"/>
          </a:xfrm>
          <a:prstGeom prst="rect">
            <a:avLst/>
          </a:prstGeom>
        </p:spPr>
        <p:txBody>
          <a:bodyPr wrap="square">
            <a:spAutoFit/>
          </a:bodyPr>
          <a:lstStyle/>
          <a:p>
            <a:pPr indent="711200" fontAlgn="auto">
              <a:lnSpc>
                <a:spcPct val="150000"/>
              </a:lnSpc>
              <a:extLst>
                <a:ext uri="{35155182-B16C-46BC-9424-99874614C6A1}">
                  <wpsdc:indentchars xmlns:wpsdc="http://www.wps.cn/officeDocument/2017/drawingmlCustomData" xmlns="" val="200" checksum="3773799597"/>
                </a:ext>
              </a:extLst>
            </a:pPr>
            <a:r>
              <a:rPr lang="zh-CN" altLang="en-US" sz="2800" dirty="0">
                <a:latin typeface="+mj-ea"/>
                <a:ea typeface="+mj-ea"/>
                <a:cs typeface="+mj-ea"/>
                <a:sym typeface="+mn-ea"/>
              </a:rPr>
              <a:t>带四个直流电机的电机模块</a:t>
            </a:r>
            <a:r>
              <a:rPr lang="en-US" altLang="zh-CN" sz="2800" dirty="0">
                <a:latin typeface="+mj-ea"/>
                <a:ea typeface="+mj-ea"/>
                <a:cs typeface="+mj-ea"/>
                <a:sym typeface="+mn-ea"/>
              </a:rPr>
              <a:t>V2</a:t>
            </a:r>
            <a:r>
              <a:rPr lang="zh-CN" altLang="en-US" sz="2800" dirty="0">
                <a:latin typeface="+mj-ea"/>
                <a:ea typeface="+mj-ea"/>
                <a:cs typeface="+mj-ea"/>
                <a:sym typeface="+mn-ea"/>
              </a:rPr>
              <a:t>与前面具有直流及步进电机的电机模块模块的构成几乎一样，只不过带四直流电机的电机模块</a:t>
            </a:r>
            <a:r>
              <a:rPr lang="en-US" altLang="zh-CN" sz="2800" dirty="0">
                <a:latin typeface="+mj-ea"/>
                <a:ea typeface="+mj-ea"/>
                <a:cs typeface="+mj-ea"/>
                <a:sym typeface="+mn-ea"/>
              </a:rPr>
              <a:t>V2</a:t>
            </a:r>
            <a:r>
              <a:rPr lang="zh-CN" altLang="en-US" sz="2800" dirty="0">
                <a:latin typeface="+mj-ea"/>
                <a:ea typeface="+mj-ea"/>
                <a:cs typeface="+mj-ea"/>
                <a:sym typeface="+mn-ea"/>
              </a:rPr>
              <a:t>由</a:t>
            </a:r>
            <a:r>
              <a:rPr lang="en-US" altLang="zh-CN" sz="2800" dirty="0">
                <a:latin typeface="+mj-ea"/>
                <a:ea typeface="+mj-ea"/>
                <a:cs typeface="+mj-ea"/>
                <a:sym typeface="+mn-ea"/>
              </a:rPr>
              <a:t>PCA9685</a:t>
            </a:r>
            <a:r>
              <a:rPr lang="zh-CN" altLang="en-US" sz="2800" dirty="0">
                <a:latin typeface="+mj-ea"/>
                <a:ea typeface="+mj-ea"/>
                <a:cs typeface="+mj-ea"/>
                <a:sym typeface="+mn-ea"/>
              </a:rPr>
              <a:t>的</a:t>
            </a:r>
            <a:r>
              <a:rPr lang="en-US" altLang="zh-CN" sz="2800" dirty="0">
                <a:latin typeface="+mj-ea"/>
                <a:ea typeface="+mj-ea"/>
                <a:cs typeface="+mj-ea"/>
                <a:sym typeface="+mn-ea"/>
              </a:rPr>
              <a:t>LED</a:t>
            </a:r>
            <a:r>
              <a:rPr lang="zh-CN" altLang="en-US" sz="2800" dirty="0">
                <a:latin typeface="+mj-ea"/>
                <a:ea typeface="+mj-ea"/>
                <a:cs typeface="+mj-ea"/>
                <a:sym typeface="+mn-ea"/>
              </a:rPr>
              <a:t>灯控制模块、</a:t>
            </a:r>
            <a:r>
              <a:rPr lang="en-US" altLang="zh-CN" sz="2800" dirty="0">
                <a:latin typeface="+mj-ea"/>
                <a:ea typeface="+mj-ea"/>
                <a:cs typeface="+mj-ea"/>
                <a:sym typeface="+mn-ea"/>
              </a:rPr>
              <a:t>TB6612FNG</a:t>
            </a:r>
            <a:r>
              <a:rPr lang="zh-CN" altLang="en-US" sz="2800" dirty="0">
                <a:latin typeface="+mj-ea"/>
                <a:ea typeface="+mj-ea"/>
                <a:cs typeface="+mj-ea"/>
                <a:sym typeface="+mn-ea"/>
              </a:rPr>
              <a:t>驱动器模块、直流电机及伺服电机构成。该模块也是由</a:t>
            </a:r>
            <a:r>
              <a:rPr lang="en-US" altLang="zh-CN" sz="2800" dirty="0">
                <a:latin typeface="+mj-ea"/>
                <a:ea typeface="+mj-ea"/>
                <a:cs typeface="+mj-ea"/>
                <a:sym typeface="+mn-ea"/>
              </a:rPr>
              <a:t>PCA9685</a:t>
            </a:r>
            <a:r>
              <a:rPr lang="zh-CN" altLang="en-US" sz="2800" dirty="0">
                <a:latin typeface="+mj-ea"/>
                <a:ea typeface="+mj-ea"/>
                <a:cs typeface="+mj-ea"/>
                <a:sym typeface="+mn-ea"/>
              </a:rPr>
              <a:t>模块的输出端产生</a:t>
            </a:r>
            <a:r>
              <a:rPr lang="en-US" altLang="zh-CN" sz="2800" dirty="0">
                <a:latin typeface="+mj-ea"/>
                <a:ea typeface="+mj-ea"/>
                <a:cs typeface="+mj-ea"/>
                <a:sym typeface="+mn-ea"/>
              </a:rPr>
              <a:t>PWM</a:t>
            </a:r>
            <a:r>
              <a:rPr lang="zh-CN" altLang="en-US" sz="2800" dirty="0">
                <a:latin typeface="+mj-ea"/>
                <a:ea typeface="+mj-ea"/>
                <a:cs typeface="+mj-ea"/>
                <a:sym typeface="+mn-ea"/>
              </a:rPr>
              <a:t>波进而驱动</a:t>
            </a:r>
            <a:r>
              <a:rPr lang="en-US" altLang="zh-CN" sz="2800" dirty="0">
                <a:latin typeface="+mj-ea"/>
                <a:ea typeface="+mj-ea"/>
                <a:cs typeface="+mj-ea"/>
                <a:sym typeface="+mn-ea"/>
              </a:rPr>
              <a:t>TB6612FNG</a:t>
            </a:r>
            <a:r>
              <a:rPr lang="zh-CN" altLang="en-US" sz="2800" dirty="0">
                <a:latin typeface="+mj-ea"/>
                <a:ea typeface="+mj-ea"/>
                <a:cs typeface="+mj-ea"/>
                <a:sym typeface="+mn-ea"/>
              </a:rPr>
              <a:t>来控制电机工作。</a:t>
            </a:r>
          </a:p>
        </p:txBody>
      </p:sp>
    </p:spTree>
    <p:extLst>
      <p:ext uri="{BB962C8B-B14F-4D97-AF65-F5344CB8AC3E}">
        <p14:creationId xmlns:p14="http://schemas.microsoft.com/office/powerpoint/2010/main" val="3012471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4871606" y="2776924"/>
            <a:ext cx="2232248" cy="503237"/>
          </a:xfrm>
        </p:spPr>
        <p:txBody>
          <a:bodyPr/>
          <a:lstStyle/>
          <a:p>
            <a:r>
              <a:rPr lang="en-US" altLang="zh-CN"/>
              <a:t>PART  01</a:t>
            </a:r>
            <a:endParaRPr lang="en-US" altLang="zh-CN" dirty="0"/>
          </a:p>
        </p:txBody>
      </p:sp>
      <p:sp>
        <p:nvSpPr>
          <p:cNvPr id="3" name="文本占位符 2"/>
          <p:cNvSpPr>
            <a:spLocks noGrp="1"/>
          </p:cNvSpPr>
          <p:nvPr>
            <p:ph type="body" sz="quarter" idx="12"/>
          </p:nvPr>
        </p:nvSpPr>
        <p:spPr>
          <a:xfrm>
            <a:off x="4871606" y="3541526"/>
            <a:ext cx="2232248" cy="503237"/>
          </a:xfrm>
        </p:spPr>
        <p:txBody>
          <a:bodyPr/>
          <a:lstStyle/>
          <a:p>
            <a:r>
              <a:rPr lang="en-US" altLang="zh-CN">
                <a:sym typeface="+mn-ea"/>
              </a:rPr>
              <a:t>PART  02</a:t>
            </a:r>
            <a:endParaRPr lang="en-US" altLang="zh-CN"/>
          </a:p>
          <a:p>
            <a:endParaRPr lang="zh-CN" altLang="en-US" dirty="0"/>
          </a:p>
        </p:txBody>
      </p:sp>
      <p:sp>
        <p:nvSpPr>
          <p:cNvPr id="4" name="文本占位符 3"/>
          <p:cNvSpPr>
            <a:spLocks noGrp="1"/>
          </p:cNvSpPr>
          <p:nvPr>
            <p:ph type="body" sz="quarter" idx="13"/>
          </p:nvPr>
        </p:nvSpPr>
        <p:spPr>
          <a:xfrm>
            <a:off x="4871606" y="4306128"/>
            <a:ext cx="2232248" cy="503237"/>
          </a:xfrm>
        </p:spPr>
        <p:txBody>
          <a:bodyPr/>
          <a:lstStyle/>
          <a:p>
            <a:r>
              <a:rPr lang="en-US" altLang="zh-CN">
                <a:sym typeface="+mn-ea"/>
              </a:rPr>
              <a:t>PART  03</a:t>
            </a:r>
            <a:endParaRPr lang="en-US" altLang="zh-CN"/>
          </a:p>
          <a:p>
            <a:endParaRPr lang="zh-CN" altLang="en-US" dirty="0"/>
          </a:p>
        </p:txBody>
      </p:sp>
      <p:sp>
        <p:nvSpPr>
          <p:cNvPr id="8" name="文本占位符 7"/>
          <p:cNvSpPr>
            <a:spLocks noGrp="1"/>
          </p:cNvSpPr>
          <p:nvPr>
            <p:ph type="body" sz="quarter" idx="17"/>
          </p:nvPr>
        </p:nvSpPr>
        <p:spPr>
          <a:xfrm>
            <a:off x="7103854" y="2657912"/>
            <a:ext cx="2232248" cy="503237"/>
          </a:xfrm>
        </p:spPr>
        <p:txBody>
          <a:bodyPr/>
          <a:lstStyle/>
          <a:p>
            <a:r>
              <a:rPr lang="zh-CN" altLang="en-US"/>
              <a:t>电路原理图</a:t>
            </a:r>
            <a:endParaRPr lang="zh-CN" altLang="en-US" dirty="0"/>
          </a:p>
        </p:txBody>
      </p:sp>
      <p:sp>
        <p:nvSpPr>
          <p:cNvPr id="9" name="文本占位符 8"/>
          <p:cNvSpPr>
            <a:spLocks noGrp="1"/>
          </p:cNvSpPr>
          <p:nvPr>
            <p:ph type="body" sz="quarter" idx="18"/>
          </p:nvPr>
        </p:nvSpPr>
        <p:spPr>
          <a:xfrm>
            <a:off x="7103854" y="3429000"/>
            <a:ext cx="3168352" cy="503237"/>
          </a:xfrm>
        </p:spPr>
        <p:txBody>
          <a:bodyPr/>
          <a:lstStyle/>
          <a:p>
            <a:r>
              <a:rPr lang="zh-CN" altLang="en-US"/>
              <a:t>可视化命令</a:t>
            </a:r>
            <a:endParaRPr lang="zh-CN" altLang="en-US" dirty="0"/>
          </a:p>
        </p:txBody>
      </p:sp>
      <p:sp>
        <p:nvSpPr>
          <p:cNvPr id="10" name="文本占位符 9"/>
          <p:cNvSpPr>
            <a:spLocks noGrp="1"/>
          </p:cNvSpPr>
          <p:nvPr>
            <p:ph type="body" sz="quarter" idx="19"/>
          </p:nvPr>
        </p:nvSpPr>
        <p:spPr>
          <a:xfrm>
            <a:off x="7103854" y="4183855"/>
            <a:ext cx="4752786" cy="503237"/>
          </a:xfrm>
        </p:spPr>
        <p:txBody>
          <a:bodyPr/>
          <a:lstStyle/>
          <a:p>
            <a:r>
              <a:rPr lang="zh-CN" altLang="en-US" dirty="0"/>
              <a:t>简单实例：驱动伺服电机</a:t>
            </a:r>
          </a:p>
        </p:txBody>
      </p:sp>
    </p:spTree>
    <p:extLst>
      <p:ext uri="{BB962C8B-B14F-4D97-AF65-F5344CB8AC3E}">
        <p14:creationId xmlns:p14="http://schemas.microsoft.com/office/powerpoint/2010/main" val="125735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a:xfrm>
            <a:off x="3410585" y="260350"/>
            <a:ext cx="3974465" cy="698500"/>
          </a:xfrm>
        </p:spPr>
        <p:txBody>
          <a:bodyPr/>
          <a:lstStyle/>
          <a:p>
            <a:r>
              <a:rPr lang="zh-CN" altLang="en-US" sz="4400" dirty="0"/>
              <a:t>电路原理图</a:t>
            </a:r>
          </a:p>
        </p:txBody>
      </p:sp>
      <p:sp>
        <p:nvSpPr>
          <p:cNvPr id="6" name="矩形 5"/>
          <p:cNvSpPr/>
          <p:nvPr/>
        </p:nvSpPr>
        <p:spPr>
          <a:xfrm>
            <a:off x="695325" y="405130"/>
            <a:ext cx="1080135" cy="5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占位符 1"/>
          <p:cNvSpPr>
            <a:spLocks noGrp="1"/>
          </p:cNvSpPr>
          <p:nvPr>
            <p:ph type="body" sz="quarter" idx="10"/>
          </p:nvPr>
        </p:nvSpPr>
        <p:spPr>
          <a:xfrm>
            <a:off x="194945" y="260350"/>
            <a:ext cx="2733040" cy="638810"/>
          </a:xfrm>
        </p:spPr>
        <p:txBody>
          <a:bodyPr/>
          <a:lstStyle/>
          <a:p>
            <a:r>
              <a:rPr lang="en-US" altLang="zh-CN" sz="4000" dirty="0"/>
              <a:t>PART 01</a:t>
            </a:r>
          </a:p>
        </p:txBody>
      </p:sp>
      <p:sp>
        <p:nvSpPr>
          <p:cNvPr id="23" name="矩形 22"/>
          <p:cNvSpPr/>
          <p:nvPr/>
        </p:nvSpPr>
        <p:spPr>
          <a:xfrm>
            <a:off x="695325" y="1556792"/>
            <a:ext cx="4079776" cy="662554"/>
          </a:xfrm>
          <a:prstGeom prst="rect">
            <a:avLst/>
          </a:prstGeom>
        </p:spPr>
        <p:txBody>
          <a:bodyPr wrap="square">
            <a:spAutoFit/>
          </a:bodyPr>
          <a:lstStyle/>
          <a:p>
            <a:pPr indent="711200" fontAlgn="auto">
              <a:lnSpc>
                <a:spcPct val="150000"/>
              </a:lnSpc>
              <a:extLst>
                <a:ext uri="{35155182-B16C-46BC-9424-99874614C6A1}">
                  <wpsdc:indentchars xmlns:wpsdc="http://www.wps.cn/officeDocument/2017/drawingmlCustomData" xmlns="" val="200" checksum="3773799597"/>
                </a:ext>
              </a:extLst>
            </a:pPr>
            <a:r>
              <a:rPr lang="zh-CN" altLang="en-US" sz="2800" dirty="0">
                <a:latin typeface="+mj-ea"/>
                <a:ea typeface="+mj-ea"/>
                <a:cs typeface="+mj-ea"/>
                <a:sym typeface="+mn-ea"/>
              </a:rPr>
              <a:t>原理图模块</a:t>
            </a:r>
          </a:p>
        </p:txBody>
      </p:sp>
      <p:pic>
        <p:nvPicPr>
          <p:cNvPr id="8" name="图片 7">
            <a:extLst>
              <a:ext uri="{FF2B5EF4-FFF2-40B4-BE49-F238E27FC236}">
                <a16:creationId xmlns:a16="http://schemas.microsoft.com/office/drawing/2014/main" id="{E5A84621-0005-456F-80F7-03EAE4BA3C50}"/>
              </a:ext>
            </a:extLst>
          </p:cNvPr>
          <p:cNvPicPr/>
          <p:nvPr/>
        </p:nvPicPr>
        <p:blipFill>
          <a:blip r:embed="rId2"/>
          <a:stretch>
            <a:fillRect/>
          </a:stretch>
        </p:blipFill>
        <p:spPr>
          <a:xfrm>
            <a:off x="5951984" y="1306698"/>
            <a:ext cx="5270671" cy="5290952"/>
          </a:xfrm>
          <a:prstGeom prst="rect">
            <a:avLst/>
          </a:prstGeom>
          <a:noFill/>
          <a:ln w="9525">
            <a:noFill/>
          </a:ln>
        </p:spPr>
      </p:pic>
    </p:spTree>
    <p:extLst>
      <p:ext uri="{BB962C8B-B14F-4D97-AF65-F5344CB8AC3E}">
        <p14:creationId xmlns:p14="http://schemas.microsoft.com/office/powerpoint/2010/main" val="618936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a:xfrm>
            <a:off x="3410585" y="260350"/>
            <a:ext cx="3974465" cy="698500"/>
          </a:xfrm>
        </p:spPr>
        <p:txBody>
          <a:bodyPr/>
          <a:lstStyle/>
          <a:p>
            <a:r>
              <a:rPr lang="zh-CN" altLang="en-US" sz="4400" dirty="0"/>
              <a:t>可视化命令</a:t>
            </a:r>
          </a:p>
        </p:txBody>
      </p:sp>
      <p:sp>
        <p:nvSpPr>
          <p:cNvPr id="6" name="矩形 5"/>
          <p:cNvSpPr/>
          <p:nvPr/>
        </p:nvSpPr>
        <p:spPr>
          <a:xfrm>
            <a:off x="695325" y="405130"/>
            <a:ext cx="1080135" cy="5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占位符 1"/>
          <p:cNvSpPr>
            <a:spLocks noGrp="1"/>
          </p:cNvSpPr>
          <p:nvPr>
            <p:ph type="body" sz="quarter" idx="10"/>
          </p:nvPr>
        </p:nvSpPr>
        <p:spPr>
          <a:xfrm>
            <a:off x="194945" y="260350"/>
            <a:ext cx="2733040" cy="638810"/>
          </a:xfrm>
        </p:spPr>
        <p:txBody>
          <a:bodyPr/>
          <a:lstStyle/>
          <a:p>
            <a:r>
              <a:rPr lang="en-US" altLang="zh-CN" sz="4000" dirty="0"/>
              <a:t>PART 02</a:t>
            </a:r>
          </a:p>
        </p:txBody>
      </p:sp>
      <p:sp>
        <p:nvSpPr>
          <p:cNvPr id="23" name="矩形 22"/>
          <p:cNvSpPr/>
          <p:nvPr/>
        </p:nvSpPr>
        <p:spPr>
          <a:xfrm>
            <a:off x="46990" y="1412777"/>
            <a:ext cx="4968890" cy="4540538"/>
          </a:xfrm>
          <a:prstGeom prst="rect">
            <a:avLst/>
          </a:prstGeom>
        </p:spPr>
        <p:txBody>
          <a:bodyPr wrap="square">
            <a:spAutoFit/>
          </a:bodyPr>
          <a:lstStyle/>
          <a:p>
            <a:pPr indent="711200" fontAlgn="auto">
              <a:lnSpc>
                <a:spcPct val="150000"/>
              </a:lnSpc>
              <a:extLst>
                <a:ext uri="{35155182-B16C-46BC-9424-99874614C6A1}">
                  <wpsdc:indentchars xmlns="" xmlns:wpsdc="http://www.wps.cn/officeDocument/2017/drawingmlCustomData" val="200" checksum="3773799597"/>
                </a:ext>
              </a:extLst>
            </a:pPr>
            <a:r>
              <a:rPr lang="zh-CN" altLang="en-US" sz="2800" dirty="0">
                <a:latin typeface="+mj-ea"/>
                <a:ea typeface="+mj-ea"/>
                <a:cs typeface="+mj-ea"/>
                <a:sym typeface="+mn-ea"/>
              </a:rPr>
              <a:t>带四个直流电机的电机模块</a:t>
            </a:r>
            <a:r>
              <a:rPr lang="en-US" altLang="zh-CN" sz="2800" dirty="0">
                <a:latin typeface="+mj-ea"/>
                <a:ea typeface="+mj-ea"/>
                <a:cs typeface="+mj-ea"/>
                <a:sym typeface="+mn-ea"/>
              </a:rPr>
              <a:t>V2</a:t>
            </a:r>
            <a:r>
              <a:rPr lang="zh-CN" altLang="en-US" sz="2800" dirty="0">
                <a:latin typeface="+mj-ea"/>
                <a:ea typeface="+mj-ea"/>
                <a:cs typeface="+mj-ea"/>
                <a:sym typeface="+mn-ea"/>
              </a:rPr>
              <a:t>模块由</a:t>
            </a:r>
            <a:r>
              <a:rPr lang="en-US" altLang="zh-CN" sz="2800" dirty="0">
                <a:latin typeface="+mj-ea"/>
                <a:ea typeface="+mj-ea"/>
                <a:cs typeface="+mj-ea"/>
                <a:sym typeface="+mn-ea"/>
              </a:rPr>
              <a:t>PCA9685</a:t>
            </a:r>
            <a:r>
              <a:rPr lang="zh-CN" altLang="en-US" sz="2800" dirty="0">
                <a:latin typeface="+mj-ea"/>
                <a:ea typeface="+mj-ea"/>
                <a:cs typeface="+mj-ea"/>
                <a:sym typeface="+mn-ea"/>
              </a:rPr>
              <a:t>的</a:t>
            </a:r>
            <a:r>
              <a:rPr lang="en-US" altLang="zh-CN" sz="2800" dirty="0">
                <a:latin typeface="+mj-ea"/>
                <a:ea typeface="+mj-ea"/>
                <a:cs typeface="+mj-ea"/>
                <a:sym typeface="+mn-ea"/>
              </a:rPr>
              <a:t>LED</a:t>
            </a:r>
            <a:r>
              <a:rPr lang="zh-CN" altLang="en-US" sz="2800" dirty="0">
                <a:latin typeface="+mj-ea"/>
                <a:ea typeface="+mj-ea"/>
                <a:cs typeface="+mj-ea"/>
                <a:sym typeface="+mn-ea"/>
              </a:rPr>
              <a:t>灯控制模块、</a:t>
            </a:r>
            <a:r>
              <a:rPr lang="en-US" altLang="zh-CN" sz="2800" dirty="0">
                <a:latin typeface="+mj-ea"/>
                <a:ea typeface="+mj-ea"/>
                <a:cs typeface="+mj-ea"/>
                <a:sym typeface="+mn-ea"/>
              </a:rPr>
              <a:t>TB6612FNG</a:t>
            </a:r>
            <a:r>
              <a:rPr lang="zh-CN" altLang="en-US" sz="2800" dirty="0">
                <a:latin typeface="+mj-ea"/>
                <a:ea typeface="+mj-ea"/>
                <a:cs typeface="+mj-ea"/>
                <a:sym typeface="+mn-ea"/>
              </a:rPr>
              <a:t>驱动器、直流电机及伺服电机模块构成，其可视化程序可视化命令也由这些模块的可视化模块构成。</a:t>
            </a:r>
          </a:p>
        </p:txBody>
      </p:sp>
      <p:pic>
        <p:nvPicPr>
          <p:cNvPr id="8" name="图片 7">
            <a:extLst>
              <a:ext uri="{FF2B5EF4-FFF2-40B4-BE49-F238E27FC236}">
                <a16:creationId xmlns:a16="http://schemas.microsoft.com/office/drawing/2014/main" id="{FA17DBC1-7BE4-45C0-94B0-C21DEF375AD3}"/>
              </a:ext>
            </a:extLst>
          </p:cNvPr>
          <p:cNvPicPr/>
          <p:nvPr/>
        </p:nvPicPr>
        <p:blipFill>
          <a:blip r:embed="rId2"/>
          <a:stretch>
            <a:fillRect/>
          </a:stretch>
        </p:blipFill>
        <p:spPr>
          <a:xfrm>
            <a:off x="7385050" y="1252012"/>
            <a:ext cx="2574459" cy="5312350"/>
          </a:xfrm>
          <a:prstGeom prst="rect">
            <a:avLst/>
          </a:prstGeom>
          <a:noFill/>
          <a:ln w="9525">
            <a:noFill/>
          </a:ln>
        </p:spPr>
      </p:pic>
    </p:spTree>
    <p:extLst>
      <p:ext uri="{BB962C8B-B14F-4D97-AF65-F5344CB8AC3E}">
        <p14:creationId xmlns:p14="http://schemas.microsoft.com/office/powerpoint/2010/main" val="19165739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a:xfrm>
            <a:off x="3410585" y="260350"/>
            <a:ext cx="5637743" cy="698500"/>
          </a:xfrm>
        </p:spPr>
        <p:txBody>
          <a:bodyPr/>
          <a:lstStyle/>
          <a:p>
            <a:r>
              <a:rPr lang="zh-CN" altLang="en-US" sz="3600" dirty="0"/>
              <a:t>简单实例</a:t>
            </a:r>
          </a:p>
        </p:txBody>
      </p:sp>
      <p:sp>
        <p:nvSpPr>
          <p:cNvPr id="6" name="矩形 5"/>
          <p:cNvSpPr/>
          <p:nvPr/>
        </p:nvSpPr>
        <p:spPr>
          <a:xfrm>
            <a:off x="695325" y="405130"/>
            <a:ext cx="1080135" cy="5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占位符 1"/>
          <p:cNvSpPr>
            <a:spLocks noGrp="1"/>
          </p:cNvSpPr>
          <p:nvPr>
            <p:ph type="body" sz="quarter" idx="10"/>
          </p:nvPr>
        </p:nvSpPr>
        <p:spPr>
          <a:xfrm>
            <a:off x="194945" y="260350"/>
            <a:ext cx="2733040" cy="638810"/>
          </a:xfrm>
        </p:spPr>
        <p:txBody>
          <a:bodyPr/>
          <a:lstStyle/>
          <a:p>
            <a:r>
              <a:rPr lang="en-US" altLang="zh-CN" sz="4000" dirty="0"/>
              <a:t>PART 03</a:t>
            </a:r>
          </a:p>
        </p:txBody>
      </p:sp>
      <p:sp>
        <p:nvSpPr>
          <p:cNvPr id="23" name="矩形 22"/>
          <p:cNvSpPr/>
          <p:nvPr/>
        </p:nvSpPr>
        <p:spPr>
          <a:xfrm>
            <a:off x="46990" y="1412777"/>
            <a:ext cx="4968890" cy="3894208"/>
          </a:xfrm>
          <a:prstGeom prst="rect">
            <a:avLst/>
          </a:prstGeom>
        </p:spPr>
        <p:txBody>
          <a:bodyPr wrap="square">
            <a:spAutoFit/>
          </a:bodyPr>
          <a:lstStyle/>
          <a:p>
            <a:pPr indent="711200" fontAlgn="auto">
              <a:lnSpc>
                <a:spcPct val="150000"/>
              </a:lnSpc>
              <a:extLst>
                <a:ext uri="{35155182-B16C-46BC-9424-99874614C6A1}">
                  <wpsdc:indentchars xmlns="" xmlns:wpsdc="http://www.wps.cn/officeDocument/2017/drawingmlCustomData" val="200" checksum="3773799597"/>
                </a:ext>
              </a:extLst>
            </a:pPr>
            <a:r>
              <a:rPr lang="zh-CN" altLang="en-US" sz="2800" dirty="0">
                <a:latin typeface="+mj-ea"/>
                <a:ea typeface="+mj-ea"/>
                <a:cs typeface="+mj-ea"/>
                <a:sym typeface="+mn-ea"/>
              </a:rPr>
              <a:t>该电路设计的目的是控制</a:t>
            </a:r>
            <a:r>
              <a:rPr lang="en-US" altLang="zh-CN" sz="2800" dirty="0">
                <a:latin typeface="+mj-ea"/>
                <a:ea typeface="+mj-ea"/>
                <a:cs typeface="+mj-ea"/>
                <a:sym typeface="+mn-ea"/>
              </a:rPr>
              <a:t>PCA9685</a:t>
            </a:r>
            <a:r>
              <a:rPr lang="zh-CN" altLang="en-US" sz="2800" dirty="0">
                <a:latin typeface="+mj-ea"/>
                <a:ea typeface="+mj-ea"/>
                <a:cs typeface="+mj-ea"/>
                <a:sym typeface="+mn-ea"/>
              </a:rPr>
              <a:t>模块的输出端产生</a:t>
            </a:r>
            <a:r>
              <a:rPr lang="en-US" altLang="zh-CN" sz="2800" dirty="0">
                <a:latin typeface="+mj-ea"/>
                <a:ea typeface="+mj-ea"/>
                <a:cs typeface="+mj-ea"/>
                <a:sym typeface="+mn-ea"/>
              </a:rPr>
              <a:t>PWM</a:t>
            </a:r>
            <a:r>
              <a:rPr lang="zh-CN" altLang="en-US" sz="2800" dirty="0">
                <a:latin typeface="+mj-ea"/>
                <a:ea typeface="+mj-ea"/>
                <a:cs typeface="+mj-ea"/>
                <a:sym typeface="+mn-ea"/>
              </a:rPr>
              <a:t>波进而驱动</a:t>
            </a:r>
            <a:r>
              <a:rPr lang="en-US" altLang="zh-CN" sz="2800" dirty="0">
                <a:latin typeface="+mj-ea"/>
                <a:ea typeface="+mj-ea"/>
                <a:cs typeface="+mj-ea"/>
                <a:sym typeface="+mn-ea"/>
              </a:rPr>
              <a:t>TB6612FNG</a:t>
            </a:r>
            <a:r>
              <a:rPr lang="zh-CN" altLang="en-US" sz="2800" dirty="0">
                <a:latin typeface="+mj-ea"/>
                <a:ea typeface="+mj-ea"/>
                <a:cs typeface="+mj-ea"/>
                <a:sym typeface="+mn-ea"/>
              </a:rPr>
              <a:t>来控制四个直流电机工作。该电路中没有使用</a:t>
            </a:r>
            <a:r>
              <a:rPr lang="en-US" altLang="zh-CN" sz="2800" dirty="0">
                <a:latin typeface="+mj-ea"/>
                <a:ea typeface="+mj-ea"/>
                <a:cs typeface="+mj-ea"/>
                <a:sym typeface="+mn-ea"/>
              </a:rPr>
              <a:t>SERVO1</a:t>
            </a:r>
            <a:r>
              <a:rPr lang="zh-CN" altLang="en-US" sz="2800" dirty="0">
                <a:latin typeface="+mj-ea"/>
                <a:ea typeface="+mj-ea"/>
                <a:cs typeface="+mj-ea"/>
                <a:sym typeface="+mn-ea"/>
              </a:rPr>
              <a:t>和</a:t>
            </a:r>
            <a:r>
              <a:rPr lang="en-US" altLang="zh-CN" sz="2800" dirty="0">
                <a:latin typeface="+mj-ea"/>
                <a:ea typeface="+mj-ea"/>
                <a:cs typeface="+mj-ea"/>
                <a:sym typeface="+mn-ea"/>
              </a:rPr>
              <a:t>SERVO2</a:t>
            </a:r>
            <a:r>
              <a:rPr lang="zh-CN" altLang="en-US" sz="2800" dirty="0">
                <a:latin typeface="+mj-ea"/>
                <a:ea typeface="+mj-ea"/>
                <a:cs typeface="+mj-ea"/>
                <a:sym typeface="+mn-ea"/>
              </a:rPr>
              <a:t>。</a:t>
            </a:r>
          </a:p>
        </p:txBody>
      </p:sp>
      <p:pic>
        <p:nvPicPr>
          <p:cNvPr id="7" name="图片 6">
            <a:extLst>
              <a:ext uri="{FF2B5EF4-FFF2-40B4-BE49-F238E27FC236}">
                <a16:creationId xmlns:a16="http://schemas.microsoft.com/office/drawing/2014/main" id="{9B9E2D6F-DC21-46B8-9F67-766F5ED2D0DE}"/>
              </a:ext>
            </a:extLst>
          </p:cNvPr>
          <p:cNvPicPr/>
          <p:nvPr/>
        </p:nvPicPr>
        <p:blipFill>
          <a:blip r:embed="rId2"/>
          <a:stretch>
            <a:fillRect/>
          </a:stretch>
        </p:blipFill>
        <p:spPr>
          <a:xfrm>
            <a:off x="4894237" y="3068960"/>
            <a:ext cx="7250773" cy="3312368"/>
          </a:xfrm>
          <a:prstGeom prst="rect">
            <a:avLst/>
          </a:prstGeom>
          <a:noFill/>
          <a:ln w="9525">
            <a:noFill/>
          </a:ln>
        </p:spPr>
      </p:pic>
    </p:spTree>
    <p:extLst>
      <p:ext uri="{BB962C8B-B14F-4D97-AF65-F5344CB8AC3E}">
        <p14:creationId xmlns:p14="http://schemas.microsoft.com/office/powerpoint/2010/main" val="9584476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a:xfrm>
            <a:off x="3410585" y="260350"/>
            <a:ext cx="5637743" cy="698500"/>
          </a:xfrm>
        </p:spPr>
        <p:txBody>
          <a:bodyPr/>
          <a:lstStyle/>
          <a:p>
            <a:r>
              <a:rPr lang="zh-CN" altLang="en-US" sz="3600" dirty="0"/>
              <a:t>简单实例</a:t>
            </a:r>
          </a:p>
        </p:txBody>
      </p:sp>
      <p:sp>
        <p:nvSpPr>
          <p:cNvPr id="6" name="矩形 5"/>
          <p:cNvSpPr/>
          <p:nvPr/>
        </p:nvSpPr>
        <p:spPr>
          <a:xfrm>
            <a:off x="695325" y="405130"/>
            <a:ext cx="1080135" cy="5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占位符 1"/>
          <p:cNvSpPr>
            <a:spLocks noGrp="1"/>
          </p:cNvSpPr>
          <p:nvPr>
            <p:ph type="body" sz="quarter" idx="10"/>
          </p:nvPr>
        </p:nvSpPr>
        <p:spPr>
          <a:xfrm>
            <a:off x="194945" y="260350"/>
            <a:ext cx="2733040" cy="638810"/>
          </a:xfrm>
        </p:spPr>
        <p:txBody>
          <a:bodyPr/>
          <a:lstStyle/>
          <a:p>
            <a:r>
              <a:rPr lang="en-US" altLang="zh-CN" sz="4000" dirty="0"/>
              <a:t>PART 03</a:t>
            </a:r>
          </a:p>
        </p:txBody>
      </p:sp>
      <p:sp>
        <p:nvSpPr>
          <p:cNvPr id="23" name="矩形 22"/>
          <p:cNvSpPr/>
          <p:nvPr/>
        </p:nvSpPr>
        <p:spPr>
          <a:xfrm>
            <a:off x="-384720" y="1124840"/>
            <a:ext cx="4968890" cy="662554"/>
          </a:xfrm>
          <a:prstGeom prst="rect">
            <a:avLst/>
          </a:prstGeom>
        </p:spPr>
        <p:txBody>
          <a:bodyPr wrap="square">
            <a:spAutoFit/>
          </a:bodyPr>
          <a:lstStyle/>
          <a:p>
            <a:pPr indent="711200" fontAlgn="auto">
              <a:lnSpc>
                <a:spcPct val="150000"/>
              </a:lnSpc>
              <a:extLst>
                <a:ext uri="{35155182-B16C-46BC-9424-99874614C6A1}">
                  <wpsdc:indentchars xmlns:wpsdc="http://www.wps.cn/officeDocument/2017/drawingmlCustomData" xmlns="" val="200" checksum="3773799597"/>
                </a:ext>
              </a:extLst>
            </a:pPr>
            <a:r>
              <a:rPr lang="zh-CN" altLang="en-US" sz="2800" dirty="0">
                <a:latin typeface="+mj-ea"/>
                <a:ea typeface="+mj-ea"/>
                <a:cs typeface="+mj-ea"/>
                <a:sym typeface="+mn-ea"/>
              </a:rPr>
              <a:t>可视化程序：</a:t>
            </a:r>
          </a:p>
        </p:txBody>
      </p:sp>
      <p:pic>
        <p:nvPicPr>
          <p:cNvPr id="8" name="图片 7">
            <a:extLst>
              <a:ext uri="{FF2B5EF4-FFF2-40B4-BE49-F238E27FC236}">
                <a16:creationId xmlns:a16="http://schemas.microsoft.com/office/drawing/2014/main" id="{DE8D5CCF-08DA-4F5C-B352-5C232D825CF8}"/>
              </a:ext>
            </a:extLst>
          </p:cNvPr>
          <p:cNvPicPr/>
          <p:nvPr/>
        </p:nvPicPr>
        <p:blipFill>
          <a:blip r:embed="rId2"/>
          <a:stretch>
            <a:fillRect/>
          </a:stretch>
        </p:blipFill>
        <p:spPr>
          <a:xfrm>
            <a:off x="5879976" y="1105203"/>
            <a:ext cx="5009259" cy="5612197"/>
          </a:xfrm>
          <a:prstGeom prst="rect">
            <a:avLst/>
          </a:prstGeom>
          <a:noFill/>
          <a:ln w="9525">
            <a:noFill/>
          </a:ln>
        </p:spPr>
      </p:pic>
    </p:spTree>
    <p:extLst>
      <p:ext uri="{BB962C8B-B14F-4D97-AF65-F5344CB8AC3E}">
        <p14:creationId xmlns:p14="http://schemas.microsoft.com/office/powerpoint/2010/main" val="3653065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a:xfrm>
            <a:off x="3410585" y="260350"/>
            <a:ext cx="5637743" cy="698500"/>
          </a:xfrm>
        </p:spPr>
        <p:txBody>
          <a:bodyPr/>
          <a:lstStyle/>
          <a:p>
            <a:r>
              <a:rPr lang="zh-CN" altLang="en-US" sz="3600" dirty="0"/>
              <a:t>简单实例</a:t>
            </a:r>
          </a:p>
        </p:txBody>
      </p:sp>
      <p:sp>
        <p:nvSpPr>
          <p:cNvPr id="6" name="矩形 5"/>
          <p:cNvSpPr/>
          <p:nvPr/>
        </p:nvSpPr>
        <p:spPr>
          <a:xfrm>
            <a:off x="695325" y="405130"/>
            <a:ext cx="1080135" cy="5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占位符 1"/>
          <p:cNvSpPr>
            <a:spLocks noGrp="1"/>
          </p:cNvSpPr>
          <p:nvPr>
            <p:ph type="body" sz="quarter" idx="10"/>
          </p:nvPr>
        </p:nvSpPr>
        <p:spPr>
          <a:xfrm>
            <a:off x="194945" y="260350"/>
            <a:ext cx="2733040" cy="638810"/>
          </a:xfrm>
        </p:spPr>
        <p:txBody>
          <a:bodyPr/>
          <a:lstStyle/>
          <a:p>
            <a:r>
              <a:rPr lang="en-US" altLang="zh-CN" sz="4000" dirty="0"/>
              <a:t>PART 03</a:t>
            </a:r>
          </a:p>
        </p:txBody>
      </p:sp>
      <p:sp>
        <p:nvSpPr>
          <p:cNvPr id="23" name="矩形 22"/>
          <p:cNvSpPr/>
          <p:nvPr/>
        </p:nvSpPr>
        <p:spPr>
          <a:xfrm>
            <a:off x="263352" y="1340768"/>
            <a:ext cx="6048672" cy="3247877"/>
          </a:xfrm>
          <a:prstGeom prst="rect">
            <a:avLst/>
          </a:prstGeom>
        </p:spPr>
        <p:txBody>
          <a:bodyPr wrap="square">
            <a:spAutoFit/>
          </a:bodyPr>
          <a:lstStyle/>
          <a:p>
            <a:pPr indent="711200" fontAlgn="auto">
              <a:lnSpc>
                <a:spcPct val="150000"/>
              </a:lnSpc>
              <a:extLst>
                <a:ext uri="{35155182-B16C-46BC-9424-99874614C6A1}">
                  <wpsdc:indentchars xmlns="" xmlns:wpsdc="http://www.wps.cn/officeDocument/2017/drawingmlCustomData" val="200" checksum="3773799597"/>
                </a:ext>
              </a:extLst>
            </a:pPr>
            <a:r>
              <a:rPr lang="zh-CN" altLang="en-US" sz="2800" dirty="0">
                <a:latin typeface="+mj-ea"/>
                <a:ea typeface="+mj-ea"/>
                <a:cs typeface="+mj-ea"/>
                <a:sym typeface="+mn-ea"/>
              </a:rPr>
              <a:t>仿真结果如图所示，电路中</a:t>
            </a:r>
            <a:r>
              <a:rPr lang="en-US" altLang="zh-CN" sz="2800" dirty="0">
                <a:latin typeface="+mj-ea"/>
                <a:ea typeface="+mj-ea"/>
                <a:cs typeface="+mj-ea"/>
                <a:sym typeface="+mn-ea"/>
              </a:rPr>
              <a:t>SERVO1</a:t>
            </a:r>
            <a:r>
              <a:rPr lang="zh-CN" altLang="en-US" sz="2800" dirty="0">
                <a:latin typeface="+mj-ea"/>
                <a:ea typeface="+mj-ea"/>
                <a:cs typeface="+mj-ea"/>
                <a:sym typeface="+mn-ea"/>
              </a:rPr>
              <a:t>和</a:t>
            </a:r>
            <a:r>
              <a:rPr lang="en-US" altLang="zh-CN" sz="2800" dirty="0">
                <a:latin typeface="+mj-ea"/>
                <a:ea typeface="+mj-ea"/>
                <a:cs typeface="+mj-ea"/>
                <a:sym typeface="+mn-ea"/>
              </a:rPr>
              <a:t>SERVO2</a:t>
            </a:r>
            <a:r>
              <a:rPr lang="zh-CN" altLang="en-US" sz="2800" dirty="0">
                <a:latin typeface="+mj-ea"/>
                <a:ea typeface="+mj-ea"/>
                <a:cs typeface="+mj-ea"/>
                <a:sym typeface="+mn-ea"/>
              </a:rPr>
              <a:t>不工作，</a:t>
            </a:r>
            <a:r>
              <a:rPr lang="en-US" altLang="zh-CN" sz="2800" dirty="0">
                <a:latin typeface="+mj-ea"/>
                <a:ea typeface="+mj-ea"/>
                <a:cs typeface="+mj-ea"/>
                <a:sym typeface="+mn-ea"/>
              </a:rPr>
              <a:t>M1</a:t>
            </a:r>
            <a:r>
              <a:rPr lang="zh-CN" altLang="en-US" sz="2800" dirty="0">
                <a:latin typeface="+mj-ea"/>
                <a:ea typeface="+mj-ea"/>
                <a:cs typeface="+mj-ea"/>
                <a:sym typeface="+mn-ea"/>
              </a:rPr>
              <a:t>、</a:t>
            </a:r>
            <a:r>
              <a:rPr lang="en-US" altLang="zh-CN" sz="2800" dirty="0">
                <a:latin typeface="+mj-ea"/>
                <a:ea typeface="+mj-ea"/>
                <a:cs typeface="+mj-ea"/>
                <a:sym typeface="+mn-ea"/>
              </a:rPr>
              <a:t>M2</a:t>
            </a:r>
            <a:r>
              <a:rPr lang="zh-CN" altLang="en-US" sz="2800" dirty="0">
                <a:latin typeface="+mj-ea"/>
                <a:ea typeface="+mj-ea"/>
                <a:cs typeface="+mj-ea"/>
                <a:sym typeface="+mn-ea"/>
              </a:rPr>
              <a:t>与</a:t>
            </a:r>
            <a:r>
              <a:rPr lang="en-US" altLang="zh-CN" sz="2800" dirty="0">
                <a:latin typeface="+mj-ea"/>
                <a:ea typeface="+mj-ea"/>
                <a:cs typeface="+mj-ea"/>
                <a:sym typeface="+mn-ea"/>
              </a:rPr>
              <a:t>M3</a:t>
            </a:r>
            <a:r>
              <a:rPr lang="zh-CN" altLang="en-US" sz="2800" dirty="0">
                <a:latin typeface="+mj-ea"/>
                <a:ea typeface="+mj-ea"/>
                <a:cs typeface="+mj-ea"/>
                <a:sym typeface="+mn-ea"/>
              </a:rPr>
              <a:t>、</a:t>
            </a:r>
            <a:r>
              <a:rPr lang="en-US" altLang="zh-CN" sz="2800" dirty="0">
                <a:latin typeface="+mj-ea"/>
                <a:ea typeface="+mj-ea"/>
                <a:cs typeface="+mj-ea"/>
                <a:sym typeface="+mn-ea"/>
              </a:rPr>
              <a:t>M4</a:t>
            </a:r>
            <a:r>
              <a:rPr lang="zh-CN" altLang="en-US" sz="2800" dirty="0">
                <a:latin typeface="+mj-ea"/>
                <a:ea typeface="+mj-ea"/>
                <a:cs typeface="+mj-ea"/>
                <a:sym typeface="+mn-ea"/>
              </a:rPr>
              <a:t>两组电机转动方向循环交替变化且</a:t>
            </a:r>
            <a:r>
              <a:rPr lang="en-US" altLang="zh-CN" sz="2800" dirty="0">
                <a:latin typeface="+mj-ea"/>
                <a:ea typeface="+mj-ea"/>
                <a:cs typeface="+mj-ea"/>
                <a:sym typeface="+mn-ea"/>
              </a:rPr>
              <a:t>M2</a:t>
            </a:r>
            <a:r>
              <a:rPr lang="zh-CN" altLang="en-US" sz="2800" dirty="0">
                <a:latin typeface="+mj-ea"/>
                <a:ea typeface="+mj-ea"/>
                <a:cs typeface="+mj-ea"/>
                <a:sym typeface="+mn-ea"/>
              </a:rPr>
              <a:t>的转速是</a:t>
            </a:r>
            <a:r>
              <a:rPr lang="en-US" altLang="zh-CN" sz="2800" dirty="0">
                <a:latin typeface="+mj-ea"/>
                <a:ea typeface="+mj-ea"/>
                <a:cs typeface="+mj-ea"/>
                <a:sym typeface="+mn-ea"/>
              </a:rPr>
              <a:t>M1</a:t>
            </a:r>
            <a:r>
              <a:rPr lang="zh-CN" altLang="en-US" sz="2800" dirty="0">
                <a:latin typeface="+mj-ea"/>
                <a:ea typeface="+mj-ea"/>
                <a:cs typeface="+mj-ea"/>
                <a:sym typeface="+mn-ea"/>
              </a:rPr>
              <a:t>的两倍，</a:t>
            </a:r>
            <a:r>
              <a:rPr lang="en-US" altLang="zh-CN" sz="2800" dirty="0">
                <a:latin typeface="+mj-ea"/>
                <a:ea typeface="+mj-ea"/>
                <a:cs typeface="+mj-ea"/>
                <a:sym typeface="+mn-ea"/>
              </a:rPr>
              <a:t>M4</a:t>
            </a:r>
            <a:r>
              <a:rPr lang="zh-CN" altLang="en-US" sz="2800" dirty="0">
                <a:latin typeface="+mj-ea"/>
                <a:ea typeface="+mj-ea"/>
                <a:cs typeface="+mj-ea"/>
                <a:sym typeface="+mn-ea"/>
              </a:rPr>
              <a:t>的转速是</a:t>
            </a:r>
            <a:r>
              <a:rPr lang="en-US" altLang="zh-CN" sz="2800" dirty="0">
                <a:latin typeface="+mj-ea"/>
                <a:ea typeface="+mj-ea"/>
                <a:cs typeface="+mj-ea"/>
                <a:sym typeface="+mn-ea"/>
              </a:rPr>
              <a:t>M3</a:t>
            </a:r>
            <a:r>
              <a:rPr lang="zh-CN" altLang="en-US" sz="2800" dirty="0">
                <a:latin typeface="+mj-ea"/>
                <a:ea typeface="+mj-ea"/>
                <a:cs typeface="+mj-ea"/>
                <a:sym typeface="+mn-ea"/>
              </a:rPr>
              <a:t>的两倍。</a:t>
            </a:r>
          </a:p>
        </p:txBody>
      </p:sp>
      <p:pic>
        <p:nvPicPr>
          <p:cNvPr id="8" name="图片 7">
            <a:extLst>
              <a:ext uri="{FF2B5EF4-FFF2-40B4-BE49-F238E27FC236}">
                <a16:creationId xmlns:a16="http://schemas.microsoft.com/office/drawing/2014/main" id="{286C3D73-9EF8-436A-9733-75CDBE3CFCD6}"/>
              </a:ext>
            </a:extLst>
          </p:cNvPr>
          <p:cNvPicPr/>
          <p:nvPr/>
        </p:nvPicPr>
        <p:blipFill>
          <a:blip r:embed="rId2"/>
          <a:stretch>
            <a:fillRect/>
          </a:stretch>
        </p:blipFill>
        <p:spPr>
          <a:xfrm>
            <a:off x="6708068" y="1707784"/>
            <a:ext cx="4680520" cy="4671921"/>
          </a:xfrm>
          <a:prstGeom prst="rect">
            <a:avLst/>
          </a:prstGeom>
          <a:noFill/>
          <a:ln w="9525">
            <a:noFill/>
          </a:ln>
        </p:spPr>
      </p:pic>
    </p:spTree>
    <p:extLst>
      <p:ext uri="{BB962C8B-B14F-4D97-AF65-F5344CB8AC3E}">
        <p14:creationId xmlns:p14="http://schemas.microsoft.com/office/powerpoint/2010/main" val="1058276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a:xfrm>
            <a:off x="983432" y="332656"/>
            <a:ext cx="8640960" cy="698500"/>
          </a:xfrm>
        </p:spPr>
        <p:txBody>
          <a:bodyPr/>
          <a:lstStyle/>
          <a:p>
            <a:pPr marL="0" indent="0" algn="ctr">
              <a:buNone/>
            </a:pPr>
            <a:r>
              <a:rPr lang="zh-CN" altLang="en-US" sz="4400" dirty="0">
                <a:latin typeface="+mj-ea"/>
                <a:ea typeface="+mj-ea"/>
                <a:cs typeface="+mj-ea"/>
                <a:sym typeface="+mn-ea"/>
              </a:rPr>
              <a:t>具有直流及步进电机的电机模块</a:t>
            </a:r>
            <a:endParaRPr lang="en-US" altLang="zh-CN" sz="4400" dirty="0">
              <a:sym typeface="+mn-ea"/>
            </a:endParaRPr>
          </a:p>
        </p:txBody>
      </p:sp>
      <p:sp>
        <p:nvSpPr>
          <p:cNvPr id="23" name="矩形 22"/>
          <p:cNvSpPr/>
          <p:nvPr/>
        </p:nvSpPr>
        <p:spPr>
          <a:xfrm>
            <a:off x="407670" y="1988820"/>
            <a:ext cx="10987405" cy="2601546"/>
          </a:xfrm>
          <a:prstGeom prst="rect">
            <a:avLst/>
          </a:prstGeom>
        </p:spPr>
        <p:txBody>
          <a:bodyPr wrap="square">
            <a:spAutoFit/>
          </a:bodyPr>
          <a:lstStyle/>
          <a:p>
            <a:pPr indent="711200" fontAlgn="auto">
              <a:lnSpc>
                <a:spcPct val="150000"/>
              </a:lnSpc>
              <a:extLst>
                <a:ext uri="{35155182-B16C-46BC-9424-99874614C6A1}">
                  <wpsdc:indentchars xmlns:wpsdc="http://www.wps.cn/officeDocument/2017/drawingmlCustomData" xmlns="" val="200" checksum="3773799597"/>
                </a:ext>
              </a:extLst>
            </a:pPr>
            <a:r>
              <a:rPr lang="zh-CN" altLang="en-US" sz="2800" dirty="0">
                <a:latin typeface="+mj-ea"/>
                <a:ea typeface="+mj-ea"/>
                <a:cs typeface="+mj-ea"/>
                <a:sym typeface="+mn-ea"/>
              </a:rPr>
              <a:t>具有直流及步进电机的电机模块模块由</a:t>
            </a:r>
            <a:r>
              <a:rPr lang="en-US" altLang="zh-CN" sz="2800" dirty="0">
                <a:latin typeface="+mj-ea"/>
                <a:ea typeface="+mj-ea"/>
                <a:cs typeface="+mj-ea"/>
                <a:sym typeface="+mn-ea"/>
              </a:rPr>
              <a:t>PCA9685</a:t>
            </a:r>
            <a:r>
              <a:rPr lang="zh-CN" altLang="en-US" sz="2800" dirty="0">
                <a:latin typeface="+mj-ea"/>
                <a:ea typeface="+mj-ea"/>
                <a:cs typeface="+mj-ea"/>
                <a:sym typeface="+mn-ea"/>
              </a:rPr>
              <a:t>的</a:t>
            </a:r>
            <a:r>
              <a:rPr lang="en-US" altLang="zh-CN" sz="2800" dirty="0">
                <a:latin typeface="+mj-ea"/>
                <a:ea typeface="+mj-ea"/>
                <a:cs typeface="+mj-ea"/>
                <a:sym typeface="+mn-ea"/>
              </a:rPr>
              <a:t>LED</a:t>
            </a:r>
            <a:r>
              <a:rPr lang="zh-CN" altLang="en-US" sz="2800" dirty="0">
                <a:latin typeface="+mj-ea"/>
                <a:ea typeface="+mj-ea"/>
                <a:cs typeface="+mj-ea"/>
                <a:sym typeface="+mn-ea"/>
              </a:rPr>
              <a:t>灯控制模块、</a:t>
            </a:r>
            <a:r>
              <a:rPr lang="en-US" altLang="zh-CN" sz="2800" dirty="0">
                <a:latin typeface="+mj-ea"/>
                <a:ea typeface="+mj-ea"/>
                <a:cs typeface="+mj-ea"/>
                <a:sym typeface="+mn-ea"/>
              </a:rPr>
              <a:t>TB6612FNG</a:t>
            </a:r>
            <a:r>
              <a:rPr lang="zh-CN" altLang="en-US" sz="2800" dirty="0">
                <a:latin typeface="+mj-ea"/>
                <a:ea typeface="+mj-ea"/>
                <a:cs typeface="+mj-ea"/>
                <a:sym typeface="+mn-ea"/>
              </a:rPr>
              <a:t>驱动器模块、步进电机、直流电机及伺服电机构成。该模块由</a:t>
            </a:r>
            <a:r>
              <a:rPr lang="en-US" altLang="zh-CN" sz="2800" dirty="0">
                <a:latin typeface="+mj-ea"/>
                <a:ea typeface="+mj-ea"/>
                <a:cs typeface="+mj-ea"/>
                <a:sym typeface="+mn-ea"/>
              </a:rPr>
              <a:t>PCA9685</a:t>
            </a:r>
            <a:r>
              <a:rPr lang="zh-CN" altLang="en-US" sz="2800" dirty="0">
                <a:latin typeface="+mj-ea"/>
                <a:ea typeface="+mj-ea"/>
                <a:cs typeface="+mj-ea"/>
                <a:sym typeface="+mn-ea"/>
              </a:rPr>
              <a:t>模块的输出端产生</a:t>
            </a:r>
            <a:r>
              <a:rPr lang="en-US" altLang="zh-CN" sz="2800" dirty="0">
                <a:latin typeface="+mj-ea"/>
                <a:ea typeface="+mj-ea"/>
                <a:cs typeface="+mj-ea"/>
                <a:sym typeface="+mn-ea"/>
              </a:rPr>
              <a:t>PWM</a:t>
            </a:r>
            <a:r>
              <a:rPr lang="zh-CN" altLang="en-US" sz="2800" dirty="0">
                <a:latin typeface="+mj-ea"/>
                <a:ea typeface="+mj-ea"/>
                <a:cs typeface="+mj-ea"/>
                <a:sym typeface="+mn-ea"/>
              </a:rPr>
              <a:t>波进而驱动</a:t>
            </a:r>
            <a:r>
              <a:rPr lang="en-US" altLang="zh-CN" sz="2800" dirty="0">
                <a:latin typeface="+mj-ea"/>
                <a:ea typeface="+mj-ea"/>
                <a:cs typeface="+mj-ea"/>
                <a:sym typeface="+mn-ea"/>
              </a:rPr>
              <a:t>TB6612FNG</a:t>
            </a:r>
            <a:r>
              <a:rPr lang="zh-CN" altLang="en-US" sz="2800" dirty="0">
                <a:latin typeface="+mj-ea"/>
                <a:ea typeface="+mj-ea"/>
                <a:cs typeface="+mj-ea"/>
                <a:sym typeface="+mn-ea"/>
              </a:rPr>
              <a:t>来控制电机工作。</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2"/>
          <p:cNvSpPr>
            <a:spLocks noGrp="1"/>
          </p:cNvSpPr>
          <p:nvPr/>
        </p:nvSpPr>
        <p:spPr>
          <a:xfrm>
            <a:off x="1181100" y="743585"/>
            <a:ext cx="9163050" cy="50317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b="1" kern="1200">
                <a:solidFill>
                  <a:srgbClr val="20517C"/>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l">
              <a:buClrTx/>
              <a:buSzTx/>
              <a:buNone/>
            </a:pPr>
            <a:r>
              <a:rPr lang="en-US" altLang="zh-CN" sz="4000" dirty="0">
                <a:latin typeface="+mj-ea"/>
                <a:ea typeface="+mj-ea"/>
                <a:cs typeface="+mj-ea"/>
                <a:sym typeface="+mn-ea"/>
              </a:rPr>
              <a:t>3.4 </a:t>
            </a:r>
            <a:r>
              <a:rPr lang="zh-CN" altLang="en-US" sz="4000" dirty="0">
                <a:latin typeface="+mj-ea"/>
                <a:ea typeface="+mj-ea"/>
                <a:cs typeface="+mj-ea"/>
                <a:sym typeface="+mn-ea"/>
              </a:rPr>
              <a:t>电机控制</a:t>
            </a:r>
            <a:r>
              <a:rPr lang="en-US" altLang="zh-CN" sz="4000" dirty="0">
                <a:latin typeface="+mj-ea"/>
                <a:ea typeface="+mj-ea"/>
                <a:cs typeface="+mj-ea"/>
                <a:sym typeface="+mn-ea"/>
              </a:rPr>
              <a:t>：</a:t>
            </a:r>
          </a:p>
          <a:p>
            <a:pPr marL="0" indent="0" algn="l">
              <a:buNone/>
            </a:pPr>
            <a:r>
              <a:rPr lang="en-US" altLang="zh-CN" sz="4000" dirty="0">
                <a:sym typeface="+mn-ea"/>
              </a:rPr>
              <a:t>                    </a:t>
            </a:r>
          </a:p>
          <a:p>
            <a:pPr marL="0" indent="0" algn="l">
              <a:buNone/>
            </a:pPr>
            <a:r>
              <a:rPr lang="en-US" altLang="zh-CN" sz="4000" dirty="0">
                <a:sym typeface="+mn-ea"/>
              </a:rPr>
              <a:t>  </a:t>
            </a:r>
            <a:endParaRPr lang="en-US" altLang="zh-CN" sz="4000" dirty="0">
              <a:latin typeface="+mj-ea"/>
              <a:ea typeface="+mj-ea"/>
              <a:cs typeface="+mj-ea"/>
              <a:sym typeface="+mn-ea"/>
            </a:endParaRPr>
          </a:p>
          <a:p>
            <a:pPr marL="0" indent="0" algn="ctr">
              <a:buNone/>
            </a:pPr>
            <a:r>
              <a:rPr lang="en-US" altLang="zh-CN" sz="4000" dirty="0">
                <a:latin typeface="+mj-ea"/>
                <a:ea typeface="+mj-ea"/>
                <a:cs typeface="+mj-ea"/>
                <a:sym typeface="+mn-ea"/>
              </a:rPr>
              <a:t>3.4.4</a:t>
            </a:r>
            <a:r>
              <a:rPr lang="zh-CN" altLang="en-US" sz="4000" dirty="0">
                <a:latin typeface="+mj-ea"/>
                <a:ea typeface="+mj-ea"/>
                <a:cs typeface="+mj-ea"/>
                <a:sym typeface="+mn-ea"/>
              </a:rPr>
              <a:t>带直流电机的</a:t>
            </a:r>
            <a:r>
              <a:rPr lang="en-US" altLang="zh-CN" sz="4000" dirty="0">
                <a:latin typeface="+mj-ea"/>
                <a:ea typeface="+mj-ea"/>
                <a:cs typeface="+mj-ea"/>
                <a:sym typeface="+mn-ea"/>
              </a:rPr>
              <a:t>Arduino</a:t>
            </a:r>
            <a:r>
              <a:rPr lang="zh-CN" altLang="en-US" sz="4000" dirty="0">
                <a:latin typeface="+mj-ea"/>
                <a:ea typeface="+mj-ea"/>
                <a:cs typeface="+mj-ea"/>
                <a:sym typeface="+mn-ea"/>
              </a:rPr>
              <a:t>电机模块</a:t>
            </a:r>
            <a:endParaRPr lang="en-US" altLang="zh-CN" sz="4000" dirty="0">
              <a:solidFill>
                <a:srgbClr val="20517C"/>
              </a:solidFill>
              <a:sym typeface="+mn-ea"/>
            </a:endParaRPr>
          </a:p>
        </p:txBody>
      </p:sp>
    </p:spTree>
    <p:extLst>
      <p:ext uri="{BB962C8B-B14F-4D97-AF65-F5344CB8AC3E}">
        <p14:creationId xmlns:p14="http://schemas.microsoft.com/office/powerpoint/2010/main" val="37322092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a:xfrm>
            <a:off x="983432" y="332656"/>
            <a:ext cx="8640960" cy="698500"/>
          </a:xfrm>
        </p:spPr>
        <p:txBody>
          <a:bodyPr/>
          <a:lstStyle/>
          <a:p>
            <a:pPr marL="0" indent="0" algn="ctr">
              <a:buNone/>
            </a:pPr>
            <a:r>
              <a:rPr lang="zh-CN" altLang="en-US" sz="4400" dirty="0">
                <a:latin typeface="+mj-ea"/>
                <a:ea typeface="+mj-ea"/>
                <a:cs typeface="+mj-ea"/>
                <a:sym typeface="+mn-ea"/>
              </a:rPr>
              <a:t>带直流电机的</a:t>
            </a:r>
            <a:r>
              <a:rPr lang="en-US" altLang="zh-CN" sz="4400" dirty="0">
                <a:latin typeface="+mj-ea"/>
                <a:ea typeface="+mj-ea"/>
                <a:cs typeface="+mj-ea"/>
                <a:sym typeface="+mn-ea"/>
              </a:rPr>
              <a:t>Arduino</a:t>
            </a:r>
            <a:r>
              <a:rPr lang="zh-CN" altLang="en-US" sz="4400" dirty="0">
                <a:latin typeface="+mj-ea"/>
                <a:ea typeface="+mj-ea"/>
                <a:cs typeface="+mj-ea"/>
                <a:sym typeface="+mn-ea"/>
              </a:rPr>
              <a:t>电机模块</a:t>
            </a:r>
            <a:endParaRPr lang="en-US" altLang="zh-CN" sz="4400" dirty="0">
              <a:sym typeface="+mn-ea"/>
            </a:endParaRPr>
          </a:p>
        </p:txBody>
      </p:sp>
      <p:sp>
        <p:nvSpPr>
          <p:cNvPr id="23" name="矩形 22"/>
          <p:cNvSpPr/>
          <p:nvPr/>
        </p:nvSpPr>
        <p:spPr>
          <a:xfrm>
            <a:off x="602297" y="1346115"/>
            <a:ext cx="10987405" cy="5186869"/>
          </a:xfrm>
          <a:prstGeom prst="rect">
            <a:avLst/>
          </a:prstGeom>
        </p:spPr>
        <p:txBody>
          <a:bodyPr wrap="square">
            <a:spAutoFit/>
          </a:bodyPr>
          <a:lstStyle/>
          <a:p>
            <a:pPr indent="711200" fontAlgn="auto">
              <a:lnSpc>
                <a:spcPct val="150000"/>
              </a:lnSpc>
              <a:extLst>
                <a:ext uri="{35155182-B16C-46BC-9424-99874614C6A1}">
                  <wpsdc:indentchars xmlns="" xmlns:wpsdc="http://www.wps.cn/officeDocument/2017/drawingmlCustomData" val="200" checksum="3773799597"/>
                </a:ext>
              </a:extLst>
            </a:pPr>
            <a:r>
              <a:rPr lang="en-US" altLang="zh-CN" sz="2800" dirty="0">
                <a:latin typeface="+mj-ea"/>
                <a:ea typeface="+mj-ea"/>
                <a:cs typeface="+mj-ea"/>
                <a:sym typeface="+mn-ea"/>
              </a:rPr>
              <a:t>L298N</a:t>
            </a:r>
            <a:r>
              <a:rPr lang="zh-CN" altLang="en-US" sz="2800" dirty="0">
                <a:latin typeface="+mj-ea"/>
                <a:ea typeface="+mj-ea"/>
                <a:cs typeface="+mj-ea"/>
                <a:sym typeface="+mn-ea"/>
              </a:rPr>
              <a:t>是</a:t>
            </a:r>
            <a:r>
              <a:rPr lang="en-US" altLang="zh-CN" sz="2800" dirty="0">
                <a:latin typeface="+mj-ea"/>
                <a:ea typeface="+mj-ea"/>
                <a:cs typeface="+mj-ea"/>
                <a:sym typeface="+mn-ea"/>
              </a:rPr>
              <a:t>ST</a:t>
            </a:r>
            <a:r>
              <a:rPr lang="zh-CN" altLang="en-US" sz="2800" dirty="0">
                <a:latin typeface="+mj-ea"/>
                <a:ea typeface="+mj-ea"/>
                <a:cs typeface="+mj-ea"/>
                <a:sym typeface="+mn-ea"/>
              </a:rPr>
              <a:t>公司生产的一种高电压、大电流电机驱动芯片。该芯片采用</a:t>
            </a:r>
            <a:r>
              <a:rPr lang="en-US" altLang="zh-CN" sz="2800" dirty="0">
                <a:latin typeface="+mj-ea"/>
                <a:ea typeface="+mj-ea"/>
                <a:cs typeface="+mj-ea"/>
                <a:sym typeface="+mn-ea"/>
              </a:rPr>
              <a:t>15</a:t>
            </a:r>
            <a:r>
              <a:rPr lang="zh-CN" altLang="en-US" sz="2800" dirty="0">
                <a:latin typeface="+mj-ea"/>
                <a:ea typeface="+mj-ea"/>
                <a:cs typeface="+mj-ea"/>
                <a:sym typeface="+mn-ea"/>
              </a:rPr>
              <a:t>脚封装。主要特点：①工作电压最高可达</a:t>
            </a:r>
            <a:r>
              <a:rPr lang="en-US" altLang="zh-CN" sz="2800" dirty="0">
                <a:latin typeface="+mj-ea"/>
                <a:ea typeface="+mj-ea"/>
                <a:cs typeface="+mj-ea"/>
                <a:sym typeface="+mn-ea"/>
              </a:rPr>
              <a:t>46V</a:t>
            </a:r>
            <a:r>
              <a:rPr lang="zh-CN" altLang="en-US" sz="2800" dirty="0">
                <a:latin typeface="+mj-ea"/>
                <a:ea typeface="+mj-ea"/>
                <a:cs typeface="+mj-ea"/>
                <a:sym typeface="+mn-ea"/>
              </a:rPr>
              <a:t>，输出电流瞬间峰值可达</a:t>
            </a:r>
            <a:r>
              <a:rPr lang="en-US" altLang="zh-CN" sz="2800" dirty="0">
                <a:latin typeface="+mj-ea"/>
                <a:ea typeface="+mj-ea"/>
                <a:cs typeface="+mj-ea"/>
                <a:sym typeface="+mn-ea"/>
              </a:rPr>
              <a:t>3A</a:t>
            </a:r>
            <a:r>
              <a:rPr lang="zh-CN" altLang="en-US" sz="2800" dirty="0">
                <a:latin typeface="+mj-ea"/>
                <a:ea typeface="+mj-ea"/>
                <a:cs typeface="+mj-ea"/>
                <a:sym typeface="+mn-ea"/>
              </a:rPr>
              <a:t>，持续工作电流为</a:t>
            </a:r>
            <a:r>
              <a:rPr lang="en-US" altLang="zh-CN" sz="2800" dirty="0">
                <a:latin typeface="+mj-ea"/>
                <a:ea typeface="+mj-ea"/>
                <a:cs typeface="+mj-ea"/>
                <a:sym typeface="+mn-ea"/>
              </a:rPr>
              <a:t>2A</a:t>
            </a:r>
            <a:r>
              <a:rPr lang="zh-CN" altLang="en-US" sz="2800" dirty="0">
                <a:latin typeface="+mj-ea"/>
                <a:ea typeface="+mj-ea"/>
                <a:cs typeface="+mj-ea"/>
                <a:sym typeface="+mn-ea"/>
              </a:rPr>
              <a:t>，额定功率</a:t>
            </a:r>
            <a:r>
              <a:rPr lang="en-US" altLang="zh-CN" sz="2800" dirty="0">
                <a:latin typeface="+mj-ea"/>
                <a:ea typeface="+mj-ea"/>
                <a:cs typeface="+mj-ea"/>
                <a:sym typeface="+mn-ea"/>
              </a:rPr>
              <a:t>25W</a:t>
            </a:r>
            <a:r>
              <a:rPr lang="zh-CN" altLang="en-US" sz="2800" dirty="0">
                <a:latin typeface="+mj-ea"/>
                <a:ea typeface="+mj-ea"/>
                <a:cs typeface="+mj-ea"/>
                <a:sym typeface="+mn-ea"/>
              </a:rPr>
              <a:t>；②内含两个</a:t>
            </a:r>
            <a:r>
              <a:rPr lang="en-US" altLang="zh-CN" sz="2800" dirty="0">
                <a:latin typeface="+mj-ea"/>
                <a:ea typeface="+mj-ea"/>
                <a:cs typeface="+mj-ea"/>
                <a:sym typeface="+mn-ea"/>
              </a:rPr>
              <a:t>H</a:t>
            </a:r>
            <a:r>
              <a:rPr lang="zh-CN" altLang="en-US" sz="2800" dirty="0">
                <a:latin typeface="+mj-ea"/>
                <a:ea typeface="+mj-ea"/>
                <a:cs typeface="+mj-ea"/>
                <a:sym typeface="+mn-ea"/>
              </a:rPr>
              <a:t>桥的高电压大电流全桥式驱动器，可以用来驱动直流电动机和步进电动机、继电器线圈等感性负载；③采用标准逻辑电平信号控制；④具有两个使能控制端，在不受输入信号影响的情况下允许或禁止器件工作有一个逻辑电源输入端，使内部逻辑电路部分在低电压下工作；⑤可以外接检测电阻，将变化量反馈给控制电路。</a:t>
            </a:r>
          </a:p>
        </p:txBody>
      </p:sp>
    </p:spTree>
    <p:extLst>
      <p:ext uri="{BB962C8B-B14F-4D97-AF65-F5344CB8AC3E}">
        <p14:creationId xmlns:p14="http://schemas.microsoft.com/office/powerpoint/2010/main" val="19652855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4871606" y="2776924"/>
            <a:ext cx="2232248" cy="503237"/>
          </a:xfrm>
        </p:spPr>
        <p:txBody>
          <a:bodyPr/>
          <a:lstStyle/>
          <a:p>
            <a:r>
              <a:rPr lang="en-US" altLang="zh-CN"/>
              <a:t>PART  01</a:t>
            </a:r>
            <a:endParaRPr lang="en-US" altLang="zh-CN" dirty="0"/>
          </a:p>
        </p:txBody>
      </p:sp>
      <p:sp>
        <p:nvSpPr>
          <p:cNvPr id="3" name="文本占位符 2"/>
          <p:cNvSpPr>
            <a:spLocks noGrp="1"/>
          </p:cNvSpPr>
          <p:nvPr>
            <p:ph type="body" sz="quarter" idx="12"/>
          </p:nvPr>
        </p:nvSpPr>
        <p:spPr>
          <a:xfrm>
            <a:off x="4871606" y="3541526"/>
            <a:ext cx="2232248" cy="503237"/>
          </a:xfrm>
        </p:spPr>
        <p:txBody>
          <a:bodyPr/>
          <a:lstStyle/>
          <a:p>
            <a:r>
              <a:rPr lang="en-US" altLang="zh-CN">
                <a:sym typeface="+mn-ea"/>
              </a:rPr>
              <a:t>PART  02</a:t>
            </a:r>
            <a:endParaRPr lang="en-US" altLang="zh-CN"/>
          </a:p>
          <a:p>
            <a:endParaRPr lang="zh-CN" altLang="en-US" dirty="0"/>
          </a:p>
        </p:txBody>
      </p:sp>
      <p:sp>
        <p:nvSpPr>
          <p:cNvPr id="4" name="文本占位符 3"/>
          <p:cNvSpPr>
            <a:spLocks noGrp="1"/>
          </p:cNvSpPr>
          <p:nvPr>
            <p:ph type="body" sz="quarter" idx="13"/>
          </p:nvPr>
        </p:nvSpPr>
        <p:spPr>
          <a:xfrm>
            <a:off x="4871606" y="4306128"/>
            <a:ext cx="2232248" cy="503237"/>
          </a:xfrm>
        </p:spPr>
        <p:txBody>
          <a:bodyPr/>
          <a:lstStyle/>
          <a:p>
            <a:r>
              <a:rPr lang="en-US" altLang="zh-CN">
                <a:sym typeface="+mn-ea"/>
              </a:rPr>
              <a:t>PART  03</a:t>
            </a:r>
            <a:endParaRPr lang="en-US" altLang="zh-CN"/>
          </a:p>
          <a:p>
            <a:endParaRPr lang="zh-CN" altLang="en-US" dirty="0"/>
          </a:p>
        </p:txBody>
      </p:sp>
      <p:sp>
        <p:nvSpPr>
          <p:cNvPr id="8" name="文本占位符 7"/>
          <p:cNvSpPr>
            <a:spLocks noGrp="1"/>
          </p:cNvSpPr>
          <p:nvPr>
            <p:ph type="body" sz="quarter" idx="17"/>
          </p:nvPr>
        </p:nvSpPr>
        <p:spPr>
          <a:xfrm>
            <a:off x="7103854" y="2657912"/>
            <a:ext cx="2232248" cy="503237"/>
          </a:xfrm>
        </p:spPr>
        <p:txBody>
          <a:bodyPr/>
          <a:lstStyle/>
          <a:p>
            <a:r>
              <a:rPr lang="zh-CN" altLang="en-US"/>
              <a:t>电路原理图</a:t>
            </a:r>
            <a:endParaRPr lang="zh-CN" altLang="en-US" dirty="0"/>
          </a:p>
        </p:txBody>
      </p:sp>
      <p:sp>
        <p:nvSpPr>
          <p:cNvPr id="9" name="文本占位符 8"/>
          <p:cNvSpPr>
            <a:spLocks noGrp="1"/>
          </p:cNvSpPr>
          <p:nvPr>
            <p:ph type="body" sz="quarter" idx="18"/>
          </p:nvPr>
        </p:nvSpPr>
        <p:spPr>
          <a:xfrm>
            <a:off x="7103854" y="3429000"/>
            <a:ext cx="3168352" cy="503237"/>
          </a:xfrm>
        </p:spPr>
        <p:txBody>
          <a:bodyPr/>
          <a:lstStyle/>
          <a:p>
            <a:r>
              <a:rPr lang="zh-CN" altLang="en-US"/>
              <a:t>可视化命令</a:t>
            </a:r>
            <a:endParaRPr lang="zh-CN" altLang="en-US" dirty="0"/>
          </a:p>
        </p:txBody>
      </p:sp>
      <p:sp>
        <p:nvSpPr>
          <p:cNvPr id="10" name="文本占位符 9"/>
          <p:cNvSpPr>
            <a:spLocks noGrp="1"/>
          </p:cNvSpPr>
          <p:nvPr>
            <p:ph type="body" sz="quarter" idx="19"/>
          </p:nvPr>
        </p:nvSpPr>
        <p:spPr>
          <a:xfrm>
            <a:off x="7103854" y="4183855"/>
            <a:ext cx="4752786" cy="503237"/>
          </a:xfrm>
        </p:spPr>
        <p:txBody>
          <a:bodyPr/>
          <a:lstStyle/>
          <a:p>
            <a:r>
              <a:rPr lang="zh-CN" altLang="en-US" dirty="0"/>
              <a:t>简单实例：驱动伺服电机</a:t>
            </a:r>
          </a:p>
        </p:txBody>
      </p:sp>
    </p:spTree>
    <p:extLst>
      <p:ext uri="{BB962C8B-B14F-4D97-AF65-F5344CB8AC3E}">
        <p14:creationId xmlns:p14="http://schemas.microsoft.com/office/powerpoint/2010/main" val="32850753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a:xfrm>
            <a:off x="3410585" y="260350"/>
            <a:ext cx="3974465" cy="698500"/>
          </a:xfrm>
        </p:spPr>
        <p:txBody>
          <a:bodyPr/>
          <a:lstStyle/>
          <a:p>
            <a:r>
              <a:rPr lang="zh-CN" altLang="en-US" sz="4400" dirty="0"/>
              <a:t>电路原理图</a:t>
            </a:r>
          </a:p>
        </p:txBody>
      </p:sp>
      <p:sp>
        <p:nvSpPr>
          <p:cNvPr id="6" name="矩形 5"/>
          <p:cNvSpPr/>
          <p:nvPr/>
        </p:nvSpPr>
        <p:spPr>
          <a:xfrm>
            <a:off x="695325" y="405130"/>
            <a:ext cx="1080135" cy="5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占位符 1"/>
          <p:cNvSpPr>
            <a:spLocks noGrp="1"/>
          </p:cNvSpPr>
          <p:nvPr>
            <p:ph type="body" sz="quarter" idx="10"/>
          </p:nvPr>
        </p:nvSpPr>
        <p:spPr>
          <a:xfrm>
            <a:off x="194945" y="260350"/>
            <a:ext cx="2733040" cy="638810"/>
          </a:xfrm>
        </p:spPr>
        <p:txBody>
          <a:bodyPr/>
          <a:lstStyle/>
          <a:p>
            <a:r>
              <a:rPr lang="en-US" altLang="zh-CN" sz="4000" dirty="0"/>
              <a:t>PART 01</a:t>
            </a:r>
          </a:p>
        </p:txBody>
      </p:sp>
      <p:sp>
        <p:nvSpPr>
          <p:cNvPr id="23" name="矩形 22"/>
          <p:cNvSpPr/>
          <p:nvPr/>
        </p:nvSpPr>
        <p:spPr>
          <a:xfrm>
            <a:off x="695325" y="1556792"/>
            <a:ext cx="4079776" cy="662554"/>
          </a:xfrm>
          <a:prstGeom prst="rect">
            <a:avLst/>
          </a:prstGeom>
        </p:spPr>
        <p:txBody>
          <a:bodyPr wrap="square">
            <a:spAutoFit/>
          </a:bodyPr>
          <a:lstStyle/>
          <a:p>
            <a:pPr indent="711200" fontAlgn="auto">
              <a:lnSpc>
                <a:spcPct val="150000"/>
              </a:lnSpc>
              <a:extLst>
                <a:ext uri="{35155182-B16C-46BC-9424-99874614C6A1}">
                  <wpsdc:indentchars xmlns:wpsdc="http://www.wps.cn/officeDocument/2017/drawingmlCustomData" xmlns="" val="200" checksum="3773799597"/>
                </a:ext>
              </a:extLst>
            </a:pPr>
            <a:r>
              <a:rPr lang="zh-CN" altLang="en-US" sz="2800" dirty="0">
                <a:latin typeface="+mj-ea"/>
                <a:ea typeface="+mj-ea"/>
                <a:cs typeface="+mj-ea"/>
                <a:sym typeface="+mn-ea"/>
              </a:rPr>
              <a:t>原理图模块</a:t>
            </a:r>
          </a:p>
        </p:txBody>
      </p:sp>
      <p:pic>
        <p:nvPicPr>
          <p:cNvPr id="7" name="图片 6">
            <a:extLst>
              <a:ext uri="{FF2B5EF4-FFF2-40B4-BE49-F238E27FC236}">
                <a16:creationId xmlns:a16="http://schemas.microsoft.com/office/drawing/2014/main" id="{31AB664F-1136-4D2F-ACB4-D9BBE525D2C1}"/>
              </a:ext>
            </a:extLst>
          </p:cNvPr>
          <p:cNvPicPr/>
          <p:nvPr/>
        </p:nvPicPr>
        <p:blipFill>
          <a:blip r:embed="rId2"/>
          <a:stretch>
            <a:fillRect/>
          </a:stretch>
        </p:blipFill>
        <p:spPr>
          <a:xfrm>
            <a:off x="3589859" y="1646653"/>
            <a:ext cx="7906816" cy="4405074"/>
          </a:xfrm>
          <a:prstGeom prst="rect">
            <a:avLst/>
          </a:prstGeom>
          <a:noFill/>
          <a:ln w="9525">
            <a:noFill/>
          </a:ln>
        </p:spPr>
      </p:pic>
    </p:spTree>
    <p:extLst>
      <p:ext uri="{BB962C8B-B14F-4D97-AF65-F5344CB8AC3E}">
        <p14:creationId xmlns:p14="http://schemas.microsoft.com/office/powerpoint/2010/main" val="37048253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a:xfrm>
            <a:off x="3410585" y="260350"/>
            <a:ext cx="3974465" cy="698500"/>
          </a:xfrm>
        </p:spPr>
        <p:txBody>
          <a:bodyPr/>
          <a:lstStyle/>
          <a:p>
            <a:r>
              <a:rPr lang="zh-CN" altLang="en-US" sz="4400" dirty="0"/>
              <a:t>可视化命令</a:t>
            </a:r>
          </a:p>
        </p:txBody>
      </p:sp>
      <p:sp>
        <p:nvSpPr>
          <p:cNvPr id="6" name="矩形 5"/>
          <p:cNvSpPr/>
          <p:nvPr/>
        </p:nvSpPr>
        <p:spPr>
          <a:xfrm>
            <a:off x="695325" y="405130"/>
            <a:ext cx="1080135" cy="5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占位符 1"/>
          <p:cNvSpPr>
            <a:spLocks noGrp="1"/>
          </p:cNvSpPr>
          <p:nvPr>
            <p:ph type="body" sz="quarter" idx="10"/>
          </p:nvPr>
        </p:nvSpPr>
        <p:spPr>
          <a:xfrm>
            <a:off x="194945" y="260350"/>
            <a:ext cx="2733040" cy="638810"/>
          </a:xfrm>
        </p:spPr>
        <p:txBody>
          <a:bodyPr/>
          <a:lstStyle/>
          <a:p>
            <a:r>
              <a:rPr lang="en-US" altLang="zh-CN" sz="4000" dirty="0"/>
              <a:t>PART 02</a:t>
            </a:r>
          </a:p>
        </p:txBody>
      </p:sp>
      <p:sp>
        <p:nvSpPr>
          <p:cNvPr id="23" name="矩形 22"/>
          <p:cNvSpPr/>
          <p:nvPr/>
        </p:nvSpPr>
        <p:spPr>
          <a:xfrm>
            <a:off x="46990" y="1412777"/>
            <a:ext cx="4968890" cy="4540538"/>
          </a:xfrm>
          <a:prstGeom prst="rect">
            <a:avLst/>
          </a:prstGeom>
        </p:spPr>
        <p:txBody>
          <a:bodyPr wrap="square">
            <a:spAutoFit/>
          </a:bodyPr>
          <a:lstStyle/>
          <a:p>
            <a:pPr indent="711200" fontAlgn="auto">
              <a:lnSpc>
                <a:spcPct val="150000"/>
              </a:lnSpc>
              <a:extLst>
                <a:ext uri="{35155182-B16C-46BC-9424-99874614C6A1}">
                  <wpsdc:indentchars xmlns="" xmlns:wpsdc="http://www.wps.cn/officeDocument/2017/drawingmlCustomData" val="200" checksum="3773799597"/>
                </a:ext>
              </a:extLst>
            </a:pPr>
            <a:r>
              <a:rPr lang="zh-CN" altLang="en-US" sz="2800" dirty="0">
                <a:latin typeface="+mj-ea"/>
                <a:ea typeface="+mj-ea"/>
                <a:cs typeface="+mj-ea"/>
                <a:sym typeface="+mn-ea"/>
              </a:rPr>
              <a:t>带直流电机的</a:t>
            </a:r>
            <a:r>
              <a:rPr lang="en-US" altLang="zh-CN" sz="2800" dirty="0">
                <a:latin typeface="+mj-ea"/>
                <a:ea typeface="+mj-ea"/>
                <a:cs typeface="+mj-ea"/>
                <a:sym typeface="+mn-ea"/>
              </a:rPr>
              <a:t>Arduino</a:t>
            </a:r>
            <a:r>
              <a:rPr lang="zh-CN" altLang="en-US" sz="2800" dirty="0">
                <a:latin typeface="+mj-ea"/>
                <a:ea typeface="+mj-ea"/>
                <a:cs typeface="+mj-ea"/>
                <a:sym typeface="+mn-ea"/>
              </a:rPr>
              <a:t>电机模块模块的可视化程序语法由两个直流电机的可视化程序构成，这里仅介绍一个直流电机的可视化命令，即使电机运行、使电机停止运行及释放电机使其空转。</a:t>
            </a:r>
          </a:p>
        </p:txBody>
      </p:sp>
      <p:pic>
        <p:nvPicPr>
          <p:cNvPr id="9" name="图片 8">
            <a:extLst>
              <a:ext uri="{FF2B5EF4-FFF2-40B4-BE49-F238E27FC236}">
                <a16:creationId xmlns:a16="http://schemas.microsoft.com/office/drawing/2014/main" id="{7C4BCDE5-4E69-4703-B2E2-D7E192238017}"/>
              </a:ext>
            </a:extLst>
          </p:cNvPr>
          <p:cNvPicPr/>
          <p:nvPr/>
        </p:nvPicPr>
        <p:blipFill>
          <a:blip r:embed="rId2"/>
          <a:stretch>
            <a:fillRect/>
          </a:stretch>
        </p:blipFill>
        <p:spPr>
          <a:xfrm>
            <a:off x="7373383" y="1498149"/>
            <a:ext cx="2771160" cy="4455165"/>
          </a:xfrm>
          <a:prstGeom prst="rect">
            <a:avLst/>
          </a:prstGeom>
          <a:noFill/>
          <a:ln w="9525">
            <a:noFill/>
          </a:ln>
        </p:spPr>
      </p:pic>
    </p:spTree>
    <p:extLst>
      <p:ext uri="{BB962C8B-B14F-4D97-AF65-F5344CB8AC3E}">
        <p14:creationId xmlns:p14="http://schemas.microsoft.com/office/powerpoint/2010/main" val="16084744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a:xfrm>
            <a:off x="3410585" y="260350"/>
            <a:ext cx="5637743" cy="698500"/>
          </a:xfrm>
        </p:spPr>
        <p:txBody>
          <a:bodyPr/>
          <a:lstStyle/>
          <a:p>
            <a:r>
              <a:rPr lang="zh-CN" altLang="en-US" sz="3600" dirty="0"/>
              <a:t>简单实例</a:t>
            </a:r>
          </a:p>
        </p:txBody>
      </p:sp>
      <p:sp>
        <p:nvSpPr>
          <p:cNvPr id="6" name="矩形 5"/>
          <p:cNvSpPr/>
          <p:nvPr/>
        </p:nvSpPr>
        <p:spPr>
          <a:xfrm>
            <a:off x="695325" y="405130"/>
            <a:ext cx="1080135" cy="5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占位符 1"/>
          <p:cNvSpPr>
            <a:spLocks noGrp="1"/>
          </p:cNvSpPr>
          <p:nvPr>
            <p:ph type="body" sz="quarter" idx="10"/>
          </p:nvPr>
        </p:nvSpPr>
        <p:spPr>
          <a:xfrm>
            <a:off x="194945" y="260350"/>
            <a:ext cx="2733040" cy="638810"/>
          </a:xfrm>
        </p:spPr>
        <p:txBody>
          <a:bodyPr/>
          <a:lstStyle/>
          <a:p>
            <a:r>
              <a:rPr lang="en-US" altLang="zh-CN" sz="4000" dirty="0"/>
              <a:t>PART 03</a:t>
            </a:r>
          </a:p>
        </p:txBody>
      </p:sp>
      <p:sp>
        <p:nvSpPr>
          <p:cNvPr id="23" name="矩形 22"/>
          <p:cNvSpPr/>
          <p:nvPr/>
        </p:nvSpPr>
        <p:spPr>
          <a:xfrm>
            <a:off x="1235392" y="1414046"/>
            <a:ext cx="8857322" cy="1955215"/>
          </a:xfrm>
          <a:prstGeom prst="rect">
            <a:avLst/>
          </a:prstGeom>
        </p:spPr>
        <p:txBody>
          <a:bodyPr wrap="square">
            <a:spAutoFit/>
          </a:bodyPr>
          <a:lstStyle/>
          <a:p>
            <a:pPr indent="711200" fontAlgn="auto">
              <a:lnSpc>
                <a:spcPct val="150000"/>
              </a:lnSpc>
              <a:extLst>
                <a:ext uri="{35155182-B16C-46BC-9424-99874614C6A1}">
                  <wpsdc:indentchars xmlns:wpsdc="http://www.wps.cn/officeDocument/2017/drawingmlCustomData" xmlns="" val="200" checksum="3773799597"/>
                </a:ext>
              </a:extLst>
            </a:pPr>
            <a:r>
              <a:rPr lang="zh-CN" altLang="en-US" sz="2800" dirty="0">
                <a:latin typeface="+mj-ea"/>
                <a:ea typeface="+mj-ea"/>
                <a:cs typeface="+mj-ea"/>
                <a:sym typeface="+mn-ea"/>
              </a:rPr>
              <a:t>该电路的电机驱动模块已经集成好了，只需要将接口与</a:t>
            </a:r>
            <a:r>
              <a:rPr lang="en-US" altLang="zh-CN" sz="2800" dirty="0">
                <a:latin typeface="+mj-ea"/>
                <a:ea typeface="+mj-ea"/>
                <a:cs typeface="+mj-ea"/>
                <a:sym typeface="+mn-ea"/>
              </a:rPr>
              <a:t>Arduino328</a:t>
            </a:r>
            <a:r>
              <a:rPr lang="zh-CN" altLang="en-US" sz="2800" dirty="0">
                <a:latin typeface="+mj-ea"/>
                <a:ea typeface="+mj-ea"/>
                <a:cs typeface="+mj-ea"/>
                <a:sym typeface="+mn-ea"/>
              </a:rPr>
              <a:t>连接就可以驱动两个电机工作，具体由程序给出。</a:t>
            </a:r>
          </a:p>
        </p:txBody>
      </p:sp>
      <p:pic>
        <p:nvPicPr>
          <p:cNvPr id="8" name="图片 7">
            <a:extLst>
              <a:ext uri="{FF2B5EF4-FFF2-40B4-BE49-F238E27FC236}">
                <a16:creationId xmlns:a16="http://schemas.microsoft.com/office/drawing/2014/main" id="{2E4134B5-46D7-4DA7-A637-F000B96A91B1}"/>
              </a:ext>
            </a:extLst>
          </p:cNvPr>
          <p:cNvPicPr/>
          <p:nvPr/>
        </p:nvPicPr>
        <p:blipFill>
          <a:blip r:embed="rId2"/>
          <a:stretch>
            <a:fillRect/>
          </a:stretch>
        </p:blipFill>
        <p:spPr>
          <a:xfrm>
            <a:off x="2059108" y="3831956"/>
            <a:ext cx="8340695" cy="2745395"/>
          </a:xfrm>
          <a:prstGeom prst="rect">
            <a:avLst/>
          </a:prstGeom>
          <a:noFill/>
          <a:ln w="9525">
            <a:noFill/>
          </a:ln>
        </p:spPr>
      </p:pic>
    </p:spTree>
    <p:extLst>
      <p:ext uri="{BB962C8B-B14F-4D97-AF65-F5344CB8AC3E}">
        <p14:creationId xmlns:p14="http://schemas.microsoft.com/office/powerpoint/2010/main" val="28649801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a:xfrm>
            <a:off x="3410585" y="260350"/>
            <a:ext cx="5637743" cy="698500"/>
          </a:xfrm>
        </p:spPr>
        <p:txBody>
          <a:bodyPr/>
          <a:lstStyle/>
          <a:p>
            <a:r>
              <a:rPr lang="zh-CN" altLang="en-US" sz="3600" dirty="0"/>
              <a:t>简单实例</a:t>
            </a:r>
          </a:p>
        </p:txBody>
      </p:sp>
      <p:sp>
        <p:nvSpPr>
          <p:cNvPr id="6" name="矩形 5"/>
          <p:cNvSpPr/>
          <p:nvPr/>
        </p:nvSpPr>
        <p:spPr>
          <a:xfrm>
            <a:off x="695325" y="405130"/>
            <a:ext cx="1080135" cy="5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占位符 1"/>
          <p:cNvSpPr>
            <a:spLocks noGrp="1"/>
          </p:cNvSpPr>
          <p:nvPr>
            <p:ph type="body" sz="quarter" idx="10"/>
          </p:nvPr>
        </p:nvSpPr>
        <p:spPr>
          <a:xfrm>
            <a:off x="194945" y="260350"/>
            <a:ext cx="2733040" cy="638810"/>
          </a:xfrm>
        </p:spPr>
        <p:txBody>
          <a:bodyPr/>
          <a:lstStyle/>
          <a:p>
            <a:r>
              <a:rPr lang="en-US" altLang="zh-CN" sz="4000" dirty="0"/>
              <a:t>PART 03</a:t>
            </a:r>
          </a:p>
        </p:txBody>
      </p:sp>
      <p:sp>
        <p:nvSpPr>
          <p:cNvPr id="23" name="矩形 22"/>
          <p:cNvSpPr/>
          <p:nvPr/>
        </p:nvSpPr>
        <p:spPr>
          <a:xfrm>
            <a:off x="-384720" y="1124840"/>
            <a:ext cx="4968890" cy="662554"/>
          </a:xfrm>
          <a:prstGeom prst="rect">
            <a:avLst/>
          </a:prstGeom>
        </p:spPr>
        <p:txBody>
          <a:bodyPr wrap="square">
            <a:spAutoFit/>
          </a:bodyPr>
          <a:lstStyle/>
          <a:p>
            <a:pPr indent="711200" fontAlgn="auto">
              <a:lnSpc>
                <a:spcPct val="150000"/>
              </a:lnSpc>
              <a:extLst>
                <a:ext uri="{35155182-B16C-46BC-9424-99874614C6A1}">
                  <wpsdc:indentchars xmlns:wpsdc="http://www.wps.cn/officeDocument/2017/drawingmlCustomData" xmlns="" val="200" checksum="3773799597"/>
                </a:ext>
              </a:extLst>
            </a:pPr>
            <a:r>
              <a:rPr lang="zh-CN" altLang="en-US" sz="2800" dirty="0">
                <a:latin typeface="+mj-ea"/>
                <a:ea typeface="+mj-ea"/>
                <a:cs typeface="+mj-ea"/>
                <a:sym typeface="+mn-ea"/>
              </a:rPr>
              <a:t>可视化程序：</a:t>
            </a:r>
          </a:p>
        </p:txBody>
      </p:sp>
      <p:pic>
        <p:nvPicPr>
          <p:cNvPr id="7" name="图片 6">
            <a:extLst>
              <a:ext uri="{FF2B5EF4-FFF2-40B4-BE49-F238E27FC236}">
                <a16:creationId xmlns:a16="http://schemas.microsoft.com/office/drawing/2014/main" id="{5B4AAD18-5339-4086-9FBE-6DF646DE6B9D}"/>
              </a:ext>
            </a:extLst>
          </p:cNvPr>
          <p:cNvPicPr/>
          <p:nvPr/>
        </p:nvPicPr>
        <p:blipFill>
          <a:blip r:embed="rId2"/>
          <a:stretch>
            <a:fillRect/>
          </a:stretch>
        </p:blipFill>
        <p:spPr>
          <a:xfrm>
            <a:off x="6096000" y="1124840"/>
            <a:ext cx="4517926" cy="5264334"/>
          </a:xfrm>
          <a:prstGeom prst="rect">
            <a:avLst/>
          </a:prstGeom>
          <a:noFill/>
          <a:ln w="9525">
            <a:noFill/>
          </a:ln>
        </p:spPr>
      </p:pic>
    </p:spTree>
    <p:extLst>
      <p:ext uri="{BB962C8B-B14F-4D97-AF65-F5344CB8AC3E}">
        <p14:creationId xmlns:p14="http://schemas.microsoft.com/office/powerpoint/2010/main" val="10478384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a:xfrm>
            <a:off x="3410585" y="260350"/>
            <a:ext cx="5637743" cy="698500"/>
          </a:xfrm>
        </p:spPr>
        <p:txBody>
          <a:bodyPr/>
          <a:lstStyle/>
          <a:p>
            <a:r>
              <a:rPr lang="zh-CN" altLang="en-US" sz="3600" dirty="0"/>
              <a:t>简单实例</a:t>
            </a:r>
          </a:p>
        </p:txBody>
      </p:sp>
      <p:sp>
        <p:nvSpPr>
          <p:cNvPr id="6" name="矩形 5"/>
          <p:cNvSpPr/>
          <p:nvPr/>
        </p:nvSpPr>
        <p:spPr>
          <a:xfrm>
            <a:off x="695325" y="405130"/>
            <a:ext cx="1080135" cy="5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占位符 1"/>
          <p:cNvSpPr>
            <a:spLocks noGrp="1"/>
          </p:cNvSpPr>
          <p:nvPr>
            <p:ph type="body" sz="quarter" idx="10"/>
          </p:nvPr>
        </p:nvSpPr>
        <p:spPr>
          <a:xfrm>
            <a:off x="194945" y="260350"/>
            <a:ext cx="2733040" cy="638810"/>
          </a:xfrm>
        </p:spPr>
        <p:txBody>
          <a:bodyPr/>
          <a:lstStyle/>
          <a:p>
            <a:r>
              <a:rPr lang="en-US" altLang="zh-CN" sz="4000" dirty="0"/>
              <a:t>PART 03</a:t>
            </a:r>
          </a:p>
        </p:txBody>
      </p:sp>
      <p:sp>
        <p:nvSpPr>
          <p:cNvPr id="23" name="矩形 22"/>
          <p:cNvSpPr/>
          <p:nvPr/>
        </p:nvSpPr>
        <p:spPr>
          <a:xfrm>
            <a:off x="263352" y="1340768"/>
            <a:ext cx="6048672" cy="1955215"/>
          </a:xfrm>
          <a:prstGeom prst="rect">
            <a:avLst/>
          </a:prstGeom>
        </p:spPr>
        <p:txBody>
          <a:bodyPr wrap="square">
            <a:spAutoFit/>
          </a:bodyPr>
          <a:lstStyle/>
          <a:p>
            <a:pPr indent="711200" fontAlgn="auto">
              <a:lnSpc>
                <a:spcPct val="150000"/>
              </a:lnSpc>
              <a:extLst>
                <a:ext uri="{35155182-B16C-46BC-9424-99874614C6A1}">
                  <wpsdc:indentchars xmlns:wpsdc="http://www.wps.cn/officeDocument/2017/drawingmlCustomData" xmlns="" val="200" checksum="3773799597"/>
                </a:ext>
              </a:extLst>
            </a:pPr>
            <a:r>
              <a:rPr lang="zh-CN" altLang="en-US" sz="2800" dirty="0">
                <a:latin typeface="+mj-ea"/>
                <a:ea typeface="+mj-ea"/>
                <a:cs typeface="+mj-ea"/>
                <a:sym typeface="+mn-ea"/>
              </a:rPr>
              <a:t>仿真结果如图所示，当</a:t>
            </a:r>
            <a:r>
              <a:rPr lang="en-US" altLang="zh-CN" sz="2800" dirty="0">
                <a:latin typeface="+mj-ea"/>
                <a:ea typeface="+mj-ea"/>
                <a:cs typeface="+mj-ea"/>
                <a:sym typeface="+mn-ea"/>
              </a:rPr>
              <a:t>OUT1</a:t>
            </a:r>
            <a:r>
              <a:rPr lang="zh-CN" altLang="en-US" sz="2800" dirty="0">
                <a:latin typeface="+mj-ea"/>
                <a:ea typeface="+mj-ea"/>
                <a:cs typeface="+mj-ea"/>
                <a:sym typeface="+mn-ea"/>
              </a:rPr>
              <a:t>为</a:t>
            </a:r>
            <a:r>
              <a:rPr lang="en-US" altLang="zh-CN" sz="2800" dirty="0">
                <a:latin typeface="+mj-ea"/>
                <a:ea typeface="+mj-ea"/>
                <a:cs typeface="+mj-ea"/>
                <a:sym typeface="+mn-ea"/>
              </a:rPr>
              <a:t>0</a:t>
            </a:r>
            <a:r>
              <a:rPr lang="zh-CN" altLang="en-US" sz="2800" dirty="0">
                <a:latin typeface="+mj-ea"/>
                <a:ea typeface="+mj-ea"/>
                <a:cs typeface="+mj-ea"/>
                <a:sym typeface="+mn-ea"/>
              </a:rPr>
              <a:t>，</a:t>
            </a:r>
            <a:r>
              <a:rPr lang="en-US" altLang="zh-CN" sz="2800" dirty="0">
                <a:latin typeface="+mj-ea"/>
                <a:ea typeface="+mj-ea"/>
                <a:cs typeface="+mj-ea"/>
                <a:sym typeface="+mn-ea"/>
              </a:rPr>
              <a:t>OUT2</a:t>
            </a:r>
            <a:r>
              <a:rPr lang="zh-CN" altLang="en-US" sz="2800" dirty="0">
                <a:latin typeface="+mj-ea"/>
                <a:ea typeface="+mj-ea"/>
                <a:cs typeface="+mj-ea"/>
                <a:sym typeface="+mn-ea"/>
              </a:rPr>
              <a:t>为</a:t>
            </a:r>
            <a:r>
              <a:rPr lang="en-US" altLang="zh-CN" sz="2800" dirty="0">
                <a:latin typeface="+mj-ea"/>
                <a:ea typeface="+mj-ea"/>
                <a:cs typeface="+mj-ea"/>
                <a:sym typeface="+mn-ea"/>
              </a:rPr>
              <a:t>1</a:t>
            </a:r>
            <a:r>
              <a:rPr lang="zh-CN" altLang="en-US" sz="2800" dirty="0">
                <a:latin typeface="+mj-ea"/>
                <a:ea typeface="+mj-ea"/>
                <a:cs typeface="+mj-ea"/>
                <a:sym typeface="+mn-ea"/>
              </a:rPr>
              <a:t>，</a:t>
            </a:r>
            <a:r>
              <a:rPr lang="en-US" altLang="zh-CN" sz="2800" dirty="0">
                <a:latin typeface="+mj-ea"/>
                <a:ea typeface="+mj-ea"/>
                <a:cs typeface="+mj-ea"/>
                <a:sym typeface="+mn-ea"/>
              </a:rPr>
              <a:t>OUT3</a:t>
            </a:r>
            <a:r>
              <a:rPr lang="zh-CN" altLang="en-US" sz="2800" dirty="0">
                <a:latin typeface="+mj-ea"/>
                <a:ea typeface="+mj-ea"/>
                <a:cs typeface="+mj-ea"/>
                <a:sym typeface="+mn-ea"/>
              </a:rPr>
              <a:t>为</a:t>
            </a:r>
            <a:r>
              <a:rPr lang="en-US" altLang="zh-CN" sz="2800" dirty="0">
                <a:latin typeface="+mj-ea"/>
                <a:ea typeface="+mj-ea"/>
                <a:cs typeface="+mj-ea"/>
                <a:sym typeface="+mn-ea"/>
              </a:rPr>
              <a:t>1</a:t>
            </a:r>
            <a:r>
              <a:rPr lang="zh-CN" altLang="en-US" sz="2800" dirty="0">
                <a:latin typeface="+mj-ea"/>
                <a:ea typeface="+mj-ea"/>
                <a:cs typeface="+mj-ea"/>
                <a:sym typeface="+mn-ea"/>
              </a:rPr>
              <a:t>，</a:t>
            </a:r>
            <a:r>
              <a:rPr lang="en-US" altLang="zh-CN" sz="2800" dirty="0">
                <a:latin typeface="+mj-ea"/>
                <a:ea typeface="+mj-ea"/>
                <a:cs typeface="+mj-ea"/>
                <a:sym typeface="+mn-ea"/>
              </a:rPr>
              <a:t>OUT2</a:t>
            </a:r>
            <a:r>
              <a:rPr lang="zh-CN" altLang="en-US" sz="2800" dirty="0">
                <a:latin typeface="+mj-ea"/>
                <a:ea typeface="+mj-ea"/>
                <a:cs typeface="+mj-ea"/>
                <a:sym typeface="+mn-ea"/>
              </a:rPr>
              <a:t>为</a:t>
            </a:r>
            <a:r>
              <a:rPr lang="en-US" altLang="zh-CN" sz="2800" dirty="0">
                <a:latin typeface="+mj-ea"/>
                <a:ea typeface="+mj-ea"/>
                <a:cs typeface="+mj-ea"/>
                <a:sym typeface="+mn-ea"/>
              </a:rPr>
              <a:t>0</a:t>
            </a:r>
            <a:r>
              <a:rPr lang="zh-CN" altLang="en-US" sz="2800" dirty="0">
                <a:latin typeface="+mj-ea"/>
                <a:ea typeface="+mj-ea"/>
                <a:cs typeface="+mj-ea"/>
                <a:sym typeface="+mn-ea"/>
              </a:rPr>
              <a:t>时，</a:t>
            </a:r>
            <a:r>
              <a:rPr lang="en-US" altLang="zh-CN" sz="2800" dirty="0">
                <a:latin typeface="+mj-ea"/>
                <a:ea typeface="+mj-ea"/>
                <a:cs typeface="+mj-ea"/>
                <a:sym typeface="+mn-ea"/>
              </a:rPr>
              <a:t>M1</a:t>
            </a:r>
            <a:r>
              <a:rPr lang="zh-CN" altLang="en-US" sz="2800" dirty="0">
                <a:latin typeface="+mj-ea"/>
                <a:ea typeface="+mj-ea"/>
                <a:cs typeface="+mj-ea"/>
                <a:sym typeface="+mn-ea"/>
              </a:rPr>
              <a:t>反转，</a:t>
            </a:r>
            <a:r>
              <a:rPr lang="en-US" altLang="zh-CN" sz="2800" dirty="0">
                <a:latin typeface="+mj-ea"/>
                <a:ea typeface="+mj-ea"/>
                <a:cs typeface="+mj-ea"/>
                <a:sym typeface="+mn-ea"/>
              </a:rPr>
              <a:t>M2</a:t>
            </a:r>
            <a:r>
              <a:rPr lang="zh-CN" altLang="en-US" sz="2800" dirty="0">
                <a:latin typeface="+mj-ea"/>
                <a:ea typeface="+mj-ea"/>
                <a:cs typeface="+mj-ea"/>
                <a:sym typeface="+mn-ea"/>
              </a:rPr>
              <a:t>正转。</a:t>
            </a:r>
          </a:p>
        </p:txBody>
      </p:sp>
      <p:pic>
        <p:nvPicPr>
          <p:cNvPr id="7" name="图片 6">
            <a:extLst>
              <a:ext uri="{FF2B5EF4-FFF2-40B4-BE49-F238E27FC236}">
                <a16:creationId xmlns:a16="http://schemas.microsoft.com/office/drawing/2014/main" id="{4C619DF3-4195-4453-9308-8AC21963E060}"/>
              </a:ext>
            </a:extLst>
          </p:cNvPr>
          <p:cNvPicPr/>
          <p:nvPr/>
        </p:nvPicPr>
        <p:blipFill>
          <a:blip r:embed="rId2"/>
          <a:srcRect t="6790" r="8258" b="8333"/>
          <a:stretch>
            <a:fillRect/>
          </a:stretch>
        </p:blipFill>
        <p:spPr>
          <a:xfrm>
            <a:off x="6636060" y="1484784"/>
            <a:ext cx="4824536" cy="2182082"/>
          </a:xfrm>
          <a:prstGeom prst="rect">
            <a:avLst/>
          </a:prstGeom>
          <a:noFill/>
          <a:ln w="9525">
            <a:noFill/>
          </a:ln>
        </p:spPr>
      </p:pic>
      <p:sp>
        <p:nvSpPr>
          <p:cNvPr id="9" name="矩形 8">
            <a:extLst>
              <a:ext uri="{FF2B5EF4-FFF2-40B4-BE49-F238E27FC236}">
                <a16:creationId xmlns:a16="http://schemas.microsoft.com/office/drawing/2014/main" id="{04071534-5875-42CA-ACC6-C5363DCF2F15}"/>
              </a:ext>
            </a:extLst>
          </p:cNvPr>
          <p:cNvSpPr/>
          <p:nvPr/>
        </p:nvSpPr>
        <p:spPr>
          <a:xfrm>
            <a:off x="386249" y="4149080"/>
            <a:ext cx="6048672" cy="1955215"/>
          </a:xfrm>
          <a:prstGeom prst="rect">
            <a:avLst/>
          </a:prstGeom>
        </p:spPr>
        <p:txBody>
          <a:bodyPr wrap="square">
            <a:spAutoFit/>
          </a:bodyPr>
          <a:lstStyle/>
          <a:p>
            <a:pPr indent="711200" fontAlgn="auto">
              <a:lnSpc>
                <a:spcPct val="150000"/>
              </a:lnSpc>
              <a:extLst>
                <a:ext uri="{35155182-B16C-46BC-9424-99874614C6A1}">
                  <wpsdc:indentchars xmlns="" xmlns:wpsdc="http://www.wps.cn/officeDocument/2017/drawingmlCustomData" val="200" checksum="3773799597"/>
                </a:ext>
              </a:extLst>
            </a:pPr>
            <a:r>
              <a:rPr lang="zh-CN" altLang="en-US" sz="2800" dirty="0">
                <a:latin typeface="+mj-ea"/>
                <a:ea typeface="+mj-ea"/>
                <a:cs typeface="+mj-ea"/>
                <a:sym typeface="+mn-ea"/>
              </a:rPr>
              <a:t>如图所示，当</a:t>
            </a:r>
            <a:r>
              <a:rPr lang="en-US" altLang="zh-CN" sz="2800" dirty="0">
                <a:latin typeface="+mj-ea"/>
                <a:ea typeface="+mj-ea"/>
                <a:cs typeface="+mj-ea"/>
                <a:sym typeface="+mn-ea"/>
              </a:rPr>
              <a:t>OUT1</a:t>
            </a:r>
            <a:r>
              <a:rPr lang="zh-CN" altLang="en-US" sz="2800" dirty="0">
                <a:latin typeface="+mj-ea"/>
                <a:ea typeface="+mj-ea"/>
                <a:cs typeface="+mj-ea"/>
                <a:sym typeface="+mn-ea"/>
              </a:rPr>
              <a:t>为</a:t>
            </a:r>
            <a:r>
              <a:rPr lang="en-US" altLang="zh-CN" sz="2800" dirty="0">
                <a:latin typeface="+mj-ea"/>
                <a:ea typeface="+mj-ea"/>
                <a:cs typeface="+mj-ea"/>
                <a:sym typeface="+mn-ea"/>
              </a:rPr>
              <a:t>1</a:t>
            </a:r>
            <a:r>
              <a:rPr lang="zh-CN" altLang="en-US" sz="2800" dirty="0">
                <a:latin typeface="+mj-ea"/>
                <a:ea typeface="+mj-ea"/>
                <a:cs typeface="+mj-ea"/>
                <a:sym typeface="+mn-ea"/>
              </a:rPr>
              <a:t>，</a:t>
            </a:r>
            <a:r>
              <a:rPr lang="en-US" altLang="zh-CN" sz="2800" dirty="0">
                <a:latin typeface="+mj-ea"/>
                <a:ea typeface="+mj-ea"/>
                <a:cs typeface="+mj-ea"/>
                <a:sym typeface="+mn-ea"/>
              </a:rPr>
              <a:t>OUT2</a:t>
            </a:r>
            <a:r>
              <a:rPr lang="zh-CN" altLang="en-US" sz="2800" dirty="0">
                <a:latin typeface="+mj-ea"/>
                <a:ea typeface="+mj-ea"/>
                <a:cs typeface="+mj-ea"/>
                <a:sym typeface="+mn-ea"/>
              </a:rPr>
              <a:t>为</a:t>
            </a:r>
            <a:r>
              <a:rPr lang="en-US" altLang="zh-CN" sz="2800" dirty="0">
                <a:latin typeface="+mj-ea"/>
                <a:ea typeface="+mj-ea"/>
                <a:cs typeface="+mj-ea"/>
                <a:sym typeface="+mn-ea"/>
              </a:rPr>
              <a:t>0</a:t>
            </a:r>
            <a:r>
              <a:rPr lang="zh-CN" altLang="en-US" sz="2800" dirty="0">
                <a:latin typeface="+mj-ea"/>
                <a:ea typeface="+mj-ea"/>
                <a:cs typeface="+mj-ea"/>
                <a:sym typeface="+mn-ea"/>
              </a:rPr>
              <a:t>，</a:t>
            </a:r>
            <a:r>
              <a:rPr lang="en-US" altLang="zh-CN" sz="2800" dirty="0">
                <a:latin typeface="+mj-ea"/>
                <a:ea typeface="+mj-ea"/>
                <a:cs typeface="+mj-ea"/>
                <a:sym typeface="+mn-ea"/>
              </a:rPr>
              <a:t>OUT3</a:t>
            </a:r>
            <a:r>
              <a:rPr lang="zh-CN" altLang="en-US" sz="2800" dirty="0">
                <a:latin typeface="+mj-ea"/>
                <a:ea typeface="+mj-ea"/>
                <a:cs typeface="+mj-ea"/>
                <a:sym typeface="+mn-ea"/>
              </a:rPr>
              <a:t>为</a:t>
            </a:r>
            <a:r>
              <a:rPr lang="en-US" altLang="zh-CN" sz="2800" dirty="0">
                <a:latin typeface="+mj-ea"/>
                <a:ea typeface="+mj-ea"/>
                <a:cs typeface="+mj-ea"/>
                <a:sym typeface="+mn-ea"/>
              </a:rPr>
              <a:t>0</a:t>
            </a:r>
            <a:r>
              <a:rPr lang="zh-CN" altLang="en-US" sz="2800" dirty="0">
                <a:latin typeface="+mj-ea"/>
                <a:ea typeface="+mj-ea"/>
                <a:cs typeface="+mj-ea"/>
                <a:sym typeface="+mn-ea"/>
              </a:rPr>
              <a:t>，</a:t>
            </a:r>
            <a:r>
              <a:rPr lang="en-US" altLang="zh-CN" sz="2800" dirty="0">
                <a:latin typeface="+mj-ea"/>
                <a:ea typeface="+mj-ea"/>
                <a:cs typeface="+mj-ea"/>
                <a:sym typeface="+mn-ea"/>
              </a:rPr>
              <a:t>OUT2</a:t>
            </a:r>
            <a:r>
              <a:rPr lang="zh-CN" altLang="en-US" sz="2800" dirty="0">
                <a:latin typeface="+mj-ea"/>
                <a:ea typeface="+mj-ea"/>
                <a:cs typeface="+mj-ea"/>
                <a:sym typeface="+mn-ea"/>
              </a:rPr>
              <a:t>为</a:t>
            </a:r>
            <a:r>
              <a:rPr lang="en-US" altLang="zh-CN" sz="2800" dirty="0">
                <a:latin typeface="+mj-ea"/>
                <a:ea typeface="+mj-ea"/>
                <a:cs typeface="+mj-ea"/>
                <a:sym typeface="+mn-ea"/>
              </a:rPr>
              <a:t>1</a:t>
            </a:r>
            <a:r>
              <a:rPr lang="zh-CN" altLang="en-US" sz="2800" dirty="0">
                <a:latin typeface="+mj-ea"/>
                <a:ea typeface="+mj-ea"/>
                <a:cs typeface="+mj-ea"/>
                <a:sym typeface="+mn-ea"/>
              </a:rPr>
              <a:t>时，</a:t>
            </a:r>
            <a:r>
              <a:rPr lang="en-US" altLang="zh-CN" sz="2800" dirty="0">
                <a:latin typeface="+mj-ea"/>
                <a:ea typeface="+mj-ea"/>
                <a:cs typeface="+mj-ea"/>
                <a:sym typeface="+mn-ea"/>
              </a:rPr>
              <a:t>M1</a:t>
            </a:r>
            <a:r>
              <a:rPr lang="zh-CN" altLang="en-US" sz="2800" dirty="0">
                <a:latin typeface="+mj-ea"/>
                <a:ea typeface="+mj-ea"/>
                <a:cs typeface="+mj-ea"/>
                <a:sym typeface="+mn-ea"/>
              </a:rPr>
              <a:t>正转，</a:t>
            </a:r>
            <a:r>
              <a:rPr lang="en-US" altLang="zh-CN" sz="2800" dirty="0">
                <a:latin typeface="+mj-ea"/>
                <a:ea typeface="+mj-ea"/>
                <a:cs typeface="+mj-ea"/>
                <a:sym typeface="+mn-ea"/>
              </a:rPr>
              <a:t>M2</a:t>
            </a:r>
            <a:r>
              <a:rPr lang="zh-CN" altLang="en-US" sz="2800" dirty="0">
                <a:latin typeface="+mj-ea"/>
                <a:ea typeface="+mj-ea"/>
                <a:cs typeface="+mj-ea"/>
                <a:sym typeface="+mn-ea"/>
              </a:rPr>
              <a:t>反转。</a:t>
            </a:r>
          </a:p>
        </p:txBody>
      </p:sp>
      <p:pic>
        <p:nvPicPr>
          <p:cNvPr id="10" name="图片 9">
            <a:extLst>
              <a:ext uri="{FF2B5EF4-FFF2-40B4-BE49-F238E27FC236}">
                <a16:creationId xmlns:a16="http://schemas.microsoft.com/office/drawing/2014/main" id="{CF819FF8-6B69-450E-B8D5-E183798AB2C4}"/>
              </a:ext>
            </a:extLst>
          </p:cNvPr>
          <p:cNvPicPr/>
          <p:nvPr/>
        </p:nvPicPr>
        <p:blipFill>
          <a:blip r:embed="rId3"/>
          <a:srcRect t="2940" r="1157" b="2614"/>
          <a:stretch>
            <a:fillRect/>
          </a:stretch>
        </p:blipFill>
        <p:spPr>
          <a:xfrm>
            <a:off x="6636060" y="4074835"/>
            <a:ext cx="4824536" cy="2128844"/>
          </a:xfrm>
          <a:prstGeom prst="rect">
            <a:avLst/>
          </a:prstGeom>
          <a:noFill/>
          <a:ln w="9525">
            <a:noFill/>
          </a:ln>
        </p:spPr>
      </p:pic>
    </p:spTree>
    <p:extLst>
      <p:ext uri="{BB962C8B-B14F-4D97-AF65-F5344CB8AC3E}">
        <p14:creationId xmlns:p14="http://schemas.microsoft.com/office/powerpoint/2010/main" val="34882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a:xfrm>
            <a:off x="3410585" y="260350"/>
            <a:ext cx="5637743" cy="698500"/>
          </a:xfrm>
        </p:spPr>
        <p:txBody>
          <a:bodyPr/>
          <a:lstStyle/>
          <a:p>
            <a:r>
              <a:rPr lang="zh-CN" altLang="en-US" sz="3600" dirty="0"/>
              <a:t>简单实例</a:t>
            </a:r>
          </a:p>
        </p:txBody>
      </p:sp>
      <p:sp>
        <p:nvSpPr>
          <p:cNvPr id="6" name="矩形 5"/>
          <p:cNvSpPr/>
          <p:nvPr/>
        </p:nvSpPr>
        <p:spPr>
          <a:xfrm>
            <a:off x="695325" y="405130"/>
            <a:ext cx="1080135" cy="5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占位符 1"/>
          <p:cNvSpPr>
            <a:spLocks noGrp="1"/>
          </p:cNvSpPr>
          <p:nvPr>
            <p:ph type="body" sz="quarter" idx="10"/>
          </p:nvPr>
        </p:nvSpPr>
        <p:spPr>
          <a:xfrm>
            <a:off x="194945" y="260350"/>
            <a:ext cx="2733040" cy="638810"/>
          </a:xfrm>
        </p:spPr>
        <p:txBody>
          <a:bodyPr/>
          <a:lstStyle/>
          <a:p>
            <a:r>
              <a:rPr lang="en-US" altLang="zh-CN" sz="4000" dirty="0"/>
              <a:t>PART 03</a:t>
            </a:r>
          </a:p>
        </p:txBody>
      </p:sp>
      <p:sp>
        <p:nvSpPr>
          <p:cNvPr id="23" name="矩形 22"/>
          <p:cNvSpPr/>
          <p:nvPr/>
        </p:nvSpPr>
        <p:spPr>
          <a:xfrm>
            <a:off x="263352" y="1340768"/>
            <a:ext cx="6048672" cy="1955215"/>
          </a:xfrm>
          <a:prstGeom prst="rect">
            <a:avLst/>
          </a:prstGeom>
        </p:spPr>
        <p:txBody>
          <a:bodyPr wrap="square">
            <a:spAutoFit/>
          </a:bodyPr>
          <a:lstStyle/>
          <a:p>
            <a:pPr indent="711200" fontAlgn="auto">
              <a:lnSpc>
                <a:spcPct val="150000"/>
              </a:lnSpc>
              <a:extLst>
                <a:ext uri="{35155182-B16C-46BC-9424-99874614C6A1}">
                  <wpsdc:indentchars xmlns="" xmlns:wpsdc="http://www.wps.cn/officeDocument/2017/drawingmlCustomData" val="200" checksum="3773799597"/>
                </a:ext>
              </a:extLst>
            </a:pPr>
            <a:r>
              <a:rPr lang="zh-CN" altLang="en-US" sz="2800" dirty="0">
                <a:latin typeface="+mj-ea"/>
                <a:ea typeface="+mj-ea"/>
                <a:cs typeface="+mj-ea"/>
                <a:sym typeface="+mn-ea"/>
              </a:rPr>
              <a:t>如图所示，当</a:t>
            </a:r>
            <a:r>
              <a:rPr lang="en-US" altLang="zh-CN" sz="2800" dirty="0">
                <a:latin typeface="+mj-ea"/>
                <a:ea typeface="+mj-ea"/>
                <a:cs typeface="+mj-ea"/>
                <a:sym typeface="+mn-ea"/>
              </a:rPr>
              <a:t>OUT1</a:t>
            </a:r>
            <a:r>
              <a:rPr lang="zh-CN" altLang="en-US" sz="2800" dirty="0">
                <a:latin typeface="+mj-ea"/>
                <a:ea typeface="+mj-ea"/>
                <a:cs typeface="+mj-ea"/>
                <a:sym typeface="+mn-ea"/>
              </a:rPr>
              <a:t>为</a:t>
            </a:r>
            <a:r>
              <a:rPr lang="en-US" altLang="zh-CN" sz="2800" dirty="0">
                <a:latin typeface="+mj-ea"/>
                <a:ea typeface="+mj-ea"/>
                <a:cs typeface="+mj-ea"/>
                <a:sym typeface="+mn-ea"/>
              </a:rPr>
              <a:t>0</a:t>
            </a:r>
            <a:r>
              <a:rPr lang="zh-CN" altLang="en-US" sz="2800" dirty="0">
                <a:latin typeface="+mj-ea"/>
                <a:ea typeface="+mj-ea"/>
                <a:cs typeface="+mj-ea"/>
                <a:sym typeface="+mn-ea"/>
              </a:rPr>
              <a:t>，</a:t>
            </a:r>
            <a:r>
              <a:rPr lang="en-US" altLang="zh-CN" sz="2800" dirty="0">
                <a:latin typeface="+mj-ea"/>
                <a:ea typeface="+mj-ea"/>
                <a:cs typeface="+mj-ea"/>
                <a:sym typeface="+mn-ea"/>
              </a:rPr>
              <a:t>OUT2</a:t>
            </a:r>
            <a:r>
              <a:rPr lang="zh-CN" altLang="en-US" sz="2800" dirty="0">
                <a:latin typeface="+mj-ea"/>
                <a:ea typeface="+mj-ea"/>
                <a:cs typeface="+mj-ea"/>
                <a:sym typeface="+mn-ea"/>
              </a:rPr>
              <a:t>为</a:t>
            </a:r>
            <a:r>
              <a:rPr lang="en-US" altLang="zh-CN" sz="2800" dirty="0">
                <a:latin typeface="+mj-ea"/>
                <a:ea typeface="+mj-ea"/>
                <a:cs typeface="+mj-ea"/>
                <a:sym typeface="+mn-ea"/>
              </a:rPr>
              <a:t>0</a:t>
            </a:r>
            <a:r>
              <a:rPr lang="zh-CN" altLang="en-US" sz="2800" dirty="0">
                <a:latin typeface="+mj-ea"/>
                <a:ea typeface="+mj-ea"/>
                <a:cs typeface="+mj-ea"/>
                <a:sym typeface="+mn-ea"/>
              </a:rPr>
              <a:t>，</a:t>
            </a:r>
            <a:r>
              <a:rPr lang="en-US" altLang="zh-CN" sz="2800" dirty="0">
                <a:latin typeface="+mj-ea"/>
                <a:ea typeface="+mj-ea"/>
                <a:cs typeface="+mj-ea"/>
                <a:sym typeface="+mn-ea"/>
              </a:rPr>
              <a:t>OUT3</a:t>
            </a:r>
            <a:r>
              <a:rPr lang="zh-CN" altLang="en-US" sz="2800" dirty="0">
                <a:latin typeface="+mj-ea"/>
                <a:ea typeface="+mj-ea"/>
                <a:cs typeface="+mj-ea"/>
                <a:sym typeface="+mn-ea"/>
              </a:rPr>
              <a:t>为</a:t>
            </a:r>
            <a:r>
              <a:rPr lang="en-US" altLang="zh-CN" sz="2800" dirty="0">
                <a:latin typeface="+mj-ea"/>
                <a:ea typeface="+mj-ea"/>
                <a:cs typeface="+mj-ea"/>
                <a:sym typeface="+mn-ea"/>
              </a:rPr>
              <a:t>1</a:t>
            </a:r>
            <a:r>
              <a:rPr lang="zh-CN" altLang="en-US" sz="2800" dirty="0">
                <a:latin typeface="+mj-ea"/>
                <a:ea typeface="+mj-ea"/>
                <a:cs typeface="+mj-ea"/>
                <a:sym typeface="+mn-ea"/>
              </a:rPr>
              <a:t>，</a:t>
            </a:r>
            <a:r>
              <a:rPr lang="en-US" altLang="zh-CN" sz="2800" dirty="0">
                <a:latin typeface="+mj-ea"/>
                <a:ea typeface="+mj-ea"/>
                <a:cs typeface="+mj-ea"/>
                <a:sym typeface="+mn-ea"/>
              </a:rPr>
              <a:t>OUT2</a:t>
            </a:r>
            <a:r>
              <a:rPr lang="zh-CN" altLang="en-US" sz="2800" dirty="0">
                <a:latin typeface="+mj-ea"/>
                <a:ea typeface="+mj-ea"/>
                <a:cs typeface="+mj-ea"/>
                <a:sym typeface="+mn-ea"/>
              </a:rPr>
              <a:t>为</a:t>
            </a:r>
            <a:r>
              <a:rPr lang="en-US" altLang="zh-CN" sz="2800" dirty="0">
                <a:latin typeface="+mj-ea"/>
                <a:ea typeface="+mj-ea"/>
                <a:cs typeface="+mj-ea"/>
                <a:sym typeface="+mn-ea"/>
              </a:rPr>
              <a:t>1</a:t>
            </a:r>
            <a:r>
              <a:rPr lang="zh-CN" altLang="en-US" sz="2800" dirty="0">
                <a:latin typeface="+mj-ea"/>
                <a:ea typeface="+mj-ea"/>
                <a:cs typeface="+mj-ea"/>
                <a:sym typeface="+mn-ea"/>
              </a:rPr>
              <a:t>时，</a:t>
            </a:r>
            <a:r>
              <a:rPr lang="en-US" altLang="zh-CN" sz="2800" dirty="0">
                <a:latin typeface="+mj-ea"/>
                <a:ea typeface="+mj-ea"/>
                <a:cs typeface="+mj-ea"/>
                <a:sym typeface="+mn-ea"/>
              </a:rPr>
              <a:t>M1</a:t>
            </a:r>
            <a:r>
              <a:rPr lang="zh-CN" altLang="en-US" sz="2800" dirty="0">
                <a:latin typeface="+mj-ea"/>
                <a:ea typeface="+mj-ea"/>
                <a:cs typeface="+mj-ea"/>
                <a:sym typeface="+mn-ea"/>
              </a:rPr>
              <a:t>和</a:t>
            </a:r>
            <a:r>
              <a:rPr lang="en-US" altLang="zh-CN" sz="2800" dirty="0">
                <a:latin typeface="+mj-ea"/>
                <a:ea typeface="+mj-ea"/>
                <a:cs typeface="+mj-ea"/>
                <a:sym typeface="+mn-ea"/>
              </a:rPr>
              <a:t>M2</a:t>
            </a:r>
            <a:r>
              <a:rPr lang="zh-CN" altLang="en-US" sz="2800" dirty="0">
                <a:latin typeface="+mj-ea"/>
                <a:ea typeface="+mj-ea"/>
                <a:cs typeface="+mj-ea"/>
                <a:sym typeface="+mn-ea"/>
              </a:rPr>
              <a:t>停止运转。</a:t>
            </a:r>
          </a:p>
        </p:txBody>
      </p:sp>
      <p:sp>
        <p:nvSpPr>
          <p:cNvPr id="9" name="矩形 8">
            <a:extLst>
              <a:ext uri="{FF2B5EF4-FFF2-40B4-BE49-F238E27FC236}">
                <a16:creationId xmlns:a16="http://schemas.microsoft.com/office/drawing/2014/main" id="{04071534-5875-42CA-ACC6-C5363DCF2F15}"/>
              </a:ext>
            </a:extLst>
          </p:cNvPr>
          <p:cNvSpPr/>
          <p:nvPr/>
        </p:nvSpPr>
        <p:spPr>
          <a:xfrm>
            <a:off x="386249" y="4149080"/>
            <a:ext cx="6048672" cy="1955215"/>
          </a:xfrm>
          <a:prstGeom prst="rect">
            <a:avLst/>
          </a:prstGeom>
        </p:spPr>
        <p:txBody>
          <a:bodyPr wrap="square">
            <a:spAutoFit/>
          </a:bodyPr>
          <a:lstStyle/>
          <a:p>
            <a:pPr indent="711200" fontAlgn="auto">
              <a:lnSpc>
                <a:spcPct val="150000"/>
              </a:lnSpc>
              <a:extLst>
                <a:ext uri="{35155182-B16C-46BC-9424-99874614C6A1}">
                  <wpsdc:indentchars xmlns:wpsdc="http://www.wps.cn/officeDocument/2017/drawingmlCustomData" xmlns="" val="200" checksum="3773799597"/>
                </a:ext>
              </a:extLst>
            </a:pPr>
            <a:r>
              <a:rPr lang="zh-CN" altLang="en-US" sz="2800" dirty="0">
                <a:latin typeface="+mj-ea"/>
                <a:ea typeface="+mj-ea"/>
                <a:cs typeface="+mj-ea"/>
                <a:sym typeface="+mn-ea"/>
              </a:rPr>
              <a:t>如图所示，当</a:t>
            </a:r>
            <a:r>
              <a:rPr lang="en-US" altLang="zh-CN" sz="2800" dirty="0">
                <a:latin typeface="+mj-ea"/>
                <a:ea typeface="+mj-ea"/>
                <a:cs typeface="+mj-ea"/>
                <a:sym typeface="+mn-ea"/>
              </a:rPr>
              <a:t>OUT1</a:t>
            </a:r>
            <a:r>
              <a:rPr lang="zh-CN" altLang="en-US" sz="2800" dirty="0">
                <a:latin typeface="+mj-ea"/>
                <a:ea typeface="+mj-ea"/>
                <a:cs typeface="+mj-ea"/>
                <a:sym typeface="+mn-ea"/>
              </a:rPr>
              <a:t>为</a:t>
            </a:r>
            <a:r>
              <a:rPr lang="en-US" altLang="zh-CN" sz="2800" dirty="0">
                <a:latin typeface="+mj-ea"/>
                <a:ea typeface="+mj-ea"/>
                <a:cs typeface="+mj-ea"/>
                <a:sym typeface="+mn-ea"/>
              </a:rPr>
              <a:t>1</a:t>
            </a:r>
            <a:r>
              <a:rPr lang="zh-CN" altLang="en-US" sz="2800" dirty="0">
                <a:latin typeface="+mj-ea"/>
                <a:ea typeface="+mj-ea"/>
                <a:cs typeface="+mj-ea"/>
                <a:sym typeface="+mn-ea"/>
              </a:rPr>
              <a:t>，</a:t>
            </a:r>
            <a:r>
              <a:rPr lang="en-US" altLang="zh-CN" sz="2800" dirty="0">
                <a:latin typeface="+mj-ea"/>
                <a:ea typeface="+mj-ea"/>
                <a:cs typeface="+mj-ea"/>
                <a:sym typeface="+mn-ea"/>
              </a:rPr>
              <a:t>OUT2</a:t>
            </a:r>
            <a:r>
              <a:rPr lang="zh-CN" altLang="en-US" sz="2800" dirty="0">
                <a:latin typeface="+mj-ea"/>
                <a:ea typeface="+mj-ea"/>
                <a:cs typeface="+mj-ea"/>
                <a:sym typeface="+mn-ea"/>
              </a:rPr>
              <a:t>为</a:t>
            </a:r>
            <a:r>
              <a:rPr lang="en-US" altLang="zh-CN" sz="2800" dirty="0">
                <a:latin typeface="+mj-ea"/>
                <a:ea typeface="+mj-ea"/>
                <a:cs typeface="+mj-ea"/>
                <a:sym typeface="+mn-ea"/>
              </a:rPr>
              <a:t>1</a:t>
            </a:r>
            <a:r>
              <a:rPr lang="zh-CN" altLang="en-US" sz="2800" dirty="0">
                <a:latin typeface="+mj-ea"/>
                <a:ea typeface="+mj-ea"/>
                <a:cs typeface="+mj-ea"/>
                <a:sym typeface="+mn-ea"/>
              </a:rPr>
              <a:t>，</a:t>
            </a:r>
            <a:r>
              <a:rPr lang="en-US" altLang="zh-CN" sz="2800" dirty="0">
                <a:latin typeface="+mj-ea"/>
                <a:ea typeface="+mj-ea"/>
                <a:cs typeface="+mj-ea"/>
                <a:sym typeface="+mn-ea"/>
              </a:rPr>
              <a:t>OUT3</a:t>
            </a:r>
            <a:r>
              <a:rPr lang="zh-CN" altLang="en-US" sz="2800" dirty="0">
                <a:latin typeface="+mj-ea"/>
                <a:ea typeface="+mj-ea"/>
                <a:cs typeface="+mj-ea"/>
                <a:sym typeface="+mn-ea"/>
              </a:rPr>
              <a:t>为</a:t>
            </a:r>
            <a:r>
              <a:rPr lang="en-US" altLang="zh-CN" sz="2800" dirty="0">
                <a:latin typeface="+mj-ea"/>
                <a:ea typeface="+mj-ea"/>
                <a:cs typeface="+mj-ea"/>
                <a:sym typeface="+mn-ea"/>
              </a:rPr>
              <a:t>0</a:t>
            </a:r>
            <a:r>
              <a:rPr lang="zh-CN" altLang="en-US" sz="2800" dirty="0">
                <a:latin typeface="+mj-ea"/>
                <a:ea typeface="+mj-ea"/>
                <a:cs typeface="+mj-ea"/>
                <a:sym typeface="+mn-ea"/>
              </a:rPr>
              <a:t>，</a:t>
            </a:r>
            <a:r>
              <a:rPr lang="en-US" altLang="zh-CN" sz="2800" dirty="0">
                <a:latin typeface="+mj-ea"/>
                <a:ea typeface="+mj-ea"/>
                <a:cs typeface="+mj-ea"/>
                <a:sym typeface="+mn-ea"/>
              </a:rPr>
              <a:t>OUT2</a:t>
            </a:r>
            <a:r>
              <a:rPr lang="zh-CN" altLang="en-US" sz="2800" dirty="0">
                <a:latin typeface="+mj-ea"/>
                <a:ea typeface="+mj-ea"/>
                <a:cs typeface="+mj-ea"/>
                <a:sym typeface="+mn-ea"/>
              </a:rPr>
              <a:t>为</a:t>
            </a:r>
            <a:r>
              <a:rPr lang="en-US" altLang="zh-CN" sz="2800" dirty="0">
                <a:latin typeface="+mj-ea"/>
                <a:ea typeface="+mj-ea"/>
                <a:cs typeface="+mj-ea"/>
                <a:sym typeface="+mn-ea"/>
              </a:rPr>
              <a:t>0</a:t>
            </a:r>
            <a:r>
              <a:rPr lang="zh-CN" altLang="en-US" sz="2800" dirty="0">
                <a:latin typeface="+mj-ea"/>
                <a:ea typeface="+mj-ea"/>
                <a:cs typeface="+mj-ea"/>
                <a:sym typeface="+mn-ea"/>
              </a:rPr>
              <a:t>时，</a:t>
            </a:r>
            <a:r>
              <a:rPr lang="en-US" altLang="zh-CN" sz="2800" dirty="0">
                <a:latin typeface="+mj-ea"/>
                <a:ea typeface="+mj-ea"/>
                <a:cs typeface="+mj-ea"/>
                <a:sym typeface="+mn-ea"/>
              </a:rPr>
              <a:t>M1</a:t>
            </a:r>
            <a:r>
              <a:rPr lang="zh-CN" altLang="en-US" sz="2800" dirty="0">
                <a:latin typeface="+mj-ea"/>
                <a:ea typeface="+mj-ea"/>
                <a:cs typeface="+mj-ea"/>
                <a:sym typeface="+mn-ea"/>
              </a:rPr>
              <a:t>和</a:t>
            </a:r>
            <a:r>
              <a:rPr lang="en-US" altLang="zh-CN" sz="2800" dirty="0">
                <a:latin typeface="+mj-ea"/>
                <a:ea typeface="+mj-ea"/>
                <a:cs typeface="+mj-ea"/>
                <a:sym typeface="+mn-ea"/>
              </a:rPr>
              <a:t>M2</a:t>
            </a:r>
            <a:r>
              <a:rPr lang="zh-CN" altLang="en-US" sz="2800" dirty="0">
                <a:latin typeface="+mj-ea"/>
                <a:ea typeface="+mj-ea"/>
                <a:cs typeface="+mj-ea"/>
                <a:sym typeface="+mn-ea"/>
              </a:rPr>
              <a:t>停止运转。</a:t>
            </a:r>
          </a:p>
        </p:txBody>
      </p:sp>
      <p:pic>
        <p:nvPicPr>
          <p:cNvPr id="11" name="图片 10">
            <a:extLst>
              <a:ext uri="{FF2B5EF4-FFF2-40B4-BE49-F238E27FC236}">
                <a16:creationId xmlns:a16="http://schemas.microsoft.com/office/drawing/2014/main" id="{0F06A48D-0EF4-4E4E-AEBE-58C6DD9C7250}"/>
              </a:ext>
            </a:extLst>
          </p:cNvPr>
          <p:cNvPicPr/>
          <p:nvPr/>
        </p:nvPicPr>
        <p:blipFill>
          <a:blip r:embed="rId2"/>
          <a:srcRect l="1012" t="2913" r="2024" b="4856"/>
          <a:stretch>
            <a:fillRect/>
          </a:stretch>
        </p:blipFill>
        <p:spPr>
          <a:xfrm>
            <a:off x="6636059" y="1522090"/>
            <a:ext cx="4824535" cy="2165112"/>
          </a:xfrm>
          <a:prstGeom prst="rect">
            <a:avLst/>
          </a:prstGeom>
          <a:noFill/>
          <a:ln w="9525">
            <a:noFill/>
          </a:ln>
        </p:spPr>
      </p:pic>
      <p:pic>
        <p:nvPicPr>
          <p:cNvPr id="12" name="图片 11">
            <a:extLst>
              <a:ext uri="{FF2B5EF4-FFF2-40B4-BE49-F238E27FC236}">
                <a16:creationId xmlns:a16="http://schemas.microsoft.com/office/drawing/2014/main" id="{F0F33116-8EDA-43D2-BA1E-94D34D2A0B4C}"/>
              </a:ext>
            </a:extLst>
          </p:cNvPr>
          <p:cNvPicPr/>
          <p:nvPr/>
        </p:nvPicPr>
        <p:blipFill>
          <a:blip r:embed="rId3"/>
          <a:srcRect t="8110" r="4914" b="6308"/>
          <a:stretch>
            <a:fillRect/>
          </a:stretch>
        </p:blipFill>
        <p:spPr>
          <a:xfrm>
            <a:off x="6636059" y="3822065"/>
            <a:ext cx="4862830" cy="2775585"/>
          </a:xfrm>
          <a:prstGeom prst="rect">
            <a:avLst/>
          </a:prstGeom>
          <a:noFill/>
          <a:ln w="9525">
            <a:noFill/>
          </a:ln>
        </p:spPr>
      </p:pic>
    </p:spTree>
    <p:extLst>
      <p:ext uri="{BB962C8B-B14F-4D97-AF65-F5344CB8AC3E}">
        <p14:creationId xmlns:p14="http://schemas.microsoft.com/office/powerpoint/2010/main" val="27565801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2"/>
          <p:cNvSpPr>
            <a:spLocks noGrp="1"/>
          </p:cNvSpPr>
          <p:nvPr/>
        </p:nvSpPr>
        <p:spPr>
          <a:xfrm>
            <a:off x="1181100" y="743585"/>
            <a:ext cx="9163050" cy="50317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b="1" kern="1200">
                <a:solidFill>
                  <a:srgbClr val="20517C"/>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l">
              <a:buClrTx/>
              <a:buSzTx/>
              <a:buNone/>
            </a:pPr>
            <a:r>
              <a:rPr lang="en-US" altLang="zh-CN" sz="4000" dirty="0">
                <a:latin typeface="+mj-ea"/>
                <a:ea typeface="+mj-ea"/>
                <a:cs typeface="+mj-ea"/>
                <a:sym typeface="+mn-ea"/>
              </a:rPr>
              <a:t>3.4 </a:t>
            </a:r>
            <a:r>
              <a:rPr lang="zh-CN" altLang="en-US" sz="4000" dirty="0">
                <a:latin typeface="+mj-ea"/>
                <a:ea typeface="+mj-ea"/>
                <a:cs typeface="+mj-ea"/>
                <a:sym typeface="+mn-ea"/>
              </a:rPr>
              <a:t>电机控制</a:t>
            </a:r>
            <a:r>
              <a:rPr lang="en-US" altLang="zh-CN" sz="4000" dirty="0">
                <a:latin typeface="+mj-ea"/>
                <a:ea typeface="+mj-ea"/>
                <a:cs typeface="+mj-ea"/>
                <a:sym typeface="+mn-ea"/>
              </a:rPr>
              <a:t>：</a:t>
            </a:r>
          </a:p>
          <a:p>
            <a:pPr marL="0" indent="0" algn="l">
              <a:buNone/>
            </a:pPr>
            <a:r>
              <a:rPr lang="en-US" altLang="zh-CN" sz="4000" dirty="0">
                <a:sym typeface="+mn-ea"/>
              </a:rPr>
              <a:t>                    </a:t>
            </a:r>
          </a:p>
          <a:p>
            <a:pPr marL="0" indent="0" algn="l">
              <a:buNone/>
            </a:pPr>
            <a:r>
              <a:rPr lang="en-US" altLang="zh-CN" sz="4000" dirty="0">
                <a:sym typeface="+mn-ea"/>
              </a:rPr>
              <a:t>  </a:t>
            </a:r>
            <a:endParaRPr lang="en-US" altLang="zh-CN" sz="4000" dirty="0">
              <a:latin typeface="+mj-ea"/>
              <a:ea typeface="+mj-ea"/>
              <a:cs typeface="+mj-ea"/>
              <a:sym typeface="+mn-ea"/>
            </a:endParaRPr>
          </a:p>
          <a:p>
            <a:pPr marL="0" indent="0" algn="ctr">
              <a:buNone/>
            </a:pPr>
            <a:r>
              <a:rPr lang="en-US" altLang="zh-CN" sz="4000" dirty="0">
                <a:latin typeface="+mj-ea"/>
                <a:ea typeface="+mj-ea"/>
                <a:cs typeface="+mj-ea"/>
                <a:sym typeface="+mn-ea"/>
              </a:rPr>
              <a:t>3.4.5</a:t>
            </a:r>
            <a:r>
              <a:rPr lang="zh-CN" altLang="en-US" sz="4000" dirty="0">
                <a:latin typeface="+mj-ea"/>
                <a:ea typeface="+mj-ea"/>
                <a:cs typeface="+mj-ea"/>
                <a:sym typeface="+mn-ea"/>
              </a:rPr>
              <a:t>带步进电机的</a:t>
            </a:r>
            <a:r>
              <a:rPr lang="en-US" altLang="zh-CN" sz="4000" dirty="0">
                <a:latin typeface="+mj-ea"/>
                <a:ea typeface="+mj-ea"/>
                <a:cs typeface="+mj-ea"/>
                <a:sym typeface="+mn-ea"/>
              </a:rPr>
              <a:t>Arduino</a:t>
            </a:r>
            <a:r>
              <a:rPr lang="zh-CN" altLang="en-US" sz="4000" dirty="0">
                <a:latin typeface="+mj-ea"/>
                <a:ea typeface="+mj-ea"/>
                <a:cs typeface="+mj-ea"/>
                <a:sym typeface="+mn-ea"/>
              </a:rPr>
              <a:t>电机模块</a:t>
            </a:r>
            <a:endParaRPr lang="en-US" altLang="zh-CN" sz="4000" dirty="0">
              <a:solidFill>
                <a:srgbClr val="20517C"/>
              </a:solidFill>
              <a:sym typeface="+mn-ea"/>
            </a:endParaRPr>
          </a:p>
        </p:txBody>
      </p:sp>
    </p:spTree>
    <p:extLst>
      <p:ext uri="{BB962C8B-B14F-4D97-AF65-F5344CB8AC3E}">
        <p14:creationId xmlns:p14="http://schemas.microsoft.com/office/powerpoint/2010/main" val="1754692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a:xfrm>
            <a:off x="1008915" y="332656"/>
            <a:ext cx="5112568" cy="698500"/>
          </a:xfrm>
        </p:spPr>
        <p:txBody>
          <a:bodyPr/>
          <a:lstStyle/>
          <a:p>
            <a:pPr marL="0" indent="0" algn="ctr">
              <a:buNone/>
            </a:pPr>
            <a:r>
              <a:rPr lang="en-US" altLang="zh-CN" sz="4400" dirty="0">
                <a:latin typeface="+mj-ea"/>
                <a:ea typeface="+mj-ea"/>
                <a:cs typeface="+mj-ea"/>
                <a:sym typeface="+mn-ea"/>
              </a:rPr>
              <a:t>PCA9685</a:t>
            </a:r>
            <a:r>
              <a:rPr lang="zh-CN" altLang="en-US" sz="4400" dirty="0">
                <a:latin typeface="+mj-ea"/>
                <a:ea typeface="+mj-ea"/>
                <a:cs typeface="+mj-ea"/>
                <a:sym typeface="+mn-ea"/>
              </a:rPr>
              <a:t>介绍</a:t>
            </a:r>
            <a:endParaRPr lang="en-US" altLang="zh-CN" sz="4400" dirty="0">
              <a:sym typeface="+mn-ea"/>
            </a:endParaRPr>
          </a:p>
        </p:txBody>
      </p:sp>
      <p:sp>
        <p:nvSpPr>
          <p:cNvPr id="23" name="矩形 22"/>
          <p:cNvSpPr/>
          <p:nvPr/>
        </p:nvSpPr>
        <p:spPr>
          <a:xfrm>
            <a:off x="407670" y="1988820"/>
            <a:ext cx="10987405" cy="3894208"/>
          </a:xfrm>
          <a:prstGeom prst="rect">
            <a:avLst/>
          </a:prstGeom>
        </p:spPr>
        <p:txBody>
          <a:bodyPr wrap="square">
            <a:spAutoFit/>
          </a:bodyPr>
          <a:lstStyle/>
          <a:p>
            <a:pPr indent="711200" fontAlgn="auto">
              <a:lnSpc>
                <a:spcPct val="150000"/>
              </a:lnSpc>
              <a:extLst>
                <a:ext uri="{35155182-B16C-46BC-9424-99874614C6A1}">
                  <wpsdc:indentchars xmlns:wpsdc="http://www.wps.cn/officeDocument/2017/drawingmlCustomData" xmlns="" val="200" checksum="3773799597"/>
                </a:ext>
              </a:extLst>
            </a:pPr>
            <a:r>
              <a:rPr lang="en-US" altLang="zh-CN" sz="2800" dirty="0">
                <a:latin typeface="+mj-ea"/>
                <a:ea typeface="+mj-ea"/>
                <a:cs typeface="+mj-ea"/>
                <a:sym typeface="+mn-ea"/>
              </a:rPr>
              <a:t>PCA9685</a:t>
            </a:r>
            <a:r>
              <a:rPr lang="zh-CN" altLang="en-US" sz="2800" dirty="0">
                <a:latin typeface="+mj-ea"/>
                <a:ea typeface="+mj-ea"/>
                <a:cs typeface="+mj-ea"/>
                <a:sym typeface="+mn-ea"/>
              </a:rPr>
              <a:t>在前面已经介绍过，是一款</a:t>
            </a:r>
            <a:r>
              <a:rPr lang="en-US" altLang="zh-CN" sz="2800" dirty="0">
                <a:latin typeface="+mj-ea"/>
                <a:ea typeface="+mj-ea"/>
                <a:cs typeface="+mj-ea"/>
                <a:sym typeface="+mn-ea"/>
              </a:rPr>
              <a:t>I2C</a:t>
            </a:r>
            <a:r>
              <a:rPr lang="zh-CN" altLang="en-US" sz="2800" dirty="0">
                <a:latin typeface="+mj-ea"/>
                <a:ea typeface="+mj-ea"/>
                <a:cs typeface="+mj-ea"/>
                <a:sym typeface="+mn-ea"/>
              </a:rPr>
              <a:t>总线接口的</a:t>
            </a:r>
            <a:r>
              <a:rPr lang="en-US" altLang="zh-CN" sz="2800" dirty="0">
                <a:latin typeface="+mj-ea"/>
                <a:ea typeface="+mj-ea"/>
                <a:cs typeface="+mj-ea"/>
                <a:sym typeface="+mn-ea"/>
              </a:rPr>
              <a:t>16</a:t>
            </a:r>
            <a:r>
              <a:rPr lang="zh-CN" altLang="en-US" sz="2800" dirty="0">
                <a:latin typeface="+mj-ea"/>
                <a:ea typeface="+mj-ea"/>
                <a:cs typeface="+mj-ea"/>
                <a:sym typeface="+mn-ea"/>
              </a:rPr>
              <a:t>位</a:t>
            </a:r>
            <a:r>
              <a:rPr lang="en-US" altLang="zh-CN" sz="2800" dirty="0">
                <a:latin typeface="+mj-ea"/>
                <a:ea typeface="+mj-ea"/>
                <a:cs typeface="+mj-ea"/>
                <a:sym typeface="+mn-ea"/>
              </a:rPr>
              <a:t>LED</a:t>
            </a:r>
            <a:r>
              <a:rPr lang="zh-CN" altLang="en-US" sz="2800" dirty="0">
                <a:latin typeface="+mj-ea"/>
                <a:ea typeface="+mj-ea"/>
                <a:cs typeface="+mj-ea"/>
                <a:sym typeface="+mn-ea"/>
              </a:rPr>
              <a:t>控制器，该控制器特别为红</a:t>
            </a:r>
            <a:r>
              <a:rPr lang="en-US" altLang="zh-CN" sz="2800" dirty="0">
                <a:latin typeface="+mj-ea"/>
                <a:ea typeface="+mj-ea"/>
                <a:cs typeface="+mj-ea"/>
                <a:sym typeface="+mn-ea"/>
              </a:rPr>
              <a:t>/</a:t>
            </a:r>
            <a:r>
              <a:rPr lang="zh-CN" altLang="en-US" sz="2800" dirty="0">
                <a:latin typeface="+mj-ea"/>
                <a:ea typeface="+mj-ea"/>
                <a:cs typeface="+mj-ea"/>
                <a:sym typeface="+mn-ea"/>
              </a:rPr>
              <a:t>绿</a:t>
            </a:r>
            <a:r>
              <a:rPr lang="en-US" altLang="zh-CN" sz="2800" dirty="0">
                <a:latin typeface="+mj-ea"/>
                <a:ea typeface="+mj-ea"/>
                <a:cs typeface="+mj-ea"/>
                <a:sym typeface="+mn-ea"/>
              </a:rPr>
              <a:t>/</a:t>
            </a:r>
            <a:r>
              <a:rPr lang="zh-CN" altLang="en-US" sz="2800" dirty="0">
                <a:latin typeface="+mj-ea"/>
                <a:ea typeface="+mj-ea"/>
                <a:cs typeface="+mj-ea"/>
                <a:sym typeface="+mn-ea"/>
              </a:rPr>
              <a:t>蓝</a:t>
            </a:r>
            <a:r>
              <a:rPr lang="en-US" altLang="zh-CN" sz="2800" dirty="0">
                <a:latin typeface="+mj-ea"/>
                <a:ea typeface="+mj-ea"/>
                <a:cs typeface="+mj-ea"/>
                <a:sym typeface="+mn-ea"/>
              </a:rPr>
              <a:t>/</a:t>
            </a:r>
            <a:r>
              <a:rPr lang="zh-CN" altLang="en-US" sz="2800" dirty="0">
                <a:latin typeface="+mj-ea"/>
                <a:ea typeface="+mj-ea"/>
                <a:cs typeface="+mj-ea"/>
                <a:sym typeface="+mn-ea"/>
              </a:rPr>
              <a:t>琥珀（</a:t>
            </a:r>
            <a:r>
              <a:rPr lang="en-US" altLang="zh-CN" sz="2800" dirty="0">
                <a:latin typeface="+mj-ea"/>
                <a:ea typeface="+mj-ea"/>
                <a:cs typeface="+mj-ea"/>
                <a:sym typeface="+mn-ea"/>
              </a:rPr>
              <a:t>RGBA</a:t>
            </a:r>
            <a:r>
              <a:rPr lang="zh-CN" altLang="en-US" sz="2800" dirty="0">
                <a:latin typeface="+mj-ea"/>
                <a:ea typeface="+mj-ea"/>
                <a:cs typeface="+mj-ea"/>
                <a:sym typeface="+mn-ea"/>
              </a:rPr>
              <a:t>）色的混合应用进行了优化。每个</a:t>
            </a:r>
            <a:r>
              <a:rPr lang="en-US" altLang="zh-CN" sz="2800" dirty="0">
                <a:latin typeface="+mj-ea"/>
                <a:ea typeface="+mj-ea"/>
                <a:cs typeface="+mj-ea"/>
                <a:sym typeface="+mn-ea"/>
              </a:rPr>
              <a:t>LED</a:t>
            </a:r>
            <a:r>
              <a:rPr lang="zh-CN" altLang="en-US" sz="2800" dirty="0">
                <a:latin typeface="+mj-ea"/>
                <a:ea typeface="+mj-ea"/>
                <a:cs typeface="+mj-ea"/>
                <a:sym typeface="+mn-ea"/>
              </a:rPr>
              <a:t>输出都有自己</a:t>
            </a:r>
            <a:r>
              <a:rPr lang="en-US" altLang="zh-CN" sz="2800" dirty="0">
                <a:latin typeface="+mj-ea"/>
                <a:ea typeface="+mj-ea"/>
                <a:cs typeface="+mj-ea"/>
                <a:sym typeface="+mn-ea"/>
              </a:rPr>
              <a:t>12</a:t>
            </a:r>
            <a:r>
              <a:rPr lang="zh-CN" altLang="en-US" sz="2800" dirty="0">
                <a:latin typeface="+mj-ea"/>
                <a:ea typeface="+mj-ea"/>
                <a:cs typeface="+mj-ea"/>
                <a:sym typeface="+mn-ea"/>
              </a:rPr>
              <a:t>位分辨率（</a:t>
            </a:r>
            <a:r>
              <a:rPr lang="en-US" altLang="zh-CN" sz="2800" dirty="0">
                <a:latin typeface="+mj-ea"/>
                <a:ea typeface="+mj-ea"/>
                <a:cs typeface="+mj-ea"/>
                <a:sym typeface="+mn-ea"/>
              </a:rPr>
              <a:t>4096</a:t>
            </a:r>
            <a:r>
              <a:rPr lang="zh-CN" altLang="en-US" sz="2800" dirty="0">
                <a:latin typeface="+mj-ea"/>
                <a:ea typeface="+mj-ea"/>
                <a:cs typeface="+mj-ea"/>
                <a:sym typeface="+mn-ea"/>
              </a:rPr>
              <a:t>级）固定频率的独立</a:t>
            </a:r>
            <a:r>
              <a:rPr lang="en-US" altLang="zh-CN" sz="2800" dirty="0">
                <a:latin typeface="+mj-ea"/>
                <a:ea typeface="+mj-ea"/>
                <a:cs typeface="+mj-ea"/>
                <a:sym typeface="+mn-ea"/>
              </a:rPr>
              <a:t>PWM</a:t>
            </a:r>
            <a:r>
              <a:rPr lang="zh-CN" altLang="en-US" sz="2800" dirty="0">
                <a:latin typeface="+mj-ea"/>
                <a:ea typeface="+mj-ea"/>
                <a:cs typeface="+mj-ea"/>
                <a:sym typeface="+mn-ea"/>
              </a:rPr>
              <a:t>控制器。该</a:t>
            </a:r>
            <a:r>
              <a:rPr lang="en-US" altLang="zh-CN" sz="2800" dirty="0">
                <a:latin typeface="+mj-ea"/>
                <a:ea typeface="+mj-ea"/>
                <a:cs typeface="+mj-ea"/>
                <a:sym typeface="+mn-ea"/>
              </a:rPr>
              <a:t>PWM</a:t>
            </a:r>
            <a:r>
              <a:rPr lang="zh-CN" altLang="en-US" sz="2800" dirty="0">
                <a:latin typeface="+mj-ea"/>
                <a:ea typeface="+mj-ea"/>
                <a:cs typeface="+mj-ea"/>
                <a:sym typeface="+mn-ea"/>
              </a:rPr>
              <a:t>控制器运行在</a:t>
            </a:r>
            <a:r>
              <a:rPr lang="en-US" altLang="zh-CN" sz="2800" dirty="0">
                <a:latin typeface="+mj-ea"/>
                <a:ea typeface="+mj-ea"/>
                <a:cs typeface="+mj-ea"/>
                <a:sym typeface="+mn-ea"/>
              </a:rPr>
              <a:t>40Hz</a:t>
            </a:r>
            <a:r>
              <a:rPr lang="zh-CN" altLang="en-US" sz="2800" dirty="0">
                <a:latin typeface="+mj-ea"/>
                <a:ea typeface="+mj-ea"/>
                <a:cs typeface="+mj-ea"/>
                <a:sym typeface="+mn-ea"/>
              </a:rPr>
              <a:t>到</a:t>
            </a:r>
            <a:r>
              <a:rPr lang="en-US" altLang="zh-CN" sz="2800" dirty="0">
                <a:latin typeface="+mj-ea"/>
                <a:ea typeface="+mj-ea"/>
                <a:cs typeface="+mj-ea"/>
                <a:sym typeface="+mn-ea"/>
              </a:rPr>
              <a:t>1000Hz</a:t>
            </a:r>
            <a:r>
              <a:rPr lang="zh-CN" altLang="en-US" sz="2800" dirty="0">
                <a:latin typeface="+mj-ea"/>
                <a:ea typeface="+mj-ea"/>
                <a:cs typeface="+mj-ea"/>
                <a:sym typeface="+mn-ea"/>
              </a:rPr>
              <a:t>范围的频率下，占空比在</a:t>
            </a:r>
            <a:r>
              <a:rPr lang="en-US" altLang="zh-CN" sz="2800" dirty="0">
                <a:latin typeface="+mj-ea"/>
                <a:ea typeface="+mj-ea"/>
                <a:cs typeface="+mj-ea"/>
                <a:sym typeface="+mn-ea"/>
              </a:rPr>
              <a:t>0%</a:t>
            </a:r>
            <a:r>
              <a:rPr lang="zh-CN" altLang="en-US" sz="2800" dirty="0">
                <a:latin typeface="+mj-ea"/>
                <a:ea typeface="+mj-ea"/>
                <a:cs typeface="+mj-ea"/>
                <a:sym typeface="+mn-ea"/>
              </a:rPr>
              <a:t>到</a:t>
            </a:r>
            <a:r>
              <a:rPr lang="en-US" altLang="zh-CN" sz="2800" dirty="0">
                <a:latin typeface="+mj-ea"/>
                <a:ea typeface="+mj-ea"/>
                <a:cs typeface="+mj-ea"/>
                <a:sym typeface="+mn-ea"/>
              </a:rPr>
              <a:t>100%</a:t>
            </a:r>
            <a:r>
              <a:rPr lang="zh-CN" altLang="en-US" sz="2800" dirty="0">
                <a:latin typeface="+mj-ea"/>
                <a:ea typeface="+mj-ea"/>
                <a:cs typeface="+mj-ea"/>
                <a:sym typeface="+mn-ea"/>
              </a:rPr>
              <a:t>范围内可调，用于设置</a:t>
            </a:r>
            <a:r>
              <a:rPr lang="en-US" altLang="zh-CN" sz="2800" dirty="0">
                <a:latin typeface="+mj-ea"/>
                <a:ea typeface="+mj-ea"/>
                <a:cs typeface="+mj-ea"/>
                <a:sym typeface="+mn-ea"/>
              </a:rPr>
              <a:t>LED</a:t>
            </a:r>
            <a:r>
              <a:rPr lang="zh-CN" altLang="en-US" sz="2800" dirty="0">
                <a:latin typeface="+mj-ea"/>
                <a:ea typeface="+mj-ea"/>
                <a:cs typeface="+mj-ea"/>
                <a:sym typeface="+mn-ea"/>
              </a:rPr>
              <a:t>到一个确定的亮度值。所有输出都设置为相同的</a:t>
            </a:r>
            <a:r>
              <a:rPr lang="en-US" altLang="zh-CN" sz="2800" dirty="0">
                <a:latin typeface="+mj-ea"/>
                <a:ea typeface="+mj-ea"/>
                <a:cs typeface="+mj-ea"/>
                <a:sym typeface="+mn-ea"/>
              </a:rPr>
              <a:t>PWM</a:t>
            </a:r>
            <a:r>
              <a:rPr lang="zh-CN" altLang="en-US" sz="2800" dirty="0">
                <a:latin typeface="+mj-ea"/>
                <a:ea typeface="+mj-ea"/>
                <a:cs typeface="+mj-ea"/>
                <a:sym typeface="+mn-ea"/>
              </a:rPr>
              <a:t>频率。</a:t>
            </a:r>
          </a:p>
        </p:txBody>
      </p:sp>
    </p:spTree>
    <p:extLst>
      <p:ext uri="{BB962C8B-B14F-4D97-AF65-F5344CB8AC3E}">
        <p14:creationId xmlns:p14="http://schemas.microsoft.com/office/powerpoint/2010/main" val="27771588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a:xfrm>
            <a:off x="983432" y="332656"/>
            <a:ext cx="8640960" cy="698500"/>
          </a:xfrm>
        </p:spPr>
        <p:txBody>
          <a:bodyPr/>
          <a:lstStyle/>
          <a:p>
            <a:pPr marL="0" indent="0" algn="ctr">
              <a:buNone/>
            </a:pPr>
            <a:r>
              <a:rPr lang="zh-CN" altLang="en-US" sz="4400" dirty="0">
                <a:latin typeface="+mj-ea"/>
                <a:ea typeface="+mj-ea"/>
                <a:cs typeface="+mj-ea"/>
                <a:sym typeface="+mn-ea"/>
              </a:rPr>
              <a:t>带步进电机的</a:t>
            </a:r>
            <a:r>
              <a:rPr lang="en-US" altLang="zh-CN" sz="4400" dirty="0">
                <a:latin typeface="+mj-ea"/>
                <a:ea typeface="+mj-ea"/>
                <a:cs typeface="+mj-ea"/>
                <a:sym typeface="+mn-ea"/>
              </a:rPr>
              <a:t>Arduino</a:t>
            </a:r>
            <a:r>
              <a:rPr lang="zh-CN" altLang="en-US" sz="4400" dirty="0">
                <a:latin typeface="+mj-ea"/>
                <a:ea typeface="+mj-ea"/>
                <a:cs typeface="+mj-ea"/>
                <a:sym typeface="+mn-ea"/>
              </a:rPr>
              <a:t>电机模块</a:t>
            </a:r>
            <a:endParaRPr lang="en-US" altLang="zh-CN" sz="4400" dirty="0">
              <a:sym typeface="+mn-ea"/>
            </a:endParaRPr>
          </a:p>
        </p:txBody>
      </p:sp>
      <p:sp>
        <p:nvSpPr>
          <p:cNvPr id="23" name="矩形 22"/>
          <p:cNvSpPr/>
          <p:nvPr/>
        </p:nvSpPr>
        <p:spPr>
          <a:xfrm>
            <a:off x="407670" y="1988820"/>
            <a:ext cx="10987405" cy="2601546"/>
          </a:xfrm>
          <a:prstGeom prst="rect">
            <a:avLst/>
          </a:prstGeom>
        </p:spPr>
        <p:txBody>
          <a:bodyPr wrap="square">
            <a:spAutoFit/>
          </a:bodyPr>
          <a:lstStyle/>
          <a:p>
            <a:pPr indent="711200" fontAlgn="auto">
              <a:lnSpc>
                <a:spcPct val="150000"/>
              </a:lnSpc>
              <a:extLst>
                <a:ext uri="{35155182-B16C-46BC-9424-99874614C6A1}">
                  <wpsdc:indentchars xmlns="" xmlns:wpsdc="http://www.wps.cn/officeDocument/2017/drawingmlCustomData" val="200" checksum="3773799597"/>
                </a:ext>
              </a:extLst>
            </a:pPr>
            <a:r>
              <a:rPr lang="zh-CN" altLang="en-US" sz="2800" dirty="0">
                <a:latin typeface="+mj-ea"/>
                <a:ea typeface="+mj-ea"/>
                <a:cs typeface="+mj-ea"/>
                <a:sym typeface="+mn-ea"/>
              </a:rPr>
              <a:t>带步进电机的</a:t>
            </a:r>
            <a:r>
              <a:rPr lang="en-US" altLang="zh-CN" sz="2800" dirty="0">
                <a:latin typeface="+mj-ea"/>
                <a:ea typeface="+mj-ea"/>
                <a:cs typeface="+mj-ea"/>
                <a:sym typeface="+mn-ea"/>
              </a:rPr>
              <a:t>Arduino</a:t>
            </a:r>
            <a:r>
              <a:rPr lang="zh-CN" altLang="en-US" sz="2800" dirty="0">
                <a:latin typeface="+mj-ea"/>
                <a:ea typeface="+mj-ea"/>
                <a:cs typeface="+mj-ea"/>
                <a:sym typeface="+mn-ea"/>
              </a:rPr>
              <a:t>电机模块模块与前面带直流电机的电机模块模块的驱动原理是一样的，只不过这里的输出驱动的是一个步进电机，故这里就不做详细介绍了，详细原理见前面带直流电机的电机模块模块的驱动原理。</a:t>
            </a:r>
          </a:p>
        </p:txBody>
      </p:sp>
    </p:spTree>
    <p:extLst>
      <p:ext uri="{BB962C8B-B14F-4D97-AF65-F5344CB8AC3E}">
        <p14:creationId xmlns:p14="http://schemas.microsoft.com/office/powerpoint/2010/main" val="26873846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4871606" y="2776924"/>
            <a:ext cx="2232248" cy="503237"/>
          </a:xfrm>
        </p:spPr>
        <p:txBody>
          <a:bodyPr/>
          <a:lstStyle/>
          <a:p>
            <a:r>
              <a:rPr lang="en-US" altLang="zh-CN"/>
              <a:t>PART  01</a:t>
            </a:r>
            <a:endParaRPr lang="en-US" altLang="zh-CN" dirty="0"/>
          </a:p>
        </p:txBody>
      </p:sp>
      <p:sp>
        <p:nvSpPr>
          <p:cNvPr id="3" name="文本占位符 2"/>
          <p:cNvSpPr>
            <a:spLocks noGrp="1"/>
          </p:cNvSpPr>
          <p:nvPr>
            <p:ph type="body" sz="quarter" idx="12"/>
          </p:nvPr>
        </p:nvSpPr>
        <p:spPr>
          <a:xfrm>
            <a:off x="4871606" y="3541526"/>
            <a:ext cx="2232248" cy="503237"/>
          </a:xfrm>
        </p:spPr>
        <p:txBody>
          <a:bodyPr/>
          <a:lstStyle/>
          <a:p>
            <a:r>
              <a:rPr lang="en-US" altLang="zh-CN">
                <a:sym typeface="+mn-ea"/>
              </a:rPr>
              <a:t>PART  02</a:t>
            </a:r>
            <a:endParaRPr lang="en-US" altLang="zh-CN"/>
          </a:p>
          <a:p>
            <a:endParaRPr lang="zh-CN" altLang="en-US" dirty="0"/>
          </a:p>
        </p:txBody>
      </p:sp>
      <p:sp>
        <p:nvSpPr>
          <p:cNvPr id="4" name="文本占位符 3"/>
          <p:cNvSpPr>
            <a:spLocks noGrp="1"/>
          </p:cNvSpPr>
          <p:nvPr>
            <p:ph type="body" sz="quarter" idx="13"/>
          </p:nvPr>
        </p:nvSpPr>
        <p:spPr>
          <a:xfrm>
            <a:off x="4871606" y="4306128"/>
            <a:ext cx="2232248" cy="503237"/>
          </a:xfrm>
        </p:spPr>
        <p:txBody>
          <a:bodyPr/>
          <a:lstStyle/>
          <a:p>
            <a:r>
              <a:rPr lang="en-US" altLang="zh-CN">
                <a:sym typeface="+mn-ea"/>
              </a:rPr>
              <a:t>PART  03</a:t>
            </a:r>
            <a:endParaRPr lang="en-US" altLang="zh-CN"/>
          </a:p>
          <a:p>
            <a:endParaRPr lang="zh-CN" altLang="en-US" dirty="0"/>
          </a:p>
        </p:txBody>
      </p:sp>
      <p:sp>
        <p:nvSpPr>
          <p:cNvPr id="8" name="文本占位符 7"/>
          <p:cNvSpPr>
            <a:spLocks noGrp="1"/>
          </p:cNvSpPr>
          <p:nvPr>
            <p:ph type="body" sz="quarter" idx="17"/>
          </p:nvPr>
        </p:nvSpPr>
        <p:spPr>
          <a:xfrm>
            <a:off x="7103854" y="2657912"/>
            <a:ext cx="2232248" cy="503237"/>
          </a:xfrm>
        </p:spPr>
        <p:txBody>
          <a:bodyPr/>
          <a:lstStyle/>
          <a:p>
            <a:r>
              <a:rPr lang="zh-CN" altLang="en-US"/>
              <a:t>电路原理图</a:t>
            </a:r>
            <a:endParaRPr lang="zh-CN" altLang="en-US" dirty="0"/>
          </a:p>
        </p:txBody>
      </p:sp>
      <p:sp>
        <p:nvSpPr>
          <p:cNvPr id="9" name="文本占位符 8"/>
          <p:cNvSpPr>
            <a:spLocks noGrp="1"/>
          </p:cNvSpPr>
          <p:nvPr>
            <p:ph type="body" sz="quarter" idx="18"/>
          </p:nvPr>
        </p:nvSpPr>
        <p:spPr>
          <a:xfrm>
            <a:off x="7103854" y="3429000"/>
            <a:ext cx="3168352" cy="503237"/>
          </a:xfrm>
        </p:spPr>
        <p:txBody>
          <a:bodyPr/>
          <a:lstStyle/>
          <a:p>
            <a:r>
              <a:rPr lang="zh-CN" altLang="en-US"/>
              <a:t>可视化命令</a:t>
            </a:r>
            <a:endParaRPr lang="zh-CN" altLang="en-US" dirty="0"/>
          </a:p>
        </p:txBody>
      </p:sp>
      <p:sp>
        <p:nvSpPr>
          <p:cNvPr id="10" name="文本占位符 9"/>
          <p:cNvSpPr>
            <a:spLocks noGrp="1"/>
          </p:cNvSpPr>
          <p:nvPr>
            <p:ph type="body" sz="quarter" idx="19"/>
          </p:nvPr>
        </p:nvSpPr>
        <p:spPr>
          <a:xfrm>
            <a:off x="7103854" y="4183855"/>
            <a:ext cx="4752786" cy="503237"/>
          </a:xfrm>
        </p:spPr>
        <p:txBody>
          <a:bodyPr/>
          <a:lstStyle/>
          <a:p>
            <a:r>
              <a:rPr lang="zh-CN" altLang="en-US" dirty="0"/>
              <a:t>简单实例：驱动伺服电机</a:t>
            </a:r>
          </a:p>
        </p:txBody>
      </p:sp>
    </p:spTree>
    <p:extLst>
      <p:ext uri="{BB962C8B-B14F-4D97-AF65-F5344CB8AC3E}">
        <p14:creationId xmlns:p14="http://schemas.microsoft.com/office/powerpoint/2010/main" val="36333562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a:xfrm>
            <a:off x="3410585" y="260350"/>
            <a:ext cx="3974465" cy="698500"/>
          </a:xfrm>
        </p:spPr>
        <p:txBody>
          <a:bodyPr/>
          <a:lstStyle/>
          <a:p>
            <a:r>
              <a:rPr lang="zh-CN" altLang="en-US" sz="4400" dirty="0"/>
              <a:t>电路原理图</a:t>
            </a:r>
          </a:p>
        </p:txBody>
      </p:sp>
      <p:sp>
        <p:nvSpPr>
          <p:cNvPr id="6" name="矩形 5"/>
          <p:cNvSpPr/>
          <p:nvPr/>
        </p:nvSpPr>
        <p:spPr>
          <a:xfrm>
            <a:off x="695325" y="405130"/>
            <a:ext cx="1080135" cy="5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占位符 1"/>
          <p:cNvSpPr>
            <a:spLocks noGrp="1"/>
          </p:cNvSpPr>
          <p:nvPr>
            <p:ph type="body" sz="quarter" idx="10"/>
          </p:nvPr>
        </p:nvSpPr>
        <p:spPr>
          <a:xfrm>
            <a:off x="194945" y="260350"/>
            <a:ext cx="2733040" cy="638810"/>
          </a:xfrm>
        </p:spPr>
        <p:txBody>
          <a:bodyPr/>
          <a:lstStyle/>
          <a:p>
            <a:r>
              <a:rPr lang="en-US" altLang="zh-CN" sz="4000" dirty="0"/>
              <a:t>PART 01</a:t>
            </a:r>
          </a:p>
        </p:txBody>
      </p:sp>
      <p:sp>
        <p:nvSpPr>
          <p:cNvPr id="23" name="矩形 22"/>
          <p:cNvSpPr/>
          <p:nvPr/>
        </p:nvSpPr>
        <p:spPr>
          <a:xfrm>
            <a:off x="695325" y="1556792"/>
            <a:ext cx="4079776" cy="662554"/>
          </a:xfrm>
          <a:prstGeom prst="rect">
            <a:avLst/>
          </a:prstGeom>
        </p:spPr>
        <p:txBody>
          <a:bodyPr wrap="square">
            <a:spAutoFit/>
          </a:bodyPr>
          <a:lstStyle/>
          <a:p>
            <a:pPr indent="711200" fontAlgn="auto">
              <a:lnSpc>
                <a:spcPct val="150000"/>
              </a:lnSpc>
              <a:extLst>
                <a:ext uri="{35155182-B16C-46BC-9424-99874614C6A1}">
                  <wpsdc:indentchars xmlns:wpsdc="http://www.wps.cn/officeDocument/2017/drawingmlCustomData" xmlns="" val="200" checksum="3773799597"/>
                </a:ext>
              </a:extLst>
            </a:pPr>
            <a:r>
              <a:rPr lang="zh-CN" altLang="en-US" sz="2800" dirty="0">
                <a:latin typeface="+mj-ea"/>
                <a:ea typeface="+mj-ea"/>
                <a:cs typeface="+mj-ea"/>
                <a:sym typeface="+mn-ea"/>
              </a:rPr>
              <a:t>原理图模块</a:t>
            </a:r>
          </a:p>
        </p:txBody>
      </p:sp>
      <p:pic>
        <p:nvPicPr>
          <p:cNvPr id="7" name="图片 6">
            <a:extLst>
              <a:ext uri="{FF2B5EF4-FFF2-40B4-BE49-F238E27FC236}">
                <a16:creationId xmlns:a16="http://schemas.microsoft.com/office/drawing/2014/main" id="{35772FF7-7D89-4D10-A596-C75976761F77}"/>
              </a:ext>
            </a:extLst>
          </p:cNvPr>
          <p:cNvPicPr/>
          <p:nvPr/>
        </p:nvPicPr>
        <p:blipFill>
          <a:blip r:embed="rId2"/>
          <a:stretch>
            <a:fillRect/>
          </a:stretch>
        </p:blipFill>
        <p:spPr>
          <a:xfrm>
            <a:off x="4079776" y="1811869"/>
            <a:ext cx="7495543" cy="4641467"/>
          </a:xfrm>
          <a:prstGeom prst="rect">
            <a:avLst/>
          </a:prstGeom>
          <a:noFill/>
          <a:ln w="9525">
            <a:noFill/>
          </a:ln>
        </p:spPr>
      </p:pic>
    </p:spTree>
    <p:extLst>
      <p:ext uri="{BB962C8B-B14F-4D97-AF65-F5344CB8AC3E}">
        <p14:creationId xmlns:p14="http://schemas.microsoft.com/office/powerpoint/2010/main" val="8985261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a:xfrm>
            <a:off x="3410585" y="260350"/>
            <a:ext cx="3974465" cy="698500"/>
          </a:xfrm>
        </p:spPr>
        <p:txBody>
          <a:bodyPr/>
          <a:lstStyle/>
          <a:p>
            <a:r>
              <a:rPr lang="zh-CN" altLang="en-US" sz="4400" dirty="0"/>
              <a:t>可视化命令</a:t>
            </a:r>
          </a:p>
        </p:txBody>
      </p:sp>
      <p:sp>
        <p:nvSpPr>
          <p:cNvPr id="6" name="矩形 5"/>
          <p:cNvSpPr/>
          <p:nvPr/>
        </p:nvSpPr>
        <p:spPr>
          <a:xfrm>
            <a:off x="695325" y="405130"/>
            <a:ext cx="1080135" cy="5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占位符 1"/>
          <p:cNvSpPr>
            <a:spLocks noGrp="1"/>
          </p:cNvSpPr>
          <p:nvPr>
            <p:ph type="body" sz="quarter" idx="10"/>
          </p:nvPr>
        </p:nvSpPr>
        <p:spPr>
          <a:xfrm>
            <a:off x="194945" y="260350"/>
            <a:ext cx="2733040" cy="638810"/>
          </a:xfrm>
        </p:spPr>
        <p:txBody>
          <a:bodyPr/>
          <a:lstStyle/>
          <a:p>
            <a:r>
              <a:rPr lang="en-US" altLang="zh-CN" sz="4000" dirty="0"/>
              <a:t>PART 02</a:t>
            </a:r>
          </a:p>
        </p:txBody>
      </p:sp>
      <p:sp>
        <p:nvSpPr>
          <p:cNvPr id="23" name="矩形 22"/>
          <p:cNvSpPr/>
          <p:nvPr/>
        </p:nvSpPr>
        <p:spPr>
          <a:xfrm>
            <a:off x="46990" y="1412777"/>
            <a:ext cx="4968890" cy="3894208"/>
          </a:xfrm>
          <a:prstGeom prst="rect">
            <a:avLst/>
          </a:prstGeom>
        </p:spPr>
        <p:txBody>
          <a:bodyPr wrap="square">
            <a:spAutoFit/>
          </a:bodyPr>
          <a:lstStyle/>
          <a:p>
            <a:pPr indent="711200" fontAlgn="auto">
              <a:lnSpc>
                <a:spcPct val="150000"/>
              </a:lnSpc>
              <a:extLst>
                <a:ext uri="{35155182-B16C-46BC-9424-99874614C6A1}">
                  <wpsdc:indentchars xmlns:wpsdc="http://www.wps.cn/officeDocument/2017/drawingmlCustomData" xmlns="" val="200" checksum="3773799597"/>
                </a:ext>
              </a:extLst>
            </a:pPr>
            <a:r>
              <a:rPr lang="zh-CN" altLang="en-US" sz="2800" dirty="0">
                <a:latin typeface="+mj-ea"/>
                <a:ea typeface="+mj-ea"/>
                <a:cs typeface="+mj-ea"/>
                <a:sym typeface="+mn-ea"/>
              </a:rPr>
              <a:t>步进电机的</a:t>
            </a:r>
            <a:r>
              <a:rPr lang="en-US" altLang="zh-CN" sz="2800" dirty="0">
                <a:latin typeface="+mj-ea"/>
                <a:ea typeface="+mj-ea"/>
                <a:cs typeface="+mj-ea"/>
                <a:sym typeface="+mn-ea"/>
              </a:rPr>
              <a:t>Arduino</a:t>
            </a:r>
            <a:r>
              <a:rPr lang="zh-CN" altLang="en-US" sz="2800" dirty="0">
                <a:latin typeface="+mj-ea"/>
                <a:ea typeface="+mj-ea"/>
                <a:cs typeface="+mj-ea"/>
                <a:sym typeface="+mn-ea"/>
              </a:rPr>
              <a:t>电机模块模块的可视化程序语法由步进电机的可视化程序构成，即按指定的步数前进、单步前进、释放电机让其空转及设置电机的转速。</a:t>
            </a:r>
          </a:p>
        </p:txBody>
      </p:sp>
      <p:pic>
        <p:nvPicPr>
          <p:cNvPr id="7" name="图片 6">
            <a:extLst>
              <a:ext uri="{FF2B5EF4-FFF2-40B4-BE49-F238E27FC236}">
                <a16:creationId xmlns:a16="http://schemas.microsoft.com/office/drawing/2014/main" id="{2DC71F68-6F48-4388-8577-165F84B85BCD}"/>
              </a:ext>
            </a:extLst>
          </p:cNvPr>
          <p:cNvPicPr/>
          <p:nvPr/>
        </p:nvPicPr>
        <p:blipFill rotWithShape="1">
          <a:blip r:embed="rId2"/>
          <a:srcRect l="5357" r="2145" b="5783"/>
          <a:stretch/>
        </p:blipFill>
        <p:spPr bwMode="auto">
          <a:xfrm>
            <a:off x="7176122" y="1412777"/>
            <a:ext cx="3672408" cy="49146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826273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a:xfrm>
            <a:off x="3410585" y="260350"/>
            <a:ext cx="5637743" cy="698500"/>
          </a:xfrm>
        </p:spPr>
        <p:txBody>
          <a:bodyPr/>
          <a:lstStyle/>
          <a:p>
            <a:r>
              <a:rPr lang="zh-CN" altLang="en-US" sz="3600" dirty="0"/>
              <a:t>简单实例</a:t>
            </a:r>
          </a:p>
        </p:txBody>
      </p:sp>
      <p:sp>
        <p:nvSpPr>
          <p:cNvPr id="6" name="矩形 5"/>
          <p:cNvSpPr/>
          <p:nvPr/>
        </p:nvSpPr>
        <p:spPr>
          <a:xfrm>
            <a:off x="695325" y="405130"/>
            <a:ext cx="1080135" cy="5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占位符 1"/>
          <p:cNvSpPr>
            <a:spLocks noGrp="1"/>
          </p:cNvSpPr>
          <p:nvPr>
            <p:ph type="body" sz="quarter" idx="10"/>
          </p:nvPr>
        </p:nvSpPr>
        <p:spPr>
          <a:xfrm>
            <a:off x="194945" y="260350"/>
            <a:ext cx="2733040" cy="638810"/>
          </a:xfrm>
        </p:spPr>
        <p:txBody>
          <a:bodyPr/>
          <a:lstStyle/>
          <a:p>
            <a:r>
              <a:rPr lang="en-US" altLang="zh-CN" sz="4000" dirty="0"/>
              <a:t>PART 03</a:t>
            </a:r>
          </a:p>
        </p:txBody>
      </p:sp>
      <p:sp>
        <p:nvSpPr>
          <p:cNvPr id="23" name="矩形 22"/>
          <p:cNvSpPr/>
          <p:nvPr/>
        </p:nvSpPr>
        <p:spPr>
          <a:xfrm>
            <a:off x="0" y="1805060"/>
            <a:ext cx="4968890" cy="3247877"/>
          </a:xfrm>
          <a:prstGeom prst="rect">
            <a:avLst/>
          </a:prstGeom>
        </p:spPr>
        <p:txBody>
          <a:bodyPr wrap="square">
            <a:spAutoFit/>
          </a:bodyPr>
          <a:lstStyle/>
          <a:p>
            <a:pPr indent="711200" fontAlgn="auto">
              <a:lnSpc>
                <a:spcPct val="150000"/>
              </a:lnSpc>
              <a:extLst>
                <a:ext uri="{35155182-B16C-46BC-9424-99874614C6A1}">
                  <wpsdc:indentchars xmlns:wpsdc="http://www.wps.cn/officeDocument/2017/drawingmlCustomData" xmlns="" val="200" checksum="3773799597"/>
                </a:ext>
              </a:extLst>
            </a:pPr>
            <a:r>
              <a:rPr lang="zh-CN" altLang="en-US" sz="2800" dirty="0">
                <a:latin typeface="+mj-ea"/>
                <a:ea typeface="+mj-ea"/>
                <a:cs typeface="+mj-ea"/>
                <a:sym typeface="+mn-ea"/>
              </a:rPr>
              <a:t>该电路的电机驱动模块已经集成好了，只需要将接口与</a:t>
            </a:r>
            <a:r>
              <a:rPr lang="en-US" altLang="zh-CN" sz="2800" dirty="0">
                <a:latin typeface="+mj-ea"/>
                <a:ea typeface="+mj-ea"/>
                <a:cs typeface="+mj-ea"/>
                <a:sym typeface="+mn-ea"/>
              </a:rPr>
              <a:t>Arduino328</a:t>
            </a:r>
            <a:r>
              <a:rPr lang="zh-CN" altLang="en-US" sz="2800" dirty="0">
                <a:latin typeface="+mj-ea"/>
                <a:ea typeface="+mj-ea"/>
                <a:cs typeface="+mj-ea"/>
                <a:sym typeface="+mn-ea"/>
              </a:rPr>
              <a:t>连接就可以驱动两个电机工作，具体由程序给出。</a:t>
            </a:r>
          </a:p>
        </p:txBody>
      </p:sp>
      <p:pic>
        <p:nvPicPr>
          <p:cNvPr id="9" name="图片 8">
            <a:extLst>
              <a:ext uri="{FF2B5EF4-FFF2-40B4-BE49-F238E27FC236}">
                <a16:creationId xmlns:a16="http://schemas.microsoft.com/office/drawing/2014/main" id="{4C542D59-39A7-41FA-9A49-E2EE1E6E5606}"/>
              </a:ext>
            </a:extLst>
          </p:cNvPr>
          <p:cNvPicPr/>
          <p:nvPr/>
        </p:nvPicPr>
        <p:blipFill>
          <a:blip r:embed="rId2"/>
          <a:stretch>
            <a:fillRect/>
          </a:stretch>
        </p:blipFill>
        <p:spPr>
          <a:xfrm>
            <a:off x="5303912" y="1940294"/>
            <a:ext cx="6696744" cy="2977411"/>
          </a:xfrm>
          <a:prstGeom prst="rect">
            <a:avLst/>
          </a:prstGeom>
          <a:noFill/>
          <a:ln w="9525">
            <a:noFill/>
          </a:ln>
        </p:spPr>
      </p:pic>
    </p:spTree>
    <p:extLst>
      <p:ext uri="{BB962C8B-B14F-4D97-AF65-F5344CB8AC3E}">
        <p14:creationId xmlns:p14="http://schemas.microsoft.com/office/powerpoint/2010/main" val="22228638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a:xfrm>
            <a:off x="3410585" y="260350"/>
            <a:ext cx="5637743" cy="698500"/>
          </a:xfrm>
        </p:spPr>
        <p:txBody>
          <a:bodyPr/>
          <a:lstStyle/>
          <a:p>
            <a:r>
              <a:rPr lang="zh-CN" altLang="en-US" sz="3600" dirty="0"/>
              <a:t>简单实例</a:t>
            </a:r>
          </a:p>
        </p:txBody>
      </p:sp>
      <p:sp>
        <p:nvSpPr>
          <p:cNvPr id="6" name="矩形 5"/>
          <p:cNvSpPr/>
          <p:nvPr/>
        </p:nvSpPr>
        <p:spPr>
          <a:xfrm>
            <a:off x="695325" y="405130"/>
            <a:ext cx="1080135" cy="5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占位符 1"/>
          <p:cNvSpPr>
            <a:spLocks noGrp="1"/>
          </p:cNvSpPr>
          <p:nvPr>
            <p:ph type="body" sz="quarter" idx="10"/>
          </p:nvPr>
        </p:nvSpPr>
        <p:spPr>
          <a:xfrm>
            <a:off x="194945" y="260350"/>
            <a:ext cx="2733040" cy="638810"/>
          </a:xfrm>
        </p:spPr>
        <p:txBody>
          <a:bodyPr/>
          <a:lstStyle/>
          <a:p>
            <a:r>
              <a:rPr lang="en-US" altLang="zh-CN" sz="4000" dirty="0"/>
              <a:t>PART 03</a:t>
            </a:r>
          </a:p>
        </p:txBody>
      </p:sp>
      <p:sp>
        <p:nvSpPr>
          <p:cNvPr id="23" name="矩形 22"/>
          <p:cNvSpPr/>
          <p:nvPr/>
        </p:nvSpPr>
        <p:spPr>
          <a:xfrm>
            <a:off x="-384720" y="1124840"/>
            <a:ext cx="4968890" cy="662554"/>
          </a:xfrm>
          <a:prstGeom prst="rect">
            <a:avLst/>
          </a:prstGeom>
        </p:spPr>
        <p:txBody>
          <a:bodyPr wrap="square">
            <a:spAutoFit/>
          </a:bodyPr>
          <a:lstStyle/>
          <a:p>
            <a:pPr indent="711200" fontAlgn="auto">
              <a:lnSpc>
                <a:spcPct val="150000"/>
              </a:lnSpc>
              <a:extLst>
                <a:ext uri="{35155182-B16C-46BC-9424-99874614C6A1}">
                  <wpsdc:indentchars xmlns:wpsdc="http://www.wps.cn/officeDocument/2017/drawingmlCustomData" xmlns="" val="200" checksum="3773799597"/>
                </a:ext>
              </a:extLst>
            </a:pPr>
            <a:r>
              <a:rPr lang="zh-CN" altLang="en-US" sz="2800" dirty="0">
                <a:latin typeface="+mj-ea"/>
                <a:ea typeface="+mj-ea"/>
                <a:cs typeface="+mj-ea"/>
                <a:sym typeface="+mn-ea"/>
              </a:rPr>
              <a:t>可视化程序：</a:t>
            </a:r>
          </a:p>
        </p:txBody>
      </p:sp>
      <p:pic>
        <p:nvPicPr>
          <p:cNvPr id="7" name="图片 6">
            <a:extLst>
              <a:ext uri="{FF2B5EF4-FFF2-40B4-BE49-F238E27FC236}">
                <a16:creationId xmlns:a16="http://schemas.microsoft.com/office/drawing/2014/main" id="{6192BBF6-D30D-4139-BDED-42DB138FF776}"/>
              </a:ext>
            </a:extLst>
          </p:cNvPr>
          <p:cNvPicPr/>
          <p:nvPr/>
        </p:nvPicPr>
        <p:blipFill>
          <a:blip r:embed="rId2"/>
          <a:stretch>
            <a:fillRect/>
          </a:stretch>
        </p:blipFill>
        <p:spPr>
          <a:xfrm>
            <a:off x="6653570" y="1256981"/>
            <a:ext cx="3105760" cy="5340669"/>
          </a:xfrm>
          <a:prstGeom prst="rect">
            <a:avLst/>
          </a:prstGeom>
          <a:noFill/>
          <a:ln w="9525">
            <a:noFill/>
          </a:ln>
        </p:spPr>
      </p:pic>
    </p:spTree>
    <p:extLst>
      <p:ext uri="{BB962C8B-B14F-4D97-AF65-F5344CB8AC3E}">
        <p14:creationId xmlns:p14="http://schemas.microsoft.com/office/powerpoint/2010/main" val="41584507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a:xfrm>
            <a:off x="3410585" y="260350"/>
            <a:ext cx="5637743" cy="698500"/>
          </a:xfrm>
        </p:spPr>
        <p:txBody>
          <a:bodyPr/>
          <a:lstStyle/>
          <a:p>
            <a:r>
              <a:rPr lang="zh-CN" altLang="en-US" sz="3600" dirty="0"/>
              <a:t>简单实例</a:t>
            </a:r>
          </a:p>
        </p:txBody>
      </p:sp>
      <p:sp>
        <p:nvSpPr>
          <p:cNvPr id="6" name="矩形 5"/>
          <p:cNvSpPr/>
          <p:nvPr/>
        </p:nvSpPr>
        <p:spPr>
          <a:xfrm>
            <a:off x="695325" y="405130"/>
            <a:ext cx="1080135" cy="5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占位符 1"/>
          <p:cNvSpPr>
            <a:spLocks noGrp="1"/>
          </p:cNvSpPr>
          <p:nvPr>
            <p:ph type="body" sz="quarter" idx="10"/>
          </p:nvPr>
        </p:nvSpPr>
        <p:spPr>
          <a:xfrm>
            <a:off x="194945" y="260350"/>
            <a:ext cx="2733040" cy="638810"/>
          </a:xfrm>
        </p:spPr>
        <p:txBody>
          <a:bodyPr/>
          <a:lstStyle/>
          <a:p>
            <a:r>
              <a:rPr lang="en-US" altLang="zh-CN" sz="4000" dirty="0"/>
              <a:t>PART 03</a:t>
            </a:r>
          </a:p>
        </p:txBody>
      </p:sp>
      <p:sp>
        <p:nvSpPr>
          <p:cNvPr id="23" name="矩形 22"/>
          <p:cNvSpPr/>
          <p:nvPr/>
        </p:nvSpPr>
        <p:spPr>
          <a:xfrm>
            <a:off x="1019436" y="1416436"/>
            <a:ext cx="10153128" cy="662554"/>
          </a:xfrm>
          <a:prstGeom prst="rect">
            <a:avLst/>
          </a:prstGeom>
        </p:spPr>
        <p:txBody>
          <a:bodyPr wrap="square">
            <a:spAutoFit/>
          </a:bodyPr>
          <a:lstStyle/>
          <a:p>
            <a:pPr indent="711200" fontAlgn="auto">
              <a:lnSpc>
                <a:spcPct val="150000"/>
              </a:lnSpc>
              <a:extLst>
                <a:ext uri="{35155182-B16C-46BC-9424-99874614C6A1}">
                  <wpsdc:indentchars xmlns="" xmlns:wpsdc="http://www.wps.cn/officeDocument/2017/drawingmlCustomData" val="200" checksum="3773799597"/>
                </a:ext>
              </a:extLst>
            </a:pPr>
            <a:r>
              <a:rPr lang="zh-CN" altLang="en-US" sz="2800" dirty="0">
                <a:latin typeface="+mj-ea"/>
                <a:ea typeface="+mj-ea"/>
                <a:cs typeface="+mj-ea"/>
                <a:sym typeface="+mn-ea"/>
              </a:rPr>
              <a:t>仿真结果如图所示，</a:t>
            </a:r>
            <a:r>
              <a:rPr lang="en-US" altLang="zh-CN" sz="2800" dirty="0">
                <a:latin typeface="+mj-ea"/>
                <a:ea typeface="+mj-ea"/>
                <a:cs typeface="+mj-ea"/>
                <a:sym typeface="+mn-ea"/>
              </a:rPr>
              <a:t>M1</a:t>
            </a:r>
            <a:r>
              <a:rPr lang="zh-CN" altLang="en-US" sz="2800" dirty="0">
                <a:latin typeface="+mj-ea"/>
                <a:ea typeface="+mj-ea"/>
                <a:cs typeface="+mj-ea"/>
                <a:sym typeface="+mn-ea"/>
              </a:rPr>
              <a:t>电机循环正向和反向运转。</a:t>
            </a:r>
          </a:p>
        </p:txBody>
      </p:sp>
      <p:pic>
        <p:nvPicPr>
          <p:cNvPr id="7" name="图片 6">
            <a:extLst>
              <a:ext uri="{FF2B5EF4-FFF2-40B4-BE49-F238E27FC236}">
                <a16:creationId xmlns:a16="http://schemas.microsoft.com/office/drawing/2014/main" id="{7CDB4F03-86EE-43D0-9AC5-92360085BDB0}"/>
              </a:ext>
            </a:extLst>
          </p:cNvPr>
          <p:cNvPicPr/>
          <p:nvPr/>
        </p:nvPicPr>
        <p:blipFill>
          <a:blip r:embed="rId2"/>
          <a:stretch>
            <a:fillRect/>
          </a:stretch>
        </p:blipFill>
        <p:spPr>
          <a:xfrm>
            <a:off x="1393881" y="2363046"/>
            <a:ext cx="9404237" cy="4061141"/>
          </a:xfrm>
          <a:prstGeom prst="rect">
            <a:avLst/>
          </a:prstGeom>
          <a:noFill/>
          <a:ln w="9525">
            <a:noFill/>
          </a:ln>
        </p:spPr>
      </p:pic>
    </p:spTree>
    <p:extLst>
      <p:ext uri="{BB962C8B-B14F-4D97-AF65-F5344CB8AC3E}">
        <p14:creationId xmlns:p14="http://schemas.microsoft.com/office/powerpoint/2010/main" val="35139486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2"/>
          <p:cNvSpPr>
            <a:spLocks noGrp="1"/>
          </p:cNvSpPr>
          <p:nvPr/>
        </p:nvSpPr>
        <p:spPr>
          <a:xfrm>
            <a:off x="1181100" y="743585"/>
            <a:ext cx="9163050" cy="50317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b="1" kern="1200">
                <a:solidFill>
                  <a:srgbClr val="20517C"/>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l">
              <a:buClrTx/>
              <a:buSzTx/>
              <a:buNone/>
            </a:pPr>
            <a:r>
              <a:rPr lang="en-US" altLang="zh-CN" sz="4000" dirty="0">
                <a:latin typeface="+mj-ea"/>
                <a:ea typeface="+mj-ea"/>
                <a:cs typeface="+mj-ea"/>
                <a:sym typeface="+mn-ea"/>
              </a:rPr>
              <a:t>3.4 </a:t>
            </a:r>
            <a:r>
              <a:rPr lang="zh-CN" altLang="en-US" sz="4000" dirty="0">
                <a:latin typeface="+mj-ea"/>
                <a:ea typeface="+mj-ea"/>
                <a:cs typeface="+mj-ea"/>
                <a:sym typeface="+mn-ea"/>
              </a:rPr>
              <a:t>电机控制</a:t>
            </a:r>
            <a:r>
              <a:rPr lang="en-US" altLang="zh-CN" sz="4000" dirty="0">
                <a:latin typeface="+mj-ea"/>
                <a:ea typeface="+mj-ea"/>
                <a:cs typeface="+mj-ea"/>
                <a:sym typeface="+mn-ea"/>
              </a:rPr>
              <a:t>：</a:t>
            </a:r>
          </a:p>
          <a:p>
            <a:pPr marL="0" indent="0" algn="l">
              <a:buNone/>
            </a:pPr>
            <a:r>
              <a:rPr lang="en-US" altLang="zh-CN" sz="4000" dirty="0">
                <a:sym typeface="+mn-ea"/>
              </a:rPr>
              <a:t>                    </a:t>
            </a:r>
          </a:p>
          <a:p>
            <a:pPr marL="0" indent="0" algn="l">
              <a:buNone/>
            </a:pPr>
            <a:r>
              <a:rPr lang="en-US" altLang="zh-CN" sz="4000" dirty="0">
                <a:sym typeface="+mn-ea"/>
              </a:rPr>
              <a:t>  </a:t>
            </a:r>
            <a:endParaRPr lang="en-US" altLang="zh-CN" sz="4000" dirty="0">
              <a:latin typeface="+mj-ea"/>
              <a:ea typeface="+mj-ea"/>
              <a:cs typeface="+mj-ea"/>
              <a:sym typeface="+mn-ea"/>
            </a:endParaRPr>
          </a:p>
          <a:p>
            <a:pPr marL="0" indent="0" algn="ctr">
              <a:buNone/>
            </a:pPr>
            <a:r>
              <a:rPr lang="en-US" altLang="zh-CN" sz="4000" dirty="0">
                <a:latin typeface="+mj-ea"/>
                <a:ea typeface="+mj-ea"/>
                <a:cs typeface="+mj-ea"/>
                <a:sym typeface="+mn-ea"/>
              </a:rPr>
              <a:t>3.4.6 Arduino</a:t>
            </a:r>
            <a:r>
              <a:rPr lang="zh-CN" altLang="en-US" sz="4000" dirty="0">
                <a:latin typeface="+mj-ea"/>
                <a:ea typeface="+mj-ea"/>
                <a:cs typeface="+mj-ea"/>
                <a:sym typeface="+mn-ea"/>
              </a:rPr>
              <a:t>智能机器人</a:t>
            </a:r>
            <a:r>
              <a:rPr lang="en-US" altLang="zh-CN" sz="4000" dirty="0">
                <a:latin typeface="+mj-ea"/>
                <a:ea typeface="+mj-ea"/>
                <a:cs typeface="+mj-ea"/>
                <a:sym typeface="+mn-ea"/>
              </a:rPr>
              <a:t>Turtle</a:t>
            </a:r>
            <a:endParaRPr lang="en-US" altLang="zh-CN" sz="4000" dirty="0">
              <a:solidFill>
                <a:srgbClr val="20517C"/>
              </a:solidFill>
              <a:sym typeface="+mn-ea"/>
            </a:endParaRPr>
          </a:p>
        </p:txBody>
      </p:sp>
    </p:spTree>
    <p:extLst>
      <p:ext uri="{BB962C8B-B14F-4D97-AF65-F5344CB8AC3E}">
        <p14:creationId xmlns:p14="http://schemas.microsoft.com/office/powerpoint/2010/main" val="30655868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a:xfrm>
            <a:off x="983432" y="332656"/>
            <a:ext cx="8640960" cy="698500"/>
          </a:xfrm>
        </p:spPr>
        <p:txBody>
          <a:bodyPr/>
          <a:lstStyle/>
          <a:p>
            <a:pPr marL="0" indent="0" algn="ctr">
              <a:buNone/>
            </a:pPr>
            <a:r>
              <a:rPr lang="en-US" altLang="zh-CN" sz="4400" dirty="0">
                <a:latin typeface="+mj-ea"/>
                <a:ea typeface="+mj-ea"/>
                <a:cs typeface="+mj-ea"/>
                <a:sym typeface="+mn-ea"/>
              </a:rPr>
              <a:t>Arduino</a:t>
            </a:r>
            <a:r>
              <a:rPr lang="zh-CN" altLang="en-US" sz="4400" dirty="0">
                <a:latin typeface="+mj-ea"/>
                <a:ea typeface="+mj-ea"/>
                <a:cs typeface="+mj-ea"/>
                <a:sym typeface="+mn-ea"/>
              </a:rPr>
              <a:t>智能机器人</a:t>
            </a:r>
            <a:r>
              <a:rPr lang="en-US" altLang="zh-CN" sz="4400" dirty="0">
                <a:latin typeface="+mj-ea"/>
                <a:ea typeface="+mj-ea"/>
                <a:cs typeface="+mj-ea"/>
                <a:sym typeface="+mn-ea"/>
              </a:rPr>
              <a:t>Turtle</a:t>
            </a:r>
            <a:endParaRPr lang="en-US" altLang="zh-CN" sz="4400" dirty="0">
              <a:sym typeface="+mn-ea"/>
            </a:endParaRPr>
          </a:p>
        </p:txBody>
      </p:sp>
      <p:sp>
        <p:nvSpPr>
          <p:cNvPr id="23" name="矩形 22"/>
          <p:cNvSpPr/>
          <p:nvPr/>
        </p:nvSpPr>
        <p:spPr>
          <a:xfrm>
            <a:off x="602297" y="1984806"/>
            <a:ext cx="10987405" cy="4540538"/>
          </a:xfrm>
          <a:prstGeom prst="rect">
            <a:avLst/>
          </a:prstGeom>
        </p:spPr>
        <p:txBody>
          <a:bodyPr wrap="square">
            <a:spAutoFit/>
          </a:bodyPr>
          <a:lstStyle/>
          <a:p>
            <a:pPr indent="711200" fontAlgn="auto">
              <a:lnSpc>
                <a:spcPct val="150000"/>
              </a:lnSpc>
              <a:extLst>
                <a:ext uri="{35155182-B16C-46BC-9424-99874614C6A1}">
                  <wpsdc:indentchars xmlns="" xmlns:wpsdc="http://www.wps.cn/officeDocument/2017/drawingmlCustomData" val="200" checksum="3773799597"/>
                </a:ext>
              </a:extLst>
            </a:pPr>
            <a:r>
              <a:rPr lang="zh-CN" altLang="en-US" sz="2800" dirty="0">
                <a:latin typeface="+mj-ea"/>
                <a:ea typeface="+mj-ea"/>
                <a:cs typeface="+mj-ea"/>
                <a:sym typeface="+mn-ea"/>
              </a:rPr>
              <a:t>机器人是自动控制机器（</a:t>
            </a:r>
            <a:r>
              <a:rPr lang="en-US" altLang="zh-CN" sz="2800" dirty="0">
                <a:latin typeface="+mj-ea"/>
                <a:ea typeface="+mj-ea"/>
                <a:cs typeface="+mj-ea"/>
                <a:sym typeface="+mn-ea"/>
              </a:rPr>
              <a:t>Robot</a:t>
            </a:r>
            <a:r>
              <a:rPr lang="zh-CN" altLang="en-US" sz="2800" dirty="0">
                <a:latin typeface="+mj-ea"/>
                <a:ea typeface="+mj-ea"/>
                <a:cs typeface="+mj-ea"/>
                <a:sym typeface="+mn-ea"/>
              </a:rPr>
              <a:t>）的俗称，自动控制机器包括一切模拟人类行为或思想与模拟其他生物的机械（如机器狗，机器猫等）。狭义上对机器人的定义还有很多分类法及争议，有些电脑程序甚至也被称为机器人。在当代工业中，机器人指能自动执行任务的人造机器装置，用以取代或协助人类工作。理想中的高仿真机器人是高级整合控制论、机械电子、计算机与人工智能、材料学和仿生学的产物，目前科学界正在向此方向研究开发。</a:t>
            </a:r>
          </a:p>
        </p:txBody>
      </p:sp>
    </p:spTree>
    <p:extLst>
      <p:ext uri="{BB962C8B-B14F-4D97-AF65-F5344CB8AC3E}">
        <p14:creationId xmlns:p14="http://schemas.microsoft.com/office/powerpoint/2010/main" val="5157431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4871606" y="2776924"/>
            <a:ext cx="2232248" cy="503237"/>
          </a:xfrm>
        </p:spPr>
        <p:txBody>
          <a:bodyPr/>
          <a:lstStyle/>
          <a:p>
            <a:r>
              <a:rPr lang="en-US" altLang="zh-CN"/>
              <a:t>PART  01</a:t>
            </a:r>
            <a:endParaRPr lang="en-US" altLang="zh-CN" dirty="0"/>
          </a:p>
        </p:txBody>
      </p:sp>
      <p:sp>
        <p:nvSpPr>
          <p:cNvPr id="3" name="文本占位符 2"/>
          <p:cNvSpPr>
            <a:spLocks noGrp="1"/>
          </p:cNvSpPr>
          <p:nvPr>
            <p:ph type="body" sz="quarter" idx="12"/>
          </p:nvPr>
        </p:nvSpPr>
        <p:spPr>
          <a:xfrm>
            <a:off x="4871606" y="3541526"/>
            <a:ext cx="2232248" cy="503237"/>
          </a:xfrm>
        </p:spPr>
        <p:txBody>
          <a:bodyPr/>
          <a:lstStyle/>
          <a:p>
            <a:r>
              <a:rPr lang="en-US" altLang="zh-CN">
                <a:sym typeface="+mn-ea"/>
              </a:rPr>
              <a:t>PART  02</a:t>
            </a:r>
            <a:endParaRPr lang="en-US" altLang="zh-CN"/>
          </a:p>
          <a:p>
            <a:endParaRPr lang="zh-CN" altLang="en-US" dirty="0"/>
          </a:p>
        </p:txBody>
      </p:sp>
      <p:sp>
        <p:nvSpPr>
          <p:cNvPr id="4" name="文本占位符 3"/>
          <p:cNvSpPr>
            <a:spLocks noGrp="1"/>
          </p:cNvSpPr>
          <p:nvPr>
            <p:ph type="body" sz="quarter" idx="13"/>
          </p:nvPr>
        </p:nvSpPr>
        <p:spPr>
          <a:xfrm>
            <a:off x="4871606" y="4306128"/>
            <a:ext cx="2232248" cy="503237"/>
          </a:xfrm>
        </p:spPr>
        <p:txBody>
          <a:bodyPr/>
          <a:lstStyle/>
          <a:p>
            <a:r>
              <a:rPr lang="en-US" altLang="zh-CN">
                <a:sym typeface="+mn-ea"/>
              </a:rPr>
              <a:t>PART  03</a:t>
            </a:r>
            <a:endParaRPr lang="en-US" altLang="zh-CN"/>
          </a:p>
          <a:p>
            <a:endParaRPr lang="zh-CN" altLang="en-US" dirty="0"/>
          </a:p>
        </p:txBody>
      </p:sp>
      <p:sp>
        <p:nvSpPr>
          <p:cNvPr id="8" name="文本占位符 7"/>
          <p:cNvSpPr>
            <a:spLocks noGrp="1"/>
          </p:cNvSpPr>
          <p:nvPr>
            <p:ph type="body" sz="quarter" idx="17"/>
          </p:nvPr>
        </p:nvSpPr>
        <p:spPr>
          <a:xfrm>
            <a:off x="7103854" y="2657912"/>
            <a:ext cx="2232248" cy="503237"/>
          </a:xfrm>
        </p:spPr>
        <p:txBody>
          <a:bodyPr/>
          <a:lstStyle/>
          <a:p>
            <a:r>
              <a:rPr lang="zh-CN" altLang="en-US"/>
              <a:t>电路原理图</a:t>
            </a:r>
            <a:endParaRPr lang="zh-CN" altLang="en-US" dirty="0"/>
          </a:p>
        </p:txBody>
      </p:sp>
      <p:sp>
        <p:nvSpPr>
          <p:cNvPr id="9" name="文本占位符 8"/>
          <p:cNvSpPr>
            <a:spLocks noGrp="1"/>
          </p:cNvSpPr>
          <p:nvPr>
            <p:ph type="body" sz="quarter" idx="18"/>
          </p:nvPr>
        </p:nvSpPr>
        <p:spPr>
          <a:xfrm>
            <a:off x="7103854" y="3429000"/>
            <a:ext cx="3168352" cy="503237"/>
          </a:xfrm>
        </p:spPr>
        <p:txBody>
          <a:bodyPr/>
          <a:lstStyle/>
          <a:p>
            <a:r>
              <a:rPr lang="zh-CN" altLang="en-US"/>
              <a:t>可视化命令</a:t>
            </a:r>
            <a:endParaRPr lang="zh-CN" altLang="en-US" dirty="0"/>
          </a:p>
        </p:txBody>
      </p:sp>
      <p:sp>
        <p:nvSpPr>
          <p:cNvPr id="10" name="文本占位符 9"/>
          <p:cNvSpPr>
            <a:spLocks noGrp="1"/>
          </p:cNvSpPr>
          <p:nvPr>
            <p:ph type="body" sz="quarter" idx="19"/>
          </p:nvPr>
        </p:nvSpPr>
        <p:spPr>
          <a:xfrm>
            <a:off x="7103854" y="4183855"/>
            <a:ext cx="4752786" cy="503237"/>
          </a:xfrm>
        </p:spPr>
        <p:txBody>
          <a:bodyPr/>
          <a:lstStyle/>
          <a:p>
            <a:r>
              <a:rPr lang="zh-CN" altLang="en-US" dirty="0"/>
              <a:t>简单实例：驱动伺服电机</a:t>
            </a:r>
          </a:p>
        </p:txBody>
      </p:sp>
    </p:spTree>
    <p:extLst>
      <p:ext uri="{BB962C8B-B14F-4D97-AF65-F5344CB8AC3E}">
        <p14:creationId xmlns:p14="http://schemas.microsoft.com/office/powerpoint/2010/main" val="4047441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a:xfrm>
            <a:off x="1008915" y="332656"/>
            <a:ext cx="5112568" cy="698500"/>
          </a:xfrm>
        </p:spPr>
        <p:txBody>
          <a:bodyPr/>
          <a:lstStyle/>
          <a:p>
            <a:pPr marL="0" indent="0" algn="ctr">
              <a:buNone/>
            </a:pPr>
            <a:r>
              <a:rPr lang="en-US" altLang="zh-CN" sz="4400" dirty="0">
                <a:latin typeface="+mj-ea"/>
                <a:ea typeface="+mj-ea"/>
                <a:cs typeface="+mj-ea"/>
                <a:sym typeface="+mn-ea"/>
              </a:rPr>
              <a:t>TB6612FNG</a:t>
            </a:r>
            <a:r>
              <a:rPr lang="zh-CN" altLang="en-US" sz="4400" dirty="0">
                <a:latin typeface="+mj-ea"/>
                <a:ea typeface="+mj-ea"/>
                <a:cs typeface="+mj-ea"/>
                <a:sym typeface="+mn-ea"/>
              </a:rPr>
              <a:t>介绍</a:t>
            </a:r>
            <a:endParaRPr lang="en-US" altLang="zh-CN" sz="4400" dirty="0">
              <a:sym typeface="+mn-ea"/>
            </a:endParaRPr>
          </a:p>
        </p:txBody>
      </p:sp>
      <p:sp>
        <p:nvSpPr>
          <p:cNvPr id="23" name="矩形 22"/>
          <p:cNvSpPr/>
          <p:nvPr/>
        </p:nvSpPr>
        <p:spPr>
          <a:xfrm>
            <a:off x="407670" y="1988820"/>
            <a:ext cx="10987405" cy="3247877"/>
          </a:xfrm>
          <a:prstGeom prst="rect">
            <a:avLst/>
          </a:prstGeom>
        </p:spPr>
        <p:txBody>
          <a:bodyPr wrap="square">
            <a:spAutoFit/>
          </a:bodyPr>
          <a:lstStyle/>
          <a:p>
            <a:pPr indent="711200" fontAlgn="auto">
              <a:lnSpc>
                <a:spcPct val="150000"/>
              </a:lnSpc>
              <a:extLst>
                <a:ext uri="{35155182-B16C-46BC-9424-99874614C6A1}">
                  <wpsdc:indentchars xmlns="" xmlns:wpsdc="http://www.wps.cn/officeDocument/2017/drawingmlCustomData" val="200" checksum="3773799597"/>
                </a:ext>
              </a:extLst>
            </a:pPr>
            <a:r>
              <a:rPr lang="zh-CN" altLang="en-US" sz="2800" dirty="0">
                <a:latin typeface="+mj-ea"/>
                <a:ea typeface="+mj-ea"/>
                <a:cs typeface="+mj-ea"/>
                <a:sym typeface="+mn-ea"/>
              </a:rPr>
              <a:t>驱动器模块是一款新型驱动器件，具有大电流 </a:t>
            </a:r>
            <a:r>
              <a:rPr lang="en-US" altLang="zh-CN" sz="2800" dirty="0">
                <a:latin typeface="+mj-ea"/>
                <a:ea typeface="+mj-ea"/>
                <a:cs typeface="+mj-ea"/>
                <a:sym typeface="+mn-ea"/>
              </a:rPr>
              <a:t>MOSFET-H</a:t>
            </a:r>
            <a:r>
              <a:rPr lang="zh-CN" altLang="en-US" sz="2800" dirty="0">
                <a:latin typeface="+mj-ea"/>
                <a:ea typeface="+mj-ea"/>
                <a:cs typeface="+mj-ea"/>
                <a:sym typeface="+mn-ea"/>
              </a:rPr>
              <a:t>桥结构，双通道电路输出，能独立双向控制</a:t>
            </a:r>
            <a:r>
              <a:rPr lang="en-US" altLang="zh-CN" sz="2800" dirty="0">
                <a:latin typeface="+mj-ea"/>
                <a:ea typeface="+mj-ea"/>
                <a:cs typeface="+mj-ea"/>
                <a:sym typeface="+mn-ea"/>
              </a:rPr>
              <a:t>2</a:t>
            </a:r>
            <a:r>
              <a:rPr lang="zh-CN" altLang="en-US" sz="2800" dirty="0">
                <a:latin typeface="+mj-ea"/>
                <a:ea typeface="+mj-ea"/>
                <a:cs typeface="+mj-ea"/>
                <a:sym typeface="+mn-ea"/>
              </a:rPr>
              <a:t>个直流电机。它具有很高的集成度，同时能提供足够的输出能力，运行性能和能耗方而也具有优势，因此在集成化、小型化的电机控制系统中，它可以作为理想的电机驱动器件。</a:t>
            </a:r>
          </a:p>
        </p:txBody>
      </p:sp>
    </p:spTree>
    <p:extLst>
      <p:ext uri="{BB962C8B-B14F-4D97-AF65-F5344CB8AC3E}">
        <p14:creationId xmlns:p14="http://schemas.microsoft.com/office/powerpoint/2010/main" val="25507417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a:xfrm>
            <a:off x="3410585" y="260350"/>
            <a:ext cx="3974465" cy="698500"/>
          </a:xfrm>
        </p:spPr>
        <p:txBody>
          <a:bodyPr/>
          <a:lstStyle/>
          <a:p>
            <a:r>
              <a:rPr lang="zh-CN" altLang="en-US" sz="4400" dirty="0"/>
              <a:t>电路原理图</a:t>
            </a:r>
          </a:p>
        </p:txBody>
      </p:sp>
      <p:sp>
        <p:nvSpPr>
          <p:cNvPr id="6" name="矩形 5"/>
          <p:cNvSpPr/>
          <p:nvPr/>
        </p:nvSpPr>
        <p:spPr>
          <a:xfrm>
            <a:off x="695325" y="405130"/>
            <a:ext cx="1080135" cy="5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占位符 1"/>
          <p:cNvSpPr>
            <a:spLocks noGrp="1"/>
          </p:cNvSpPr>
          <p:nvPr>
            <p:ph type="body" sz="quarter" idx="10"/>
          </p:nvPr>
        </p:nvSpPr>
        <p:spPr>
          <a:xfrm>
            <a:off x="194945" y="260350"/>
            <a:ext cx="2733040" cy="638810"/>
          </a:xfrm>
        </p:spPr>
        <p:txBody>
          <a:bodyPr/>
          <a:lstStyle/>
          <a:p>
            <a:r>
              <a:rPr lang="en-US" altLang="zh-CN" sz="4000" dirty="0"/>
              <a:t>PART 01</a:t>
            </a:r>
          </a:p>
        </p:txBody>
      </p:sp>
      <p:sp>
        <p:nvSpPr>
          <p:cNvPr id="23" name="矩形 22"/>
          <p:cNvSpPr/>
          <p:nvPr/>
        </p:nvSpPr>
        <p:spPr>
          <a:xfrm>
            <a:off x="695325" y="1556792"/>
            <a:ext cx="4079776" cy="662554"/>
          </a:xfrm>
          <a:prstGeom prst="rect">
            <a:avLst/>
          </a:prstGeom>
        </p:spPr>
        <p:txBody>
          <a:bodyPr wrap="square">
            <a:spAutoFit/>
          </a:bodyPr>
          <a:lstStyle/>
          <a:p>
            <a:pPr indent="711200" fontAlgn="auto">
              <a:lnSpc>
                <a:spcPct val="150000"/>
              </a:lnSpc>
              <a:extLst>
                <a:ext uri="{35155182-B16C-46BC-9424-99874614C6A1}">
                  <wpsdc:indentchars xmlns:wpsdc="http://www.wps.cn/officeDocument/2017/drawingmlCustomData" xmlns="" val="200" checksum="3773799597"/>
                </a:ext>
              </a:extLst>
            </a:pPr>
            <a:r>
              <a:rPr lang="zh-CN" altLang="en-US" sz="2800" dirty="0">
                <a:latin typeface="+mj-ea"/>
                <a:ea typeface="+mj-ea"/>
                <a:cs typeface="+mj-ea"/>
                <a:sym typeface="+mn-ea"/>
              </a:rPr>
              <a:t>原理图模块</a:t>
            </a:r>
          </a:p>
        </p:txBody>
      </p:sp>
      <p:pic>
        <p:nvPicPr>
          <p:cNvPr id="7" name="图片 6">
            <a:extLst>
              <a:ext uri="{FF2B5EF4-FFF2-40B4-BE49-F238E27FC236}">
                <a16:creationId xmlns:a16="http://schemas.microsoft.com/office/drawing/2014/main" id="{07521D10-7E2A-4610-9D0B-56245EF833C9}"/>
              </a:ext>
            </a:extLst>
          </p:cNvPr>
          <p:cNvPicPr/>
          <p:nvPr/>
        </p:nvPicPr>
        <p:blipFill>
          <a:blip r:embed="rId2"/>
          <a:stretch>
            <a:fillRect/>
          </a:stretch>
        </p:blipFill>
        <p:spPr>
          <a:xfrm>
            <a:off x="4775101" y="1888069"/>
            <a:ext cx="6120680" cy="4493941"/>
          </a:xfrm>
          <a:prstGeom prst="rect">
            <a:avLst/>
          </a:prstGeom>
          <a:noFill/>
          <a:ln w="9525">
            <a:noFill/>
          </a:ln>
        </p:spPr>
      </p:pic>
    </p:spTree>
    <p:extLst>
      <p:ext uri="{BB962C8B-B14F-4D97-AF65-F5344CB8AC3E}">
        <p14:creationId xmlns:p14="http://schemas.microsoft.com/office/powerpoint/2010/main" val="24765958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a:xfrm>
            <a:off x="3410585" y="260350"/>
            <a:ext cx="3974465" cy="698500"/>
          </a:xfrm>
        </p:spPr>
        <p:txBody>
          <a:bodyPr/>
          <a:lstStyle/>
          <a:p>
            <a:r>
              <a:rPr lang="zh-CN" altLang="en-US" sz="4400" dirty="0"/>
              <a:t>可视化命令</a:t>
            </a:r>
          </a:p>
        </p:txBody>
      </p:sp>
      <p:sp>
        <p:nvSpPr>
          <p:cNvPr id="6" name="矩形 5"/>
          <p:cNvSpPr/>
          <p:nvPr/>
        </p:nvSpPr>
        <p:spPr>
          <a:xfrm>
            <a:off x="695325" y="405130"/>
            <a:ext cx="1080135" cy="5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占位符 1"/>
          <p:cNvSpPr>
            <a:spLocks noGrp="1"/>
          </p:cNvSpPr>
          <p:nvPr>
            <p:ph type="body" sz="quarter" idx="10"/>
          </p:nvPr>
        </p:nvSpPr>
        <p:spPr>
          <a:xfrm>
            <a:off x="194945" y="260350"/>
            <a:ext cx="2733040" cy="638810"/>
          </a:xfrm>
        </p:spPr>
        <p:txBody>
          <a:bodyPr/>
          <a:lstStyle/>
          <a:p>
            <a:r>
              <a:rPr lang="en-US" altLang="zh-CN" sz="4000" dirty="0"/>
              <a:t>PART 02</a:t>
            </a:r>
          </a:p>
        </p:txBody>
      </p:sp>
      <p:sp>
        <p:nvSpPr>
          <p:cNvPr id="23" name="矩形 22"/>
          <p:cNvSpPr/>
          <p:nvPr/>
        </p:nvSpPr>
        <p:spPr>
          <a:xfrm>
            <a:off x="46990" y="1412777"/>
            <a:ext cx="4968890" cy="3247877"/>
          </a:xfrm>
          <a:prstGeom prst="rect">
            <a:avLst/>
          </a:prstGeom>
        </p:spPr>
        <p:txBody>
          <a:bodyPr wrap="square">
            <a:spAutoFit/>
          </a:bodyPr>
          <a:lstStyle/>
          <a:p>
            <a:pPr indent="711200" fontAlgn="auto">
              <a:lnSpc>
                <a:spcPct val="150000"/>
              </a:lnSpc>
              <a:extLst>
                <a:ext uri="{35155182-B16C-46BC-9424-99874614C6A1}">
                  <wpsdc:indentchars xmlns:wpsdc="http://www.wps.cn/officeDocument/2017/drawingmlCustomData" xmlns="" val="200" checksum="3773799597"/>
                </a:ext>
              </a:extLst>
            </a:pPr>
            <a:r>
              <a:rPr lang="en-US" altLang="zh-CN" sz="2800" dirty="0">
                <a:latin typeface="+mj-ea"/>
                <a:ea typeface="+mj-ea"/>
                <a:cs typeface="+mj-ea"/>
                <a:sym typeface="+mn-ea"/>
              </a:rPr>
              <a:t>Arduino</a:t>
            </a:r>
            <a:r>
              <a:rPr lang="zh-CN" altLang="en-US" sz="2800" dirty="0">
                <a:latin typeface="+mj-ea"/>
                <a:ea typeface="+mj-ea"/>
                <a:cs typeface="+mj-ea"/>
                <a:sym typeface="+mn-ea"/>
              </a:rPr>
              <a:t>智能机器人</a:t>
            </a:r>
            <a:r>
              <a:rPr lang="en-US" altLang="zh-CN" sz="2800" dirty="0">
                <a:latin typeface="+mj-ea"/>
                <a:ea typeface="+mj-ea"/>
                <a:cs typeface="+mj-ea"/>
                <a:sym typeface="+mn-ea"/>
              </a:rPr>
              <a:t>Turtle</a:t>
            </a:r>
            <a:r>
              <a:rPr lang="zh-CN" altLang="en-US" sz="2800" dirty="0">
                <a:latin typeface="+mj-ea"/>
                <a:ea typeface="+mj-ea"/>
                <a:cs typeface="+mj-ea"/>
                <a:sym typeface="+mn-ea"/>
              </a:rPr>
              <a:t>模块的可视化程序语法</a:t>
            </a:r>
          </a:p>
          <a:p>
            <a:pPr indent="711200" fontAlgn="auto">
              <a:lnSpc>
                <a:spcPct val="150000"/>
              </a:lnSpc>
              <a:extLst>
                <a:ext uri="{35155182-B16C-46BC-9424-99874614C6A1}">
                  <wpsdc:indentchars xmlns:wpsdc="http://www.wps.cn/officeDocument/2017/drawingmlCustomData" xmlns="" val="200" checksum="3773799597"/>
                </a:ext>
              </a:extLst>
            </a:pPr>
            <a:r>
              <a:rPr lang="zh-CN" altLang="en-US" sz="2800" dirty="0">
                <a:latin typeface="+mj-ea"/>
                <a:ea typeface="+mj-ea"/>
                <a:cs typeface="+mj-ea"/>
                <a:sym typeface="+mn-ea"/>
              </a:rPr>
              <a:t>由三部分组成，即</a:t>
            </a:r>
            <a:r>
              <a:rPr lang="en-US" altLang="zh-CN" sz="2800" dirty="0">
                <a:latin typeface="+mj-ea"/>
                <a:ea typeface="+mj-ea"/>
                <a:cs typeface="+mj-ea"/>
                <a:sym typeface="+mn-ea"/>
              </a:rPr>
              <a:t>DRIVE</a:t>
            </a:r>
            <a:r>
              <a:rPr lang="zh-CN" altLang="en-US" sz="2800" dirty="0">
                <a:latin typeface="+mj-ea"/>
                <a:ea typeface="+mj-ea"/>
                <a:cs typeface="+mj-ea"/>
                <a:sym typeface="+mn-ea"/>
              </a:rPr>
              <a:t>（驱动模块）、</a:t>
            </a:r>
            <a:r>
              <a:rPr lang="en-US" altLang="zh-CN" sz="2800" dirty="0">
                <a:latin typeface="+mj-ea"/>
                <a:ea typeface="+mj-ea"/>
                <a:cs typeface="+mj-ea"/>
                <a:sym typeface="+mn-ea"/>
              </a:rPr>
              <a:t>SH</a:t>
            </a:r>
            <a:r>
              <a:rPr lang="zh-CN" altLang="en-US" sz="2800" dirty="0">
                <a:latin typeface="+mj-ea"/>
                <a:ea typeface="+mj-ea"/>
                <a:cs typeface="+mj-ea"/>
                <a:sym typeface="+mn-ea"/>
              </a:rPr>
              <a:t>（声纳模块）及</a:t>
            </a:r>
            <a:r>
              <a:rPr lang="en-US" altLang="zh-CN" sz="2800" dirty="0">
                <a:latin typeface="+mj-ea"/>
                <a:ea typeface="+mj-ea"/>
                <a:cs typeface="+mj-ea"/>
                <a:sym typeface="+mn-ea"/>
              </a:rPr>
              <a:t>LH</a:t>
            </a:r>
            <a:r>
              <a:rPr lang="zh-CN" altLang="en-US" sz="2800" dirty="0">
                <a:latin typeface="+mj-ea"/>
                <a:ea typeface="+mj-ea"/>
                <a:cs typeface="+mj-ea"/>
                <a:sym typeface="+mn-ea"/>
              </a:rPr>
              <a:t>（线路搜索模块）。</a:t>
            </a:r>
          </a:p>
        </p:txBody>
      </p:sp>
      <p:pic>
        <p:nvPicPr>
          <p:cNvPr id="7" name="图片 6">
            <a:extLst>
              <a:ext uri="{FF2B5EF4-FFF2-40B4-BE49-F238E27FC236}">
                <a16:creationId xmlns:a16="http://schemas.microsoft.com/office/drawing/2014/main" id="{D8D2CCDC-4C86-474F-8E6A-D1FC1B984C51}"/>
              </a:ext>
            </a:extLst>
          </p:cNvPr>
          <p:cNvPicPr/>
          <p:nvPr/>
        </p:nvPicPr>
        <p:blipFill>
          <a:blip r:embed="rId2"/>
          <a:stretch>
            <a:fillRect/>
          </a:stretch>
        </p:blipFill>
        <p:spPr>
          <a:xfrm>
            <a:off x="6096000" y="1268760"/>
            <a:ext cx="4824536" cy="5083389"/>
          </a:xfrm>
          <a:prstGeom prst="rect">
            <a:avLst/>
          </a:prstGeom>
        </p:spPr>
      </p:pic>
    </p:spTree>
    <p:extLst>
      <p:ext uri="{BB962C8B-B14F-4D97-AF65-F5344CB8AC3E}">
        <p14:creationId xmlns:p14="http://schemas.microsoft.com/office/powerpoint/2010/main" val="16932439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a:xfrm>
            <a:off x="3410585" y="260350"/>
            <a:ext cx="5637743" cy="698500"/>
          </a:xfrm>
        </p:spPr>
        <p:txBody>
          <a:bodyPr/>
          <a:lstStyle/>
          <a:p>
            <a:r>
              <a:rPr lang="zh-CN" altLang="en-US" sz="3600" dirty="0"/>
              <a:t>简单实例</a:t>
            </a:r>
          </a:p>
        </p:txBody>
      </p:sp>
      <p:sp>
        <p:nvSpPr>
          <p:cNvPr id="6" name="矩形 5"/>
          <p:cNvSpPr/>
          <p:nvPr/>
        </p:nvSpPr>
        <p:spPr>
          <a:xfrm>
            <a:off x="695325" y="405130"/>
            <a:ext cx="1080135" cy="5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占位符 1"/>
          <p:cNvSpPr>
            <a:spLocks noGrp="1"/>
          </p:cNvSpPr>
          <p:nvPr>
            <p:ph type="body" sz="quarter" idx="10"/>
          </p:nvPr>
        </p:nvSpPr>
        <p:spPr>
          <a:xfrm>
            <a:off x="194945" y="260350"/>
            <a:ext cx="2733040" cy="638810"/>
          </a:xfrm>
        </p:spPr>
        <p:txBody>
          <a:bodyPr/>
          <a:lstStyle/>
          <a:p>
            <a:r>
              <a:rPr lang="en-US" altLang="zh-CN" sz="4000" dirty="0"/>
              <a:t>PART 03</a:t>
            </a:r>
          </a:p>
        </p:txBody>
      </p:sp>
      <p:sp>
        <p:nvSpPr>
          <p:cNvPr id="23" name="矩形 22"/>
          <p:cNvSpPr/>
          <p:nvPr/>
        </p:nvSpPr>
        <p:spPr>
          <a:xfrm>
            <a:off x="46990" y="1412777"/>
            <a:ext cx="4968890" cy="4540538"/>
          </a:xfrm>
          <a:prstGeom prst="rect">
            <a:avLst/>
          </a:prstGeom>
        </p:spPr>
        <p:txBody>
          <a:bodyPr wrap="square">
            <a:spAutoFit/>
          </a:bodyPr>
          <a:lstStyle/>
          <a:p>
            <a:pPr indent="711200" fontAlgn="auto">
              <a:lnSpc>
                <a:spcPct val="150000"/>
              </a:lnSpc>
              <a:extLst>
                <a:ext uri="{35155182-B16C-46BC-9424-99874614C6A1}">
                  <wpsdc:indentchars xmlns:wpsdc="http://www.wps.cn/officeDocument/2017/drawingmlCustomData" xmlns="" val="200" checksum="3773799597"/>
                </a:ext>
              </a:extLst>
            </a:pPr>
            <a:r>
              <a:rPr lang="zh-CN" altLang="en-US" sz="2800" dirty="0">
                <a:latin typeface="+mj-ea"/>
                <a:ea typeface="+mj-ea"/>
                <a:cs typeface="+mj-ea"/>
                <a:sym typeface="+mn-ea"/>
              </a:rPr>
              <a:t>该电路设计的目的是让机器人能够绕过障碍物前进、后退或者转弯。电路由两部分组成，即</a:t>
            </a:r>
            <a:r>
              <a:rPr lang="en-US" altLang="zh-CN" sz="2800" dirty="0">
                <a:latin typeface="+mj-ea"/>
                <a:ea typeface="+mj-ea"/>
                <a:cs typeface="+mj-ea"/>
                <a:sym typeface="+mn-ea"/>
              </a:rPr>
              <a:t>Arduino328</a:t>
            </a:r>
            <a:r>
              <a:rPr lang="zh-CN" altLang="en-US" sz="2800" dirty="0">
                <a:latin typeface="+mj-ea"/>
                <a:ea typeface="+mj-ea"/>
                <a:cs typeface="+mj-ea"/>
                <a:sym typeface="+mn-ea"/>
              </a:rPr>
              <a:t>模块和</a:t>
            </a:r>
            <a:r>
              <a:rPr lang="en-US" altLang="zh-CN" sz="2800" dirty="0">
                <a:latin typeface="+mj-ea"/>
                <a:ea typeface="+mj-ea"/>
                <a:cs typeface="+mj-ea"/>
                <a:sym typeface="+mn-ea"/>
              </a:rPr>
              <a:t>Arduino</a:t>
            </a:r>
            <a:r>
              <a:rPr lang="zh-CN" altLang="en-US" sz="2800" dirty="0">
                <a:latin typeface="+mj-ea"/>
                <a:ea typeface="+mj-ea"/>
                <a:cs typeface="+mj-ea"/>
                <a:sym typeface="+mn-ea"/>
              </a:rPr>
              <a:t>智能机器人</a:t>
            </a:r>
            <a:r>
              <a:rPr lang="en-US" altLang="zh-CN" sz="2800" dirty="0">
                <a:latin typeface="+mj-ea"/>
                <a:ea typeface="+mj-ea"/>
                <a:cs typeface="+mj-ea"/>
                <a:sym typeface="+mn-ea"/>
              </a:rPr>
              <a:t>Turtle</a:t>
            </a:r>
            <a:r>
              <a:rPr lang="zh-CN" altLang="en-US" sz="2800" dirty="0">
                <a:latin typeface="+mj-ea"/>
                <a:ea typeface="+mj-ea"/>
                <a:cs typeface="+mj-ea"/>
                <a:sym typeface="+mn-ea"/>
              </a:rPr>
              <a:t>模块。</a:t>
            </a:r>
          </a:p>
          <a:p>
            <a:pPr indent="711200" fontAlgn="auto">
              <a:lnSpc>
                <a:spcPct val="150000"/>
              </a:lnSpc>
              <a:extLst>
                <a:ext uri="{35155182-B16C-46BC-9424-99874614C6A1}">
                  <wpsdc:indentchars xmlns:wpsdc="http://www.wps.cn/officeDocument/2017/drawingmlCustomData" xmlns="" val="200" checksum="3773799597"/>
                </a:ext>
              </a:extLst>
            </a:pPr>
            <a:endParaRPr lang="zh-CN" altLang="en-US" sz="2800" dirty="0">
              <a:latin typeface="+mj-ea"/>
              <a:ea typeface="+mj-ea"/>
              <a:cs typeface="+mj-ea"/>
              <a:sym typeface="+mn-ea"/>
            </a:endParaRPr>
          </a:p>
        </p:txBody>
      </p:sp>
      <p:pic>
        <p:nvPicPr>
          <p:cNvPr id="8" name="图片 7">
            <a:extLst>
              <a:ext uri="{FF2B5EF4-FFF2-40B4-BE49-F238E27FC236}">
                <a16:creationId xmlns:a16="http://schemas.microsoft.com/office/drawing/2014/main" id="{B1725221-05F3-4F72-BC22-088D69E286C6}"/>
              </a:ext>
            </a:extLst>
          </p:cNvPr>
          <p:cNvPicPr/>
          <p:nvPr/>
        </p:nvPicPr>
        <p:blipFill>
          <a:blip r:embed="rId2"/>
          <a:stretch>
            <a:fillRect/>
          </a:stretch>
        </p:blipFill>
        <p:spPr>
          <a:xfrm>
            <a:off x="5014416" y="2928979"/>
            <a:ext cx="6700980" cy="3024336"/>
          </a:xfrm>
          <a:prstGeom prst="rect">
            <a:avLst/>
          </a:prstGeom>
          <a:noFill/>
          <a:ln w="9525">
            <a:noFill/>
          </a:ln>
        </p:spPr>
      </p:pic>
    </p:spTree>
    <p:extLst>
      <p:ext uri="{BB962C8B-B14F-4D97-AF65-F5344CB8AC3E}">
        <p14:creationId xmlns:p14="http://schemas.microsoft.com/office/powerpoint/2010/main" val="11481197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a:xfrm>
            <a:off x="3410585" y="260350"/>
            <a:ext cx="5637743" cy="698500"/>
          </a:xfrm>
        </p:spPr>
        <p:txBody>
          <a:bodyPr/>
          <a:lstStyle/>
          <a:p>
            <a:r>
              <a:rPr lang="zh-CN" altLang="en-US" sz="3600" dirty="0"/>
              <a:t>简单实例</a:t>
            </a:r>
          </a:p>
        </p:txBody>
      </p:sp>
      <p:sp>
        <p:nvSpPr>
          <p:cNvPr id="6" name="矩形 5"/>
          <p:cNvSpPr/>
          <p:nvPr/>
        </p:nvSpPr>
        <p:spPr>
          <a:xfrm>
            <a:off x="695325" y="405130"/>
            <a:ext cx="1080135" cy="5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占位符 1"/>
          <p:cNvSpPr>
            <a:spLocks noGrp="1"/>
          </p:cNvSpPr>
          <p:nvPr>
            <p:ph type="body" sz="quarter" idx="10"/>
          </p:nvPr>
        </p:nvSpPr>
        <p:spPr>
          <a:xfrm>
            <a:off x="194945" y="260350"/>
            <a:ext cx="2733040" cy="638810"/>
          </a:xfrm>
        </p:spPr>
        <p:txBody>
          <a:bodyPr/>
          <a:lstStyle/>
          <a:p>
            <a:r>
              <a:rPr lang="en-US" altLang="zh-CN" sz="4000" dirty="0"/>
              <a:t>PART 03</a:t>
            </a:r>
          </a:p>
        </p:txBody>
      </p:sp>
      <p:sp>
        <p:nvSpPr>
          <p:cNvPr id="23" name="矩形 22"/>
          <p:cNvSpPr/>
          <p:nvPr/>
        </p:nvSpPr>
        <p:spPr>
          <a:xfrm>
            <a:off x="-384720" y="1124840"/>
            <a:ext cx="4968890" cy="662554"/>
          </a:xfrm>
          <a:prstGeom prst="rect">
            <a:avLst/>
          </a:prstGeom>
        </p:spPr>
        <p:txBody>
          <a:bodyPr wrap="square">
            <a:spAutoFit/>
          </a:bodyPr>
          <a:lstStyle/>
          <a:p>
            <a:pPr indent="711200" fontAlgn="auto">
              <a:lnSpc>
                <a:spcPct val="150000"/>
              </a:lnSpc>
              <a:extLst>
                <a:ext uri="{35155182-B16C-46BC-9424-99874614C6A1}">
                  <wpsdc:indentchars xmlns:wpsdc="http://www.wps.cn/officeDocument/2017/drawingmlCustomData" xmlns="" val="200" checksum="3773799597"/>
                </a:ext>
              </a:extLst>
            </a:pPr>
            <a:r>
              <a:rPr lang="zh-CN" altLang="en-US" sz="2800" dirty="0">
                <a:latin typeface="+mj-ea"/>
                <a:ea typeface="+mj-ea"/>
                <a:cs typeface="+mj-ea"/>
                <a:sym typeface="+mn-ea"/>
              </a:rPr>
              <a:t>可视化程序：</a:t>
            </a:r>
          </a:p>
        </p:txBody>
      </p:sp>
      <p:pic>
        <p:nvPicPr>
          <p:cNvPr id="7" name="图片 6">
            <a:extLst>
              <a:ext uri="{FF2B5EF4-FFF2-40B4-BE49-F238E27FC236}">
                <a16:creationId xmlns:a16="http://schemas.microsoft.com/office/drawing/2014/main" id="{F5ADEA0E-6E95-4532-9D01-E1E03BEEE4E1}"/>
              </a:ext>
            </a:extLst>
          </p:cNvPr>
          <p:cNvPicPr/>
          <p:nvPr/>
        </p:nvPicPr>
        <p:blipFill>
          <a:blip r:embed="rId2"/>
          <a:stretch>
            <a:fillRect/>
          </a:stretch>
        </p:blipFill>
        <p:spPr>
          <a:xfrm>
            <a:off x="4871864" y="1259783"/>
            <a:ext cx="6416847" cy="5598217"/>
          </a:xfrm>
          <a:prstGeom prst="rect">
            <a:avLst/>
          </a:prstGeom>
          <a:noFill/>
          <a:ln w="9525">
            <a:noFill/>
          </a:ln>
        </p:spPr>
      </p:pic>
    </p:spTree>
    <p:extLst>
      <p:ext uri="{BB962C8B-B14F-4D97-AF65-F5344CB8AC3E}">
        <p14:creationId xmlns:p14="http://schemas.microsoft.com/office/powerpoint/2010/main" val="42931653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a:xfrm>
            <a:off x="3410585" y="260350"/>
            <a:ext cx="5637743" cy="698500"/>
          </a:xfrm>
        </p:spPr>
        <p:txBody>
          <a:bodyPr/>
          <a:lstStyle/>
          <a:p>
            <a:r>
              <a:rPr lang="zh-CN" altLang="en-US" sz="3600" dirty="0"/>
              <a:t>简单实例</a:t>
            </a:r>
          </a:p>
        </p:txBody>
      </p:sp>
      <p:sp>
        <p:nvSpPr>
          <p:cNvPr id="6" name="矩形 5"/>
          <p:cNvSpPr/>
          <p:nvPr/>
        </p:nvSpPr>
        <p:spPr>
          <a:xfrm>
            <a:off x="695325" y="405130"/>
            <a:ext cx="1080135" cy="5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占位符 1"/>
          <p:cNvSpPr>
            <a:spLocks noGrp="1"/>
          </p:cNvSpPr>
          <p:nvPr>
            <p:ph type="body" sz="quarter" idx="10"/>
          </p:nvPr>
        </p:nvSpPr>
        <p:spPr>
          <a:xfrm>
            <a:off x="194945" y="260350"/>
            <a:ext cx="2733040" cy="638810"/>
          </a:xfrm>
        </p:spPr>
        <p:txBody>
          <a:bodyPr/>
          <a:lstStyle/>
          <a:p>
            <a:r>
              <a:rPr lang="en-US" altLang="zh-CN" sz="4000" dirty="0"/>
              <a:t>PART 03</a:t>
            </a:r>
          </a:p>
        </p:txBody>
      </p:sp>
      <p:sp>
        <p:nvSpPr>
          <p:cNvPr id="23" name="矩形 22"/>
          <p:cNvSpPr/>
          <p:nvPr/>
        </p:nvSpPr>
        <p:spPr>
          <a:xfrm>
            <a:off x="214996" y="2207899"/>
            <a:ext cx="6048672" cy="1955215"/>
          </a:xfrm>
          <a:prstGeom prst="rect">
            <a:avLst/>
          </a:prstGeom>
        </p:spPr>
        <p:txBody>
          <a:bodyPr wrap="square">
            <a:spAutoFit/>
          </a:bodyPr>
          <a:lstStyle/>
          <a:p>
            <a:pPr indent="711200" fontAlgn="auto">
              <a:lnSpc>
                <a:spcPct val="150000"/>
              </a:lnSpc>
              <a:extLst>
                <a:ext uri="{35155182-B16C-46BC-9424-99874614C6A1}">
                  <wpsdc:indentchars xmlns="" xmlns:wpsdc="http://www.wps.cn/officeDocument/2017/drawingmlCustomData" val="200" checksum="3773799597"/>
                </a:ext>
              </a:extLst>
            </a:pPr>
            <a:r>
              <a:rPr lang="zh-CN" altLang="en-US" sz="2800" dirty="0">
                <a:latin typeface="+mj-ea"/>
                <a:ea typeface="+mj-ea"/>
                <a:cs typeface="+mj-ea"/>
                <a:sym typeface="+mn-ea"/>
              </a:rPr>
              <a:t>仿真结果如图所示，机器人可以通过声纳测距，当有障碍物时，机器人可以躲避障碍物前进。</a:t>
            </a:r>
          </a:p>
        </p:txBody>
      </p:sp>
      <p:pic>
        <p:nvPicPr>
          <p:cNvPr id="7" name="图片 6">
            <a:extLst>
              <a:ext uri="{FF2B5EF4-FFF2-40B4-BE49-F238E27FC236}">
                <a16:creationId xmlns:a16="http://schemas.microsoft.com/office/drawing/2014/main" id="{29E54972-C2C9-4487-A535-DE29EB56DA7B}"/>
              </a:ext>
            </a:extLst>
          </p:cNvPr>
          <p:cNvPicPr/>
          <p:nvPr/>
        </p:nvPicPr>
        <p:blipFill>
          <a:blip r:embed="rId2"/>
          <a:stretch>
            <a:fillRect/>
          </a:stretch>
        </p:blipFill>
        <p:spPr>
          <a:xfrm>
            <a:off x="7020773" y="2204864"/>
            <a:ext cx="4055110" cy="3041015"/>
          </a:xfrm>
          <a:prstGeom prst="rect">
            <a:avLst/>
          </a:prstGeom>
          <a:noFill/>
          <a:ln w="9525">
            <a:noFill/>
          </a:ln>
        </p:spPr>
      </p:pic>
    </p:spTree>
    <p:extLst>
      <p:ext uri="{BB962C8B-B14F-4D97-AF65-F5344CB8AC3E}">
        <p14:creationId xmlns:p14="http://schemas.microsoft.com/office/powerpoint/2010/main" val="34977373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a:spLocks noChangeArrowheads="1"/>
          </p:cNvSpPr>
          <p:nvPr>
            <p:custDataLst>
              <p:tags r:id="rId1"/>
            </p:custDataLst>
          </p:nvPr>
        </p:nvSpPr>
        <p:spPr bwMode="auto">
          <a:xfrm>
            <a:off x="4152900" y="1930400"/>
            <a:ext cx="3848100" cy="13985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sz="8000" dirty="0">
                <a:solidFill>
                  <a:srgbClr val="FFFFFF"/>
                </a:solidFill>
              </a:rPr>
              <a:t>THANKS</a:t>
            </a:r>
            <a:endParaRPr lang="zh-CN" altLang="en-US" sz="8000" dirty="0">
              <a:solidFill>
                <a:srgbClr val="FFFFFF"/>
              </a:solidFill>
            </a:endParaRPr>
          </a:p>
        </p:txBody>
      </p:sp>
      <p:cxnSp>
        <p:nvCxnSpPr>
          <p:cNvPr id="3" name="直接连接符 6"/>
          <p:cNvCxnSpPr>
            <a:cxnSpLocks noChangeShapeType="1"/>
          </p:cNvCxnSpPr>
          <p:nvPr>
            <p:custDataLst>
              <p:tags r:id="rId2"/>
            </p:custDataLst>
          </p:nvPr>
        </p:nvCxnSpPr>
        <p:spPr bwMode="auto">
          <a:xfrm>
            <a:off x="4152900" y="3352800"/>
            <a:ext cx="3848100" cy="0"/>
          </a:xfrm>
          <a:prstGeom prst="line">
            <a:avLst/>
          </a:prstGeom>
          <a:noFill/>
          <a:ln w="12700">
            <a:solidFill>
              <a:schemeClr val="accent1">
                <a:lumMod val="60000"/>
                <a:lumOff val="40000"/>
              </a:schemeClr>
            </a:solidFill>
            <a:round/>
          </a:ln>
          <a:extLst>
            <a:ext uri="{909E8E84-426E-40DD-AFC4-6F175D3DCCD1}">
              <a14:hiddenFill xmlns:a14="http://schemas.microsoft.com/office/drawing/2010/main">
                <a:noFill/>
              </a14:hiddenFill>
            </a:ext>
          </a:extLst>
        </p:spPr>
      </p:cxnSp>
      <p:cxnSp>
        <p:nvCxnSpPr>
          <p:cNvPr id="4" name="直接连接符 8"/>
          <p:cNvCxnSpPr>
            <a:cxnSpLocks noChangeShapeType="1"/>
          </p:cNvCxnSpPr>
          <p:nvPr>
            <p:custDataLst>
              <p:tags r:id="rId3"/>
            </p:custDataLst>
          </p:nvPr>
        </p:nvCxnSpPr>
        <p:spPr bwMode="auto">
          <a:xfrm>
            <a:off x="2930526" y="5346700"/>
            <a:ext cx="6696075" cy="0"/>
          </a:xfrm>
          <a:prstGeom prst="line">
            <a:avLst/>
          </a:prstGeom>
          <a:noFill/>
          <a:ln w="12700">
            <a:solidFill>
              <a:schemeClr val="accent1">
                <a:lumMod val="40000"/>
                <a:lumOff val="60000"/>
              </a:schemeClr>
            </a:solidFill>
            <a:round/>
          </a:ln>
          <a:extLst>
            <a:ext uri="{909E8E84-426E-40DD-AFC4-6F175D3DCCD1}">
              <a14:hiddenFill xmlns:a14="http://schemas.microsoft.com/office/drawing/2010/main">
                <a:noFill/>
              </a14:hiddenFill>
            </a:ext>
          </a:extLst>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a:xfrm>
            <a:off x="1008915" y="332656"/>
            <a:ext cx="5112568" cy="698500"/>
          </a:xfrm>
        </p:spPr>
        <p:txBody>
          <a:bodyPr/>
          <a:lstStyle/>
          <a:p>
            <a:pPr marL="0" indent="0" algn="ctr">
              <a:buNone/>
            </a:pPr>
            <a:r>
              <a:rPr lang="zh-CN" altLang="en-US" sz="4400" dirty="0">
                <a:latin typeface="+mj-ea"/>
                <a:ea typeface="+mj-ea"/>
                <a:cs typeface="+mj-ea"/>
                <a:sym typeface="+mn-ea"/>
              </a:rPr>
              <a:t>步进电机介绍</a:t>
            </a:r>
            <a:endParaRPr lang="en-US" altLang="zh-CN" sz="4400" dirty="0">
              <a:sym typeface="+mn-ea"/>
            </a:endParaRPr>
          </a:p>
        </p:txBody>
      </p:sp>
      <p:sp>
        <p:nvSpPr>
          <p:cNvPr id="23" name="矩形 22"/>
          <p:cNvSpPr/>
          <p:nvPr/>
        </p:nvSpPr>
        <p:spPr>
          <a:xfrm>
            <a:off x="479376" y="1412776"/>
            <a:ext cx="11089232" cy="4540538"/>
          </a:xfrm>
          <a:prstGeom prst="rect">
            <a:avLst/>
          </a:prstGeom>
        </p:spPr>
        <p:txBody>
          <a:bodyPr wrap="square">
            <a:spAutoFit/>
          </a:bodyPr>
          <a:lstStyle/>
          <a:p>
            <a:pPr indent="711200" fontAlgn="auto">
              <a:lnSpc>
                <a:spcPct val="150000"/>
              </a:lnSpc>
              <a:extLst>
                <a:ext uri="{35155182-B16C-46BC-9424-99874614C6A1}">
                  <wpsdc:indentchars xmlns:wpsdc="http://www.wps.cn/officeDocument/2017/drawingmlCustomData" xmlns="" val="200" checksum="3773799597"/>
                </a:ext>
              </a:extLst>
            </a:pPr>
            <a:r>
              <a:rPr lang="zh-CN" altLang="en-US" sz="2800" dirty="0">
                <a:latin typeface="+mj-ea"/>
                <a:ea typeface="+mj-ea"/>
                <a:cs typeface="+mj-ea"/>
                <a:sym typeface="+mn-ea"/>
              </a:rPr>
              <a:t>步进电机是将电脉冲信号转变为角位移或线位移的开环控制元件。在非超载的情况下，电机的转速、停止的位置只取决于脉冲信号的频率和脉冲数，而不受负载变化的影响，当步进驱动器接收到一个脉冲信号，它就驱动步进电机按设定的方向转动一个固定的角度，称为</a:t>
            </a:r>
            <a:r>
              <a:rPr lang="en-US" altLang="zh-CN" sz="2800" dirty="0">
                <a:latin typeface="+mj-ea"/>
                <a:ea typeface="+mj-ea"/>
                <a:cs typeface="+mj-ea"/>
                <a:sym typeface="+mn-ea"/>
              </a:rPr>
              <a:t>"</a:t>
            </a:r>
            <a:r>
              <a:rPr lang="zh-CN" altLang="en-US" sz="2800" dirty="0">
                <a:latin typeface="+mj-ea"/>
                <a:ea typeface="+mj-ea"/>
                <a:cs typeface="+mj-ea"/>
                <a:sym typeface="+mn-ea"/>
              </a:rPr>
              <a:t>步距角</a:t>
            </a:r>
            <a:r>
              <a:rPr lang="en-US" altLang="zh-CN" sz="2800" dirty="0">
                <a:latin typeface="+mj-ea"/>
                <a:ea typeface="+mj-ea"/>
                <a:cs typeface="+mj-ea"/>
                <a:sym typeface="+mn-ea"/>
              </a:rPr>
              <a:t>"</a:t>
            </a:r>
            <a:r>
              <a:rPr lang="zh-CN" altLang="en-US" sz="2800" dirty="0">
                <a:latin typeface="+mj-ea"/>
                <a:ea typeface="+mj-ea"/>
                <a:cs typeface="+mj-ea"/>
                <a:sym typeface="+mn-ea"/>
              </a:rPr>
              <a:t>，它的旋转是以固定的角度一步一步运行的。可以通过控制脉冲个数来控制角位移量，从而达到准确定位的目的；同时可以通过控制脉冲频率来控制电机转动的速度和加速度，从而达到调速的目的。</a:t>
            </a:r>
          </a:p>
        </p:txBody>
      </p:sp>
    </p:spTree>
    <p:extLst>
      <p:ext uri="{BB962C8B-B14F-4D97-AF65-F5344CB8AC3E}">
        <p14:creationId xmlns:p14="http://schemas.microsoft.com/office/powerpoint/2010/main" val="252814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a:xfrm>
            <a:off x="1008915" y="332656"/>
            <a:ext cx="5112568" cy="698500"/>
          </a:xfrm>
        </p:spPr>
        <p:txBody>
          <a:bodyPr/>
          <a:lstStyle/>
          <a:p>
            <a:pPr marL="0" indent="0" algn="ctr">
              <a:buNone/>
            </a:pPr>
            <a:r>
              <a:rPr lang="zh-CN" altLang="en-US" sz="4400" dirty="0">
                <a:latin typeface="+mj-ea"/>
                <a:ea typeface="+mj-ea"/>
                <a:cs typeface="+mj-ea"/>
                <a:sym typeface="+mn-ea"/>
              </a:rPr>
              <a:t>直流电机介绍</a:t>
            </a:r>
            <a:endParaRPr lang="en-US" altLang="zh-CN" sz="4400" dirty="0">
              <a:sym typeface="+mn-ea"/>
            </a:endParaRPr>
          </a:p>
        </p:txBody>
      </p:sp>
      <p:sp>
        <p:nvSpPr>
          <p:cNvPr id="23" name="矩形 22"/>
          <p:cNvSpPr/>
          <p:nvPr/>
        </p:nvSpPr>
        <p:spPr>
          <a:xfrm>
            <a:off x="1404959" y="1700808"/>
            <a:ext cx="9433048" cy="3894208"/>
          </a:xfrm>
          <a:prstGeom prst="rect">
            <a:avLst/>
          </a:prstGeom>
        </p:spPr>
        <p:txBody>
          <a:bodyPr wrap="square">
            <a:spAutoFit/>
          </a:bodyPr>
          <a:lstStyle/>
          <a:p>
            <a:pPr indent="711200" fontAlgn="auto">
              <a:lnSpc>
                <a:spcPct val="150000"/>
              </a:lnSpc>
              <a:extLst>
                <a:ext uri="{35155182-B16C-46BC-9424-99874614C6A1}">
                  <wpsdc:indentchars xmlns="" xmlns:wpsdc="http://www.wps.cn/officeDocument/2017/drawingmlCustomData" val="200" checksum="3773799597"/>
                </a:ext>
              </a:extLst>
            </a:pPr>
            <a:r>
              <a:rPr lang="zh-CN" altLang="en-US" sz="2800" dirty="0">
                <a:latin typeface="+mj-ea"/>
                <a:ea typeface="+mj-ea"/>
                <a:cs typeface="+mj-ea"/>
                <a:sym typeface="+mn-ea"/>
              </a:rPr>
              <a:t>直流电机</a:t>
            </a:r>
            <a:r>
              <a:rPr lang="en-US" altLang="zh-CN" sz="2800" dirty="0">
                <a:latin typeface="+mj-ea"/>
                <a:ea typeface="+mj-ea"/>
                <a:cs typeface="+mj-ea"/>
                <a:sym typeface="+mn-ea"/>
              </a:rPr>
              <a:t>(direct current machine)</a:t>
            </a:r>
            <a:r>
              <a:rPr lang="zh-CN" altLang="en-US" sz="2800" dirty="0">
                <a:latin typeface="+mj-ea"/>
                <a:ea typeface="+mj-ea"/>
                <a:cs typeface="+mj-ea"/>
                <a:sym typeface="+mn-ea"/>
              </a:rPr>
              <a:t>是指能将直流电能转换成机械能</a:t>
            </a:r>
            <a:r>
              <a:rPr lang="en-US" altLang="zh-CN" sz="2800" dirty="0">
                <a:latin typeface="+mj-ea"/>
                <a:ea typeface="+mj-ea"/>
                <a:cs typeface="+mj-ea"/>
                <a:sym typeface="+mn-ea"/>
              </a:rPr>
              <a:t>(</a:t>
            </a:r>
            <a:r>
              <a:rPr lang="zh-CN" altLang="en-US" sz="2800" dirty="0">
                <a:latin typeface="+mj-ea"/>
                <a:ea typeface="+mj-ea"/>
                <a:cs typeface="+mj-ea"/>
                <a:sym typeface="+mn-ea"/>
              </a:rPr>
              <a:t>直流电动机</a:t>
            </a:r>
            <a:r>
              <a:rPr lang="en-US" altLang="zh-CN" sz="2800" dirty="0">
                <a:latin typeface="+mj-ea"/>
                <a:ea typeface="+mj-ea"/>
                <a:cs typeface="+mj-ea"/>
                <a:sym typeface="+mn-ea"/>
              </a:rPr>
              <a:t>)</a:t>
            </a:r>
            <a:r>
              <a:rPr lang="zh-CN" altLang="en-US" sz="2800" dirty="0">
                <a:latin typeface="+mj-ea"/>
                <a:ea typeface="+mj-ea"/>
                <a:cs typeface="+mj-ea"/>
                <a:sym typeface="+mn-ea"/>
              </a:rPr>
              <a:t>或将机械能转换成直流电能</a:t>
            </a:r>
            <a:r>
              <a:rPr lang="en-US" altLang="zh-CN" sz="2800" dirty="0">
                <a:latin typeface="+mj-ea"/>
                <a:ea typeface="+mj-ea"/>
                <a:cs typeface="+mj-ea"/>
                <a:sym typeface="+mn-ea"/>
              </a:rPr>
              <a:t>(</a:t>
            </a:r>
            <a:r>
              <a:rPr lang="zh-CN" altLang="en-US" sz="2800" dirty="0">
                <a:latin typeface="+mj-ea"/>
                <a:ea typeface="+mj-ea"/>
                <a:cs typeface="+mj-ea"/>
                <a:sym typeface="+mn-ea"/>
              </a:rPr>
              <a:t>直流发电机</a:t>
            </a:r>
            <a:r>
              <a:rPr lang="en-US" altLang="zh-CN" sz="2800" dirty="0">
                <a:latin typeface="+mj-ea"/>
                <a:ea typeface="+mj-ea"/>
                <a:cs typeface="+mj-ea"/>
                <a:sym typeface="+mn-ea"/>
              </a:rPr>
              <a:t>)</a:t>
            </a:r>
            <a:r>
              <a:rPr lang="zh-CN" altLang="en-US" sz="2800" dirty="0">
                <a:latin typeface="+mj-ea"/>
                <a:ea typeface="+mj-ea"/>
                <a:cs typeface="+mj-ea"/>
                <a:sym typeface="+mn-ea"/>
              </a:rPr>
              <a:t>的旋转电机。它是能实现直流电能和机械能互相转换的电机。当它作电动机运行时是直流电动机，将电能转换为机械能</a:t>
            </a:r>
            <a:r>
              <a:rPr lang="en-US" altLang="zh-CN" sz="2800" dirty="0">
                <a:latin typeface="+mj-ea"/>
                <a:ea typeface="+mj-ea"/>
                <a:cs typeface="+mj-ea"/>
                <a:sym typeface="+mn-ea"/>
              </a:rPr>
              <a:t>;</a:t>
            </a:r>
            <a:r>
              <a:rPr lang="zh-CN" altLang="en-US" sz="2800" dirty="0">
                <a:latin typeface="+mj-ea"/>
                <a:ea typeface="+mj-ea"/>
                <a:cs typeface="+mj-ea"/>
                <a:sym typeface="+mn-ea"/>
              </a:rPr>
              <a:t>作发电机运行时是直流发电机，将机械能转换为电能。</a:t>
            </a:r>
          </a:p>
        </p:txBody>
      </p:sp>
    </p:spTree>
    <p:extLst>
      <p:ext uri="{BB962C8B-B14F-4D97-AF65-F5344CB8AC3E}">
        <p14:creationId xmlns:p14="http://schemas.microsoft.com/office/powerpoint/2010/main" val="2063820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4871606" y="2776924"/>
            <a:ext cx="2232248" cy="503237"/>
          </a:xfrm>
        </p:spPr>
        <p:txBody>
          <a:bodyPr/>
          <a:lstStyle/>
          <a:p>
            <a:r>
              <a:rPr lang="en-US" altLang="zh-CN"/>
              <a:t>PART  01</a:t>
            </a:r>
            <a:endParaRPr lang="en-US" altLang="zh-CN" dirty="0"/>
          </a:p>
        </p:txBody>
      </p:sp>
      <p:sp>
        <p:nvSpPr>
          <p:cNvPr id="3" name="文本占位符 2"/>
          <p:cNvSpPr>
            <a:spLocks noGrp="1"/>
          </p:cNvSpPr>
          <p:nvPr>
            <p:ph type="body" sz="quarter" idx="12"/>
          </p:nvPr>
        </p:nvSpPr>
        <p:spPr>
          <a:xfrm>
            <a:off x="4871606" y="3541526"/>
            <a:ext cx="2232248" cy="503237"/>
          </a:xfrm>
        </p:spPr>
        <p:txBody>
          <a:bodyPr/>
          <a:lstStyle/>
          <a:p>
            <a:r>
              <a:rPr lang="en-US" altLang="zh-CN">
                <a:sym typeface="+mn-ea"/>
              </a:rPr>
              <a:t>PART  02</a:t>
            </a:r>
            <a:endParaRPr lang="en-US" altLang="zh-CN"/>
          </a:p>
          <a:p>
            <a:endParaRPr lang="zh-CN" altLang="en-US" dirty="0"/>
          </a:p>
        </p:txBody>
      </p:sp>
      <p:sp>
        <p:nvSpPr>
          <p:cNvPr id="4" name="文本占位符 3"/>
          <p:cNvSpPr>
            <a:spLocks noGrp="1"/>
          </p:cNvSpPr>
          <p:nvPr>
            <p:ph type="body" sz="quarter" idx="13"/>
          </p:nvPr>
        </p:nvSpPr>
        <p:spPr>
          <a:xfrm>
            <a:off x="4871606" y="4306128"/>
            <a:ext cx="2232248" cy="503237"/>
          </a:xfrm>
        </p:spPr>
        <p:txBody>
          <a:bodyPr/>
          <a:lstStyle/>
          <a:p>
            <a:r>
              <a:rPr lang="en-US" altLang="zh-CN">
                <a:sym typeface="+mn-ea"/>
              </a:rPr>
              <a:t>PART  03</a:t>
            </a:r>
            <a:endParaRPr lang="en-US" altLang="zh-CN"/>
          </a:p>
          <a:p>
            <a:endParaRPr lang="zh-CN" altLang="en-US" dirty="0"/>
          </a:p>
        </p:txBody>
      </p:sp>
      <p:sp>
        <p:nvSpPr>
          <p:cNvPr id="8" name="文本占位符 7"/>
          <p:cNvSpPr>
            <a:spLocks noGrp="1"/>
          </p:cNvSpPr>
          <p:nvPr>
            <p:ph type="body" sz="quarter" idx="17"/>
          </p:nvPr>
        </p:nvSpPr>
        <p:spPr>
          <a:xfrm>
            <a:off x="7103854" y="2657912"/>
            <a:ext cx="2232248" cy="503237"/>
          </a:xfrm>
        </p:spPr>
        <p:txBody>
          <a:bodyPr/>
          <a:lstStyle/>
          <a:p>
            <a:r>
              <a:rPr lang="zh-CN" altLang="en-US"/>
              <a:t>电路原理图</a:t>
            </a:r>
            <a:endParaRPr lang="zh-CN" altLang="en-US" dirty="0"/>
          </a:p>
        </p:txBody>
      </p:sp>
      <p:sp>
        <p:nvSpPr>
          <p:cNvPr id="9" name="文本占位符 8"/>
          <p:cNvSpPr>
            <a:spLocks noGrp="1"/>
          </p:cNvSpPr>
          <p:nvPr>
            <p:ph type="body" sz="quarter" idx="18"/>
          </p:nvPr>
        </p:nvSpPr>
        <p:spPr>
          <a:xfrm>
            <a:off x="7103854" y="3429000"/>
            <a:ext cx="3168352" cy="503237"/>
          </a:xfrm>
        </p:spPr>
        <p:txBody>
          <a:bodyPr/>
          <a:lstStyle/>
          <a:p>
            <a:r>
              <a:rPr lang="zh-CN" altLang="en-US"/>
              <a:t>可视化命令</a:t>
            </a:r>
            <a:endParaRPr lang="zh-CN" altLang="en-US" dirty="0"/>
          </a:p>
        </p:txBody>
      </p:sp>
      <p:sp>
        <p:nvSpPr>
          <p:cNvPr id="10" name="文本占位符 9"/>
          <p:cNvSpPr>
            <a:spLocks noGrp="1"/>
          </p:cNvSpPr>
          <p:nvPr>
            <p:ph type="body" sz="quarter" idx="19"/>
          </p:nvPr>
        </p:nvSpPr>
        <p:spPr>
          <a:xfrm>
            <a:off x="7103854" y="4183855"/>
            <a:ext cx="4752786" cy="503237"/>
          </a:xfrm>
        </p:spPr>
        <p:txBody>
          <a:bodyPr/>
          <a:lstStyle/>
          <a:p>
            <a:r>
              <a:rPr lang="zh-CN" altLang="en-US" dirty="0"/>
              <a:t>简单实例：驱动伺服电机</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a:xfrm>
            <a:off x="3410585" y="260350"/>
            <a:ext cx="3974465" cy="698500"/>
          </a:xfrm>
        </p:spPr>
        <p:txBody>
          <a:bodyPr/>
          <a:lstStyle/>
          <a:p>
            <a:r>
              <a:rPr lang="zh-CN" altLang="en-US" sz="4400" dirty="0"/>
              <a:t>电路原理图</a:t>
            </a:r>
          </a:p>
        </p:txBody>
      </p:sp>
      <p:sp>
        <p:nvSpPr>
          <p:cNvPr id="6" name="矩形 5"/>
          <p:cNvSpPr/>
          <p:nvPr/>
        </p:nvSpPr>
        <p:spPr>
          <a:xfrm>
            <a:off x="695325" y="405130"/>
            <a:ext cx="1080135" cy="5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占位符 1"/>
          <p:cNvSpPr>
            <a:spLocks noGrp="1"/>
          </p:cNvSpPr>
          <p:nvPr>
            <p:ph type="body" sz="quarter" idx="10"/>
          </p:nvPr>
        </p:nvSpPr>
        <p:spPr>
          <a:xfrm>
            <a:off x="194945" y="260350"/>
            <a:ext cx="2733040" cy="638810"/>
          </a:xfrm>
        </p:spPr>
        <p:txBody>
          <a:bodyPr/>
          <a:lstStyle/>
          <a:p>
            <a:r>
              <a:rPr lang="en-US" altLang="zh-CN" sz="4000" dirty="0"/>
              <a:t>PART 01</a:t>
            </a:r>
          </a:p>
        </p:txBody>
      </p:sp>
      <p:sp>
        <p:nvSpPr>
          <p:cNvPr id="23" name="矩形 22"/>
          <p:cNvSpPr/>
          <p:nvPr/>
        </p:nvSpPr>
        <p:spPr>
          <a:xfrm>
            <a:off x="695325" y="1556792"/>
            <a:ext cx="4079776" cy="662554"/>
          </a:xfrm>
          <a:prstGeom prst="rect">
            <a:avLst/>
          </a:prstGeom>
        </p:spPr>
        <p:txBody>
          <a:bodyPr wrap="square">
            <a:spAutoFit/>
          </a:bodyPr>
          <a:lstStyle/>
          <a:p>
            <a:pPr indent="711200" fontAlgn="auto">
              <a:lnSpc>
                <a:spcPct val="150000"/>
              </a:lnSpc>
              <a:extLst>
                <a:ext uri="{35155182-B16C-46BC-9424-99874614C6A1}">
                  <wpsdc:indentchars xmlns:wpsdc="http://www.wps.cn/officeDocument/2017/drawingmlCustomData" xmlns="" val="200" checksum="3773799597"/>
                </a:ext>
              </a:extLst>
            </a:pPr>
            <a:r>
              <a:rPr lang="zh-CN" altLang="en-US" sz="2800" dirty="0">
                <a:latin typeface="+mj-ea"/>
                <a:ea typeface="+mj-ea"/>
                <a:cs typeface="+mj-ea"/>
                <a:sym typeface="+mn-ea"/>
              </a:rPr>
              <a:t>原理图模块</a:t>
            </a:r>
          </a:p>
        </p:txBody>
      </p:sp>
      <p:pic>
        <p:nvPicPr>
          <p:cNvPr id="9" name="图片 8">
            <a:extLst>
              <a:ext uri="{FF2B5EF4-FFF2-40B4-BE49-F238E27FC236}">
                <a16:creationId xmlns:a16="http://schemas.microsoft.com/office/drawing/2014/main" id="{99CBD9D9-5E96-4DC2-BF27-C7BC5297571D}"/>
              </a:ext>
            </a:extLst>
          </p:cNvPr>
          <p:cNvPicPr/>
          <p:nvPr/>
        </p:nvPicPr>
        <p:blipFill>
          <a:blip r:embed="rId2"/>
          <a:stretch>
            <a:fillRect/>
          </a:stretch>
        </p:blipFill>
        <p:spPr>
          <a:xfrm>
            <a:off x="6600056" y="1412776"/>
            <a:ext cx="4580151" cy="4563178"/>
          </a:xfrm>
          <a:prstGeom prst="rect">
            <a:avLst/>
          </a:prstGeom>
          <a:noFill/>
          <a:ln w="9525">
            <a:noFill/>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60508133540"/>
  <p:tag name="MH_LIBRARY" val="GRAPHIC"/>
  <p:tag name="MH_ORDER" val="矩形 4"/>
</p:tagLst>
</file>

<file path=ppt/tags/tag2.xml><?xml version="1.0" encoding="utf-8"?>
<p:tagLst xmlns:a="http://schemas.openxmlformats.org/drawingml/2006/main" xmlns:r="http://schemas.openxmlformats.org/officeDocument/2006/relationships" xmlns:p="http://schemas.openxmlformats.org/presentationml/2006/main">
  <p:tag name="MH" val="20160508133540"/>
  <p:tag name="MH_LIBRARY" val="GRAPHIC"/>
  <p:tag name="MH_ORDER" val="直接连接符 6"/>
</p:tagLst>
</file>

<file path=ppt/tags/tag3.xml><?xml version="1.0" encoding="utf-8"?>
<p:tagLst xmlns:a="http://schemas.openxmlformats.org/drawingml/2006/main" xmlns:r="http://schemas.openxmlformats.org/officeDocument/2006/relationships" xmlns:p="http://schemas.openxmlformats.org/presentationml/2006/main">
  <p:tag name="MH" val="20160508133540"/>
  <p:tag name="MH_LIBRARY" val="GRAPHIC"/>
  <p:tag name="MH_ORDER" val="直接连接符 8"/>
</p:tagLst>
</file>

<file path=ppt/theme/theme1.xml><?xml version="1.0" encoding="utf-8"?>
<a:theme xmlns:a="http://schemas.openxmlformats.org/drawingml/2006/main" name="Office 主题">
  <a:themeElements>
    <a:clrScheme name="自定义 2">
      <a:dk1>
        <a:srgbClr val="20517C"/>
      </a:dk1>
      <a:lt1>
        <a:srgbClr val="FFFFFF"/>
      </a:lt1>
      <a:dk2>
        <a:srgbClr val="20517C"/>
      </a:dk2>
      <a:lt2>
        <a:srgbClr val="FFFFFF"/>
      </a:lt2>
      <a:accent1>
        <a:srgbClr val="20517C"/>
      </a:accent1>
      <a:accent2>
        <a:srgbClr val="FFFFFF"/>
      </a:accent2>
      <a:accent3>
        <a:srgbClr val="A5A5A5"/>
      </a:accent3>
      <a:accent4>
        <a:srgbClr val="FFC000"/>
      </a:accent4>
      <a:accent5>
        <a:srgbClr val="4472C4"/>
      </a:accent5>
      <a:accent6>
        <a:srgbClr val="70AD47"/>
      </a:accent6>
      <a:hlink>
        <a:srgbClr val="0563C1"/>
      </a:hlink>
      <a:folHlink>
        <a:srgbClr val="954F72"/>
      </a:folHlink>
    </a:clrScheme>
    <a:fontScheme name="论文答辩主题字体">
      <a:majorFont>
        <a:latin typeface="华文细黑"/>
        <a:ea typeface="微软雅黑"/>
        <a:cs typeface=""/>
      </a:majorFont>
      <a:minorFont>
        <a:latin typeface="华文细黑"/>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A000120150327A04KPBG</Template>
  <TotalTime>352</TotalTime>
  <Words>1952</Words>
  <Application>Microsoft Office PowerPoint</Application>
  <PresentationFormat>宽屏</PresentationFormat>
  <Paragraphs>179</Paragraphs>
  <Slides>55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55</vt:i4>
      </vt:variant>
    </vt:vector>
  </HeadingPairs>
  <TitlesOfParts>
    <vt:vector size="61" baseType="lpstr">
      <vt:lpstr>Calibri</vt:lpstr>
      <vt:lpstr>微软雅黑</vt:lpstr>
      <vt:lpstr>Arial</vt:lpstr>
      <vt:lpstr>华文细黑</vt:lpstr>
      <vt:lpstr>Arial Narrow</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@小川PPT</dc:creator>
  <cp:lastModifiedBy>苏 义斌</cp:lastModifiedBy>
  <cp:revision>394</cp:revision>
  <dcterms:created xsi:type="dcterms:W3CDTF">2015-05-14T07:52:00Z</dcterms:created>
  <dcterms:modified xsi:type="dcterms:W3CDTF">2021-05-07T01:32:30Z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999FA4D362AC4AEF9CE02F69E5436C7D</vt:lpwstr>
  </property>
</Properties>
</file>