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60" r:id="rId2"/>
    <p:sldId id="314" r:id="rId3"/>
    <p:sldId id="322" r:id="rId4"/>
    <p:sldId id="323" r:id="rId5"/>
    <p:sldId id="325" r:id="rId6"/>
    <p:sldId id="326" r:id="rId7"/>
    <p:sldId id="327" r:id="rId8"/>
    <p:sldId id="328" r:id="rId9"/>
    <p:sldId id="329" r:id="rId10"/>
    <p:sldId id="330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华文细黑" panose="02010600040101010101" pitchFamily="2" charset="-122"/>
      <p:regular r:id="rId17"/>
    </p:embeddedFont>
    <p:embeddedFont>
      <p:font typeface="微软雅黑" panose="020B0503020204020204" pitchFamily="34" charset="-122"/>
      <p:regular r:id="rId18"/>
      <p:bold r:id="rId1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pos="6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A4DD"/>
    <a:srgbClr val="20517C"/>
    <a:srgbClr val="E8EAE9"/>
    <a:srgbClr val="FFFFFF"/>
    <a:srgbClr val="A5A5A5"/>
    <a:srgbClr val="16A2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31" autoAdjust="0"/>
    <p:restoredTop sz="85766" autoAdjust="0"/>
  </p:normalViewPr>
  <p:slideViewPr>
    <p:cSldViewPr showGuides="1">
      <p:cViewPr varScale="1">
        <p:scale>
          <a:sx n="82" d="100"/>
          <a:sy n="82" d="100"/>
        </p:scale>
        <p:origin x="509" y="67"/>
      </p:cViewPr>
      <p:guideLst>
        <p:guide orient="horz" pos="2160"/>
        <p:guide pos="3840"/>
        <p:guide pos="7061"/>
        <p:guide pos="6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0BA0B-DAEA-4680-AAC1-9E8B91E60633}" type="datetimeFigureOut">
              <a:rPr lang="zh-CN" altLang="en-US" smtClean="0"/>
              <a:t>2021/5/5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DBA15-3F6E-4149-9019-6609FD57F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83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4680" y="0"/>
            <a:ext cx="12216680" cy="2132856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 userDrawn="1"/>
        </p:nvSpPr>
        <p:spPr>
          <a:xfrm>
            <a:off x="-24680" y="5301208"/>
            <a:ext cx="12216680" cy="1556792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文本占位符 145"/>
          <p:cNvSpPr>
            <a:spLocks noGrp="1"/>
          </p:cNvSpPr>
          <p:nvPr>
            <p:ph type="body" sz="quarter" idx="10" hasCustomPrompt="1"/>
          </p:nvPr>
        </p:nvSpPr>
        <p:spPr>
          <a:xfrm>
            <a:off x="2644927" y="2908398"/>
            <a:ext cx="7076962" cy="8086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60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内蒙古大学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  <p:sp>
        <p:nvSpPr>
          <p:cNvPr id="149" name="文本占位符 148"/>
          <p:cNvSpPr>
            <a:spLocks noGrp="1"/>
          </p:cNvSpPr>
          <p:nvPr>
            <p:ph type="body" sz="quarter" idx="11" hasCustomPrompt="1"/>
          </p:nvPr>
        </p:nvSpPr>
        <p:spPr>
          <a:xfrm>
            <a:off x="2803021" y="3977286"/>
            <a:ext cx="3379105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学院：</a:t>
            </a:r>
            <a:r>
              <a:rPr lang="en-US" altLang="zh-CN" dirty="0"/>
              <a:t>XXXX</a:t>
            </a:r>
            <a:r>
              <a:rPr lang="zh-CN" altLang="en-US" dirty="0"/>
              <a:t>学院</a:t>
            </a:r>
          </a:p>
        </p:txBody>
      </p:sp>
      <p:sp>
        <p:nvSpPr>
          <p:cNvPr id="150" name="文本占位符 148"/>
          <p:cNvSpPr>
            <a:spLocks noGrp="1"/>
          </p:cNvSpPr>
          <p:nvPr>
            <p:ph type="body" sz="quarter" idx="12" hasCustomPrompt="1"/>
          </p:nvPr>
        </p:nvSpPr>
        <p:spPr>
          <a:xfrm>
            <a:off x="6332242" y="3977286"/>
            <a:ext cx="3389647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专业：</a:t>
            </a:r>
            <a:r>
              <a:rPr lang="en-US" altLang="zh-CN" dirty="0" err="1"/>
              <a:t>xxxxx</a:t>
            </a:r>
            <a:endParaRPr lang="zh-CN" altLang="en-US" dirty="0"/>
          </a:p>
        </p:txBody>
      </p:sp>
      <p:sp>
        <p:nvSpPr>
          <p:cNvPr id="151" name="文本占位符 148"/>
          <p:cNvSpPr>
            <a:spLocks noGrp="1"/>
          </p:cNvSpPr>
          <p:nvPr>
            <p:ph type="body" sz="quarter" idx="13" hasCustomPrompt="1"/>
          </p:nvPr>
        </p:nvSpPr>
        <p:spPr>
          <a:xfrm>
            <a:off x="-24680" y="5950098"/>
            <a:ext cx="3154234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答辩人</a:t>
            </a:r>
            <a:r>
              <a:rPr lang="en-US" altLang="zh-CN" dirty="0"/>
              <a:t>:</a:t>
            </a:r>
            <a:r>
              <a:rPr lang="zh-CN" altLang="en-US" dirty="0"/>
              <a:t>海湾同学社</a:t>
            </a:r>
          </a:p>
        </p:txBody>
      </p:sp>
      <p:sp>
        <p:nvSpPr>
          <p:cNvPr id="152" name="文本占位符 148"/>
          <p:cNvSpPr>
            <a:spLocks noGrp="1"/>
          </p:cNvSpPr>
          <p:nvPr>
            <p:ph type="body" sz="quarter" idx="14" hasCustomPrompt="1"/>
          </p:nvPr>
        </p:nvSpPr>
        <p:spPr>
          <a:xfrm>
            <a:off x="9475105" y="5950099"/>
            <a:ext cx="2716895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指导老师：同学社</a:t>
            </a:r>
          </a:p>
        </p:txBody>
      </p:sp>
    </p:spTree>
    <p:extLst>
      <p:ext uri="{BB962C8B-B14F-4D97-AF65-F5344CB8AC3E}">
        <p14:creationId xmlns:p14="http://schemas.microsoft.com/office/powerpoint/2010/main" val="37843078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95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3359696" cy="6858000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23392" y="836712"/>
            <a:ext cx="20038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55" name="文本框 54"/>
          <p:cNvSpPr txBox="1"/>
          <p:nvPr userDrawn="1"/>
        </p:nvSpPr>
        <p:spPr>
          <a:xfrm>
            <a:off x="830161" y="1852375"/>
            <a:ext cx="1590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contents</a:t>
            </a:r>
            <a:endParaRPr lang="zh-CN" altLang="en-US" sz="2400" b="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6" name="文本占位符 148"/>
          <p:cNvSpPr>
            <a:spLocks noGrp="1"/>
          </p:cNvSpPr>
          <p:nvPr>
            <p:ph type="body" sz="quarter" idx="11" hasCustomPrompt="1"/>
          </p:nvPr>
        </p:nvSpPr>
        <p:spPr>
          <a:xfrm>
            <a:off x="5159896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01</a:t>
            </a:r>
            <a:endParaRPr lang="zh-CN" altLang="en-US" dirty="0"/>
          </a:p>
        </p:txBody>
      </p:sp>
      <p:sp>
        <p:nvSpPr>
          <p:cNvPr id="57" name="文本占位符 148"/>
          <p:cNvSpPr>
            <a:spLocks noGrp="1"/>
          </p:cNvSpPr>
          <p:nvPr>
            <p:ph type="body" sz="quarter" idx="12" hasCustomPrompt="1"/>
          </p:nvPr>
        </p:nvSpPr>
        <p:spPr>
          <a:xfrm>
            <a:off x="5159896" y="2650071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02</a:t>
            </a:r>
            <a:endParaRPr lang="zh-CN" altLang="en-US" dirty="0"/>
          </a:p>
        </p:txBody>
      </p:sp>
      <p:sp>
        <p:nvSpPr>
          <p:cNvPr id="58" name="文本占位符 148"/>
          <p:cNvSpPr>
            <a:spLocks noGrp="1"/>
          </p:cNvSpPr>
          <p:nvPr>
            <p:ph type="body" sz="quarter" idx="13" hasCustomPrompt="1"/>
          </p:nvPr>
        </p:nvSpPr>
        <p:spPr>
          <a:xfrm>
            <a:off x="5159896" y="3414673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03</a:t>
            </a:r>
            <a:endParaRPr lang="zh-CN" altLang="en-US" dirty="0"/>
          </a:p>
        </p:txBody>
      </p:sp>
      <p:sp>
        <p:nvSpPr>
          <p:cNvPr id="59" name="文本占位符 148"/>
          <p:cNvSpPr>
            <a:spLocks noGrp="1"/>
          </p:cNvSpPr>
          <p:nvPr>
            <p:ph type="body" sz="quarter" idx="14" hasCustomPrompt="1"/>
          </p:nvPr>
        </p:nvSpPr>
        <p:spPr>
          <a:xfrm>
            <a:off x="5159896" y="4179275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04</a:t>
            </a:r>
            <a:endParaRPr lang="zh-CN" altLang="en-US" dirty="0"/>
          </a:p>
        </p:txBody>
      </p:sp>
      <p:sp>
        <p:nvSpPr>
          <p:cNvPr id="60" name="文本占位符 148"/>
          <p:cNvSpPr>
            <a:spLocks noGrp="1"/>
          </p:cNvSpPr>
          <p:nvPr>
            <p:ph type="body" sz="quarter" idx="15" hasCustomPrompt="1"/>
          </p:nvPr>
        </p:nvSpPr>
        <p:spPr>
          <a:xfrm>
            <a:off x="5159896" y="49438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05</a:t>
            </a:r>
            <a:endParaRPr lang="zh-CN" altLang="en-US" dirty="0"/>
          </a:p>
        </p:txBody>
      </p:sp>
      <p:sp>
        <p:nvSpPr>
          <p:cNvPr id="61" name="文本占位符 148"/>
          <p:cNvSpPr>
            <a:spLocks noGrp="1"/>
          </p:cNvSpPr>
          <p:nvPr>
            <p:ph type="body" sz="quarter" idx="16" hasCustomPrompt="1"/>
          </p:nvPr>
        </p:nvSpPr>
        <p:spPr>
          <a:xfrm>
            <a:off x="5159896" y="57084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 06</a:t>
            </a:r>
            <a:endParaRPr lang="zh-CN" altLang="en-US" dirty="0"/>
          </a:p>
        </p:txBody>
      </p:sp>
      <p:cxnSp>
        <p:nvCxnSpPr>
          <p:cNvPr id="16" name="直接连接符 15"/>
          <p:cNvCxnSpPr/>
          <p:nvPr userDrawn="1"/>
        </p:nvCxnSpPr>
        <p:spPr>
          <a:xfrm flipH="1">
            <a:off x="6672064" y="1935872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 userDrawn="1"/>
        </p:nvCxnSpPr>
        <p:spPr>
          <a:xfrm flipH="1">
            <a:off x="6672064" y="2731007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 userDrawn="1"/>
        </p:nvCxnSpPr>
        <p:spPr>
          <a:xfrm flipH="1">
            <a:off x="6672064" y="3485862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 userDrawn="1"/>
        </p:nvCxnSpPr>
        <p:spPr>
          <a:xfrm flipH="1">
            <a:off x="6672064" y="4250464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 userDrawn="1"/>
        </p:nvCxnSpPr>
        <p:spPr>
          <a:xfrm flipH="1">
            <a:off x="6672064" y="5015066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 userDrawn="1"/>
        </p:nvCxnSpPr>
        <p:spPr>
          <a:xfrm flipH="1">
            <a:off x="6672064" y="5805264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占位符 148"/>
          <p:cNvSpPr>
            <a:spLocks noGrp="1"/>
          </p:cNvSpPr>
          <p:nvPr>
            <p:ph type="body" sz="quarter" idx="17" hasCustomPrompt="1"/>
          </p:nvPr>
        </p:nvSpPr>
        <p:spPr>
          <a:xfrm>
            <a:off x="7392144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绪论引言</a:t>
            </a:r>
          </a:p>
        </p:txBody>
      </p:sp>
      <p:sp>
        <p:nvSpPr>
          <p:cNvPr id="68" name="文本占位符 148"/>
          <p:cNvSpPr>
            <a:spLocks noGrp="1"/>
          </p:cNvSpPr>
          <p:nvPr>
            <p:ph type="body" sz="quarter" idx="18" hasCustomPrompt="1"/>
          </p:nvPr>
        </p:nvSpPr>
        <p:spPr>
          <a:xfrm>
            <a:off x="7392144" y="2656557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研究思路与方法</a:t>
            </a:r>
          </a:p>
        </p:txBody>
      </p:sp>
      <p:sp>
        <p:nvSpPr>
          <p:cNvPr id="69" name="文本占位符 148"/>
          <p:cNvSpPr>
            <a:spLocks noGrp="1"/>
          </p:cNvSpPr>
          <p:nvPr>
            <p:ph type="body" sz="quarter" idx="19" hasCustomPrompt="1"/>
          </p:nvPr>
        </p:nvSpPr>
        <p:spPr>
          <a:xfrm>
            <a:off x="7392144" y="341141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研究难点</a:t>
            </a:r>
          </a:p>
        </p:txBody>
      </p:sp>
      <p:sp>
        <p:nvSpPr>
          <p:cNvPr id="70" name="文本占位符 148"/>
          <p:cNvSpPr>
            <a:spLocks noGrp="1"/>
          </p:cNvSpPr>
          <p:nvPr>
            <p:ph type="body" sz="quarter" idx="20" hasCustomPrompt="1"/>
          </p:nvPr>
        </p:nvSpPr>
        <p:spPr>
          <a:xfrm>
            <a:off x="7392144" y="417950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研究数据</a:t>
            </a:r>
          </a:p>
        </p:txBody>
      </p:sp>
      <p:sp>
        <p:nvSpPr>
          <p:cNvPr id="71" name="文本占位符 148"/>
          <p:cNvSpPr>
            <a:spLocks noGrp="1"/>
          </p:cNvSpPr>
          <p:nvPr>
            <p:ph type="body" sz="quarter" idx="21" hasCustomPrompt="1"/>
          </p:nvPr>
        </p:nvSpPr>
        <p:spPr>
          <a:xfrm>
            <a:off x="7392144" y="495667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研究应用与成果</a:t>
            </a:r>
          </a:p>
        </p:txBody>
      </p:sp>
      <p:sp>
        <p:nvSpPr>
          <p:cNvPr id="72" name="文本占位符 148"/>
          <p:cNvSpPr>
            <a:spLocks noGrp="1"/>
          </p:cNvSpPr>
          <p:nvPr>
            <p:ph type="body" sz="quarter" idx="22" hasCustomPrompt="1"/>
          </p:nvPr>
        </p:nvSpPr>
        <p:spPr>
          <a:xfrm>
            <a:off x="7392144" y="570914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研究结论</a:t>
            </a:r>
          </a:p>
        </p:txBody>
      </p:sp>
    </p:spTree>
    <p:extLst>
      <p:ext uri="{BB962C8B-B14F-4D97-AF65-F5344CB8AC3E}">
        <p14:creationId xmlns:p14="http://schemas.microsoft.com/office/powerpoint/2010/main" val="3494746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 userDrawn="1"/>
        </p:nvSpPr>
        <p:spPr>
          <a:xfrm>
            <a:off x="5179328" y="1916832"/>
            <a:ext cx="1800200" cy="1800200"/>
          </a:xfrm>
          <a:prstGeom prst="ellipse">
            <a:avLst/>
          </a:prstGeom>
          <a:noFill/>
          <a:ln w="19050">
            <a:solidFill>
              <a:srgbClr val="2051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5612203" y="2421509"/>
            <a:ext cx="1044178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600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55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5124013" y="3890952"/>
            <a:ext cx="1891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56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503712" y="4372336"/>
            <a:ext cx="5195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aseline="0">
                <a:solidFill>
                  <a:srgbClr val="2051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绪论引言</a:t>
            </a:r>
          </a:p>
        </p:txBody>
      </p:sp>
      <p:sp>
        <p:nvSpPr>
          <p:cNvPr id="57" name="矩形 56"/>
          <p:cNvSpPr/>
          <p:nvPr userDrawn="1"/>
        </p:nvSpPr>
        <p:spPr>
          <a:xfrm>
            <a:off x="-24680" y="0"/>
            <a:ext cx="12216680" cy="98072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 userDrawn="1"/>
        </p:nvSpPr>
        <p:spPr>
          <a:xfrm>
            <a:off x="-24680" y="6165304"/>
            <a:ext cx="12216680" cy="673224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269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 userDrawn="1"/>
        </p:nvSpPr>
        <p:spPr>
          <a:xfrm>
            <a:off x="-24680" y="188640"/>
            <a:ext cx="12216680" cy="79208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59944" y="278936"/>
            <a:ext cx="864096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4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1437592" y="348250"/>
            <a:ext cx="4586400" cy="4968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绪论引言</a:t>
            </a:r>
          </a:p>
        </p:txBody>
      </p:sp>
      <p:cxnSp>
        <p:nvCxnSpPr>
          <p:cNvPr id="64" name="直接连接符 63"/>
          <p:cNvCxnSpPr/>
          <p:nvPr userDrawn="1"/>
        </p:nvCxnSpPr>
        <p:spPr>
          <a:xfrm flipH="1">
            <a:off x="1102301" y="407372"/>
            <a:ext cx="307464" cy="4849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56" y="282045"/>
            <a:ext cx="1904703" cy="62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52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05276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63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9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091444" y="2996952"/>
            <a:ext cx="10009111" cy="720079"/>
          </a:xfrm>
        </p:spPr>
        <p:txBody>
          <a:bodyPr/>
          <a:lstStyle/>
          <a:p>
            <a:pPr lvl="0" algn="ctr"/>
            <a:r>
              <a:rPr lang="zh-CN" altLang="en-US" dirty="0"/>
              <a:t> 数据存储</a:t>
            </a: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4374002" y="4797151"/>
            <a:ext cx="3738221" cy="43122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002060"/>
                </a:solidFill>
              </a:rPr>
              <a:t>主    讲：周润景  教授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>
          <a:xfrm>
            <a:off x="4374002" y="5373216"/>
            <a:ext cx="4026253" cy="503237"/>
          </a:xfrm>
        </p:spPr>
        <p:txBody>
          <a:bodyPr/>
          <a:lstStyle/>
          <a:p>
            <a:r>
              <a:rPr lang="zh-CN" altLang="en-US" b="0" dirty="0"/>
              <a:t>单    位</a:t>
            </a:r>
            <a:r>
              <a:rPr lang="zh-CN" altLang="en-US" dirty="0"/>
              <a:t>：电子信息工程学院</a:t>
            </a: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792" y="677002"/>
            <a:ext cx="3200847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07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zh-CN" altLang="en-US" dirty="0"/>
              <a:t>上传和编译程序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230861"/>
            <a:ext cx="106361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当完成开发时，可以轻松地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将程序编译到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物理硬件。首先，将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Adafruit TFT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屏连接到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Arduino Uno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，并确保插入兼容的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SD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卡。然后，连接到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PC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，然后只需单击上传按钮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4-65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如果上传没有开始，则可通过设置对话框指定用户已连接的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COM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端口，然后重试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4-66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正常结果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应该在仿真日志中看到一条上传完成消息，并且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TFT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上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应该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正在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显示图片。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B6B8BA0E-B108-44AC-9658-A3598C710A8A}"/>
              </a:ext>
            </a:extLst>
          </p:cNvPr>
          <p:cNvSpPr txBox="1">
            <a:spLocks/>
          </p:cNvSpPr>
          <p:nvPr/>
        </p:nvSpPr>
        <p:spPr>
          <a:xfrm>
            <a:off x="3216601" y="4509120"/>
            <a:ext cx="1240154" cy="484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4-65 </a:t>
            </a:r>
            <a:r>
              <a:rPr lang="zh-CN" altLang="en-US" sz="1200" dirty="0"/>
              <a:t>上传按钮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376C7585-2242-497C-9954-95C1379B3990}"/>
              </a:ext>
            </a:extLst>
          </p:cNvPr>
          <p:cNvSpPr txBox="1">
            <a:spLocks/>
          </p:cNvSpPr>
          <p:nvPr/>
        </p:nvSpPr>
        <p:spPr>
          <a:xfrm>
            <a:off x="7159182" y="6216193"/>
            <a:ext cx="1529106" cy="484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4-66 </a:t>
            </a:r>
            <a:r>
              <a:rPr lang="zh-CN" altLang="en-US" sz="1200" dirty="0"/>
              <a:t>设置</a:t>
            </a:r>
            <a:r>
              <a:rPr lang="en-US" altLang="zh-CN" sz="1200" dirty="0"/>
              <a:t>COM</a:t>
            </a:r>
            <a:r>
              <a:rPr lang="zh-CN" altLang="en-US" sz="1200" dirty="0"/>
              <a:t>端口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1" name="图片 10" descr="IMG_256">
            <a:extLst>
              <a:ext uri="{FF2B5EF4-FFF2-40B4-BE49-F238E27FC236}">
                <a16:creationId xmlns:a16="http://schemas.microsoft.com/office/drawing/2014/main" id="{A9B727BE-1005-4078-BFE9-889C97E86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36653" y="4074386"/>
            <a:ext cx="400050" cy="35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 descr="IMG_256">
            <a:extLst>
              <a:ext uri="{FF2B5EF4-FFF2-40B4-BE49-F238E27FC236}">
                <a16:creationId xmlns:a16="http://schemas.microsoft.com/office/drawing/2014/main" id="{D27C34F7-8619-4D69-B2AC-798C98CFA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32" b="2792"/>
          <a:stretch>
            <a:fillRect/>
          </a:stretch>
        </p:blipFill>
        <p:spPr>
          <a:xfrm>
            <a:off x="5901684" y="2564904"/>
            <a:ext cx="3667125" cy="3648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226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PART  01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PART  02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PART  03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PART  04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PART  05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dirty="0"/>
              <a:t>创建工程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8"/>
          </p:nvPr>
        </p:nvSpPr>
        <p:spPr>
          <a:xfrm>
            <a:off x="7392144" y="2656557"/>
            <a:ext cx="4032448" cy="503237"/>
          </a:xfrm>
        </p:spPr>
        <p:txBody>
          <a:bodyPr/>
          <a:lstStyle/>
          <a:p>
            <a:r>
              <a:rPr lang="zh-CN" altLang="en-US" dirty="0"/>
              <a:t>添加外围设备和资源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CN" altLang="en-US" dirty="0"/>
              <a:t>设计程序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zh-CN" altLang="en-US" dirty="0"/>
              <a:t>仿真和测试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zh-CN" altLang="en-US" dirty="0"/>
              <a:t>上传和编译程序</a:t>
            </a:r>
          </a:p>
        </p:txBody>
      </p:sp>
    </p:spTree>
    <p:extLst>
      <p:ext uri="{BB962C8B-B14F-4D97-AF65-F5344CB8AC3E}">
        <p14:creationId xmlns:p14="http://schemas.microsoft.com/office/powerpoint/2010/main" val="321891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zh-CN" altLang="en-US" dirty="0"/>
              <a:t>创建工程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235534"/>
            <a:ext cx="106361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just" defTabSz="457200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本教程介绍数据资源和存储模型。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通过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创建一个程序来将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SD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卡上的位图显示在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TFT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显示屏上，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此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原理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也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适用于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Wave Shield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上的音频（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.WAV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）文件。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通过新的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工程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向导以常规方式设置此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工程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，并将其配置为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Arduino Uno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流程图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工程，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4-53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B6B8BA0E-B108-44AC-9658-A3598C710A8A}"/>
              </a:ext>
            </a:extLst>
          </p:cNvPr>
          <p:cNvSpPr txBox="1">
            <a:spLocks/>
          </p:cNvSpPr>
          <p:nvPr/>
        </p:nvSpPr>
        <p:spPr>
          <a:xfrm>
            <a:off x="4727848" y="4817430"/>
            <a:ext cx="1735115" cy="484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4-53 </a:t>
            </a:r>
            <a:r>
              <a:rPr lang="zh-CN" altLang="en-US" sz="1200" dirty="0"/>
              <a:t>新建并设置工程</a:t>
            </a:r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D4AC8D4-0222-4FD3-BF0A-A2E6EDFAD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3371823"/>
            <a:ext cx="3894351" cy="4751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F52E491-802B-4AAE-A4AB-9D903816A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928" y="2830371"/>
            <a:ext cx="4983425" cy="186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82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zh-CN" altLang="en-US" dirty="0"/>
              <a:t>添加外围设备和资源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235534"/>
            <a:ext cx="106361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just" defTabSz="457200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需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要添加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相关的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外围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设备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。右键单击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工程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树并添加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Adafruit TFT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封装，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4-54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下面需要做的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是添加资源。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如果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想要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把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图片存储在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SD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卡中并显示在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TFT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显示屏上，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可以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通过右键单击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快捷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菜单中的添加资源命令来执行此操作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4-55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B6B8BA0E-B108-44AC-9658-A3598C710A8A}"/>
              </a:ext>
            </a:extLst>
          </p:cNvPr>
          <p:cNvSpPr txBox="1">
            <a:spLocks/>
          </p:cNvSpPr>
          <p:nvPr/>
        </p:nvSpPr>
        <p:spPr>
          <a:xfrm>
            <a:off x="2660298" y="5481488"/>
            <a:ext cx="2016224" cy="484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4-54 </a:t>
            </a:r>
            <a:r>
              <a:rPr lang="zh-CN" altLang="en-US" sz="1200" dirty="0"/>
              <a:t>添加</a:t>
            </a:r>
            <a:r>
              <a:rPr lang="en-US" altLang="zh-CN" sz="1200" dirty="0"/>
              <a:t>Adafruit TFT</a:t>
            </a:r>
            <a:r>
              <a:rPr lang="zh-CN" altLang="en-US" sz="1200" dirty="0"/>
              <a:t>封装</a:t>
            </a:r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8" name="图片 7" descr="IMG_256">
            <a:extLst>
              <a:ext uri="{FF2B5EF4-FFF2-40B4-BE49-F238E27FC236}">
                <a16:creationId xmlns:a16="http://schemas.microsoft.com/office/drawing/2014/main" id="{2118EC10-D3FF-4B28-8B65-99E994979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2" b="4180"/>
          <a:stretch>
            <a:fillRect/>
          </a:stretch>
        </p:blipFill>
        <p:spPr>
          <a:xfrm>
            <a:off x="1220485" y="2400951"/>
            <a:ext cx="4895850" cy="28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IMG_256">
            <a:extLst>
              <a:ext uri="{FF2B5EF4-FFF2-40B4-BE49-F238E27FC236}">
                <a16:creationId xmlns:a16="http://schemas.microsoft.com/office/drawing/2014/main" id="{B60D8D03-2128-4E33-9D8C-A4449DB7E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4" b="5220"/>
          <a:stretch>
            <a:fillRect/>
          </a:stretch>
        </p:blipFill>
        <p:spPr>
          <a:xfrm>
            <a:off x="7141557" y="2696226"/>
            <a:ext cx="3295650" cy="22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占位符 2">
            <a:extLst>
              <a:ext uri="{FF2B5EF4-FFF2-40B4-BE49-F238E27FC236}">
                <a16:creationId xmlns:a16="http://schemas.microsoft.com/office/drawing/2014/main" id="{6E150EFC-5ED3-4875-8560-14D58A7C49AC}"/>
              </a:ext>
            </a:extLst>
          </p:cNvPr>
          <p:cNvSpPr txBox="1">
            <a:spLocks/>
          </p:cNvSpPr>
          <p:nvPr/>
        </p:nvSpPr>
        <p:spPr>
          <a:xfrm>
            <a:off x="8472264" y="5137510"/>
            <a:ext cx="1440160" cy="484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4-55 </a:t>
            </a:r>
            <a:r>
              <a:rPr lang="zh-CN" altLang="en-US" sz="1200" dirty="0"/>
              <a:t>添加资源命令</a:t>
            </a:r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400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zh-CN" altLang="en-US" dirty="0"/>
              <a:t>设计程序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230861"/>
            <a:ext cx="106361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现在有了所有需要的部分，剩下的工作就是创建程序。这在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Visual Designer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中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是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不容易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的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。首先，将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fillScreen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（）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可视化命令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拖动到循环的顶部，并将填充颜色设置为黑色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4-56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接下来将位图资源拖放到循环例程中。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Visual Designer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识别到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资源的唯一合理的目标是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TFT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显示，它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提供描绘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资源的方法是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drawBitmap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（），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并且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它会自动为您配置流程块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4-57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B6B8BA0E-B108-44AC-9658-A3598C710A8A}"/>
              </a:ext>
            </a:extLst>
          </p:cNvPr>
          <p:cNvSpPr txBox="1">
            <a:spLocks/>
          </p:cNvSpPr>
          <p:nvPr/>
        </p:nvSpPr>
        <p:spPr>
          <a:xfrm>
            <a:off x="2135560" y="5481488"/>
            <a:ext cx="3816424" cy="484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4-56 </a:t>
            </a:r>
            <a:r>
              <a:rPr lang="zh-CN" altLang="en-US" sz="1200" dirty="0"/>
              <a:t>将</a:t>
            </a:r>
            <a:r>
              <a:rPr lang="en-US" altLang="zh-CN" sz="1200" dirty="0" err="1"/>
              <a:t>fillScreen</a:t>
            </a:r>
            <a:r>
              <a:rPr lang="zh-CN" altLang="en-US" sz="1200" dirty="0"/>
              <a:t>（）可视化命令拖放到流程图并设置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6E150EFC-5ED3-4875-8560-14D58A7C49AC}"/>
              </a:ext>
            </a:extLst>
          </p:cNvPr>
          <p:cNvSpPr txBox="1">
            <a:spLocks/>
          </p:cNvSpPr>
          <p:nvPr/>
        </p:nvSpPr>
        <p:spPr>
          <a:xfrm>
            <a:off x="8832304" y="6381328"/>
            <a:ext cx="2232248" cy="4766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4-57 </a:t>
            </a:r>
            <a:r>
              <a:rPr lang="zh-CN" altLang="en-US" sz="1200" dirty="0"/>
              <a:t>把资源文件拖放到流程图</a:t>
            </a:r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0" name="图片 9" descr="IMG_256">
            <a:extLst>
              <a:ext uri="{FF2B5EF4-FFF2-40B4-BE49-F238E27FC236}">
                <a16:creationId xmlns:a16="http://schemas.microsoft.com/office/drawing/2014/main" id="{77F58D50-1D3A-4B91-B2BD-37B4D5769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3" b="3346"/>
          <a:stretch>
            <a:fillRect/>
          </a:stretch>
        </p:blipFill>
        <p:spPr>
          <a:xfrm>
            <a:off x="777913" y="3004988"/>
            <a:ext cx="6076950" cy="24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 descr="IMG_256">
            <a:extLst>
              <a:ext uri="{FF2B5EF4-FFF2-40B4-BE49-F238E27FC236}">
                <a16:creationId xmlns:a16="http://schemas.microsoft.com/office/drawing/2014/main" id="{5FB1CE51-8B87-40E4-9DC3-731BFC95E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10" b="3992"/>
          <a:stretch>
            <a:fillRect/>
          </a:stretch>
        </p:blipFill>
        <p:spPr>
          <a:xfrm>
            <a:off x="7545925" y="2623700"/>
            <a:ext cx="3971553" cy="36856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5691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zh-CN" altLang="en-US" dirty="0"/>
              <a:t>设计程序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230861"/>
            <a:ext cx="106361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just" defTabSz="457200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接下来，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需要编辑图像，并将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xPos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和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yPos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设置为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0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4-58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B6B8BA0E-B108-44AC-9658-A3598C710A8A}"/>
              </a:ext>
            </a:extLst>
          </p:cNvPr>
          <p:cNvSpPr txBox="1">
            <a:spLocks/>
          </p:cNvSpPr>
          <p:nvPr/>
        </p:nvSpPr>
        <p:spPr>
          <a:xfrm>
            <a:off x="4367064" y="5627139"/>
            <a:ext cx="1201289" cy="484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4-58 </a:t>
            </a:r>
            <a:r>
              <a:rPr lang="zh-CN" altLang="en-US" sz="1200" dirty="0"/>
              <a:t>编辑图像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2" name="图片 11" descr="IMG_256">
            <a:extLst>
              <a:ext uri="{FF2B5EF4-FFF2-40B4-BE49-F238E27FC236}">
                <a16:creationId xmlns:a16="http://schemas.microsoft.com/office/drawing/2014/main" id="{15668EFA-59C2-493C-AAE8-DBE5EE0E6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39" r="4439" b="2785"/>
          <a:stretch>
            <a:fillRect/>
          </a:stretch>
        </p:blipFill>
        <p:spPr>
          <a:xfrm>
            <a:off x="3143672" y="1823888"/>
            <a:ext cx="3648075" cy="3657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9383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zh-CN" altLang="en-US" dirty="0"/>
              <a:t>仿真和测试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230861"/>
            <a:ext cx="106361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	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单击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播放按钮编译并运行仿真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4-59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如果需要，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还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可以通过相同的拖放方法配置设置程序中的旋转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4-60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B6B8BA0E-B108-44AC-9658-A3598C710A8A}"/>
              </a:ext>
            </a:extLst>
          </p:cNvPr>
          <p:cNvSpPr txBox="1">
            <a:spLocks/>
          </p:cNvSpPr>
          <p:nvPr/>
        </p:nvSpPr>
        <p:spPr>
          <a:xfrm>
            <a:off x="2063552" y="4077072"/>
            <a:ext cx="1656184" cy="484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4-59 </a:t>
            </a:r>
            <a:r>
              <a:rPr lang="zh-CN" altLang="en-US" sz="1200" dirty="0"/>
              <a:t>编译并运行仿真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7" name="图片 6" descr="IMG_256">
            <a:extLst>
              <a:ext uri="{FF2B5EF4-FFF2-40B4-BE49-F238E27FC236}">
                <a16:creationId xmlns:a16="http://schemas.microsoft.com/office/drawing/2014/main" id="{827228A2-7A2B-4551-ABB0-3EFD91B09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61" b="11291"/>
          <a:stretch>
            <a:fillRect/>
          </a:stretch>
        </p:blipFill>
        <p:spPr>
          <a:xfrm>
            <a:off x="1509600" y="2905125"/>
            <a:ext cx="2771775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 descr="IMG_256">
            <a:extLst>
              <a:ext uri="{FF2B5EF4-FFF2-40B4-BE49-F238E27FC236}">
                <a16:creationId xmlns:a16="http://schemas.microsoft.com/office/drawing/2014/main" id="{B42D07DB-3CF5-4796-8A55-6EAA681AC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5" b="5244"/>
          <a:stretch>
            <a:fillRect/>
          </a:stretch>
        </p:blipFill>
        <p:spPr>
          <a:xfrm>
            <a:off x="4895964" y="2296401"/>
            <a:ext cx="6029325" cy="24098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文本占位符 2">
            <a:extLst>
              <a:ext uri="{FF2B5EF4-FFF2-40B4-BE49-F238E27FC236}">
                <a16:creationId xmlns:a16="http://schemas.microsoft.com/office/drawing/2014/main" id="{376C7585-2242-497C-9954-95C1379B3990}"/>
              </a:ext>
            </a:extLst>
          </p:cNvPr>
          <p:cNvSpPr txBox="1">
            <a:spLocks/>
          </p:cNvSpPr>
          <p:nvPr/>
        </p:nvSpPr>
        <p:spPr>
          <a:xfrm>
            <a:off x="6888088" y="4797152"/>
            <a:ext cx="2160240" cy="484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4-60 </a:t>
            </a:r>
            <a:r>
              <a:rPr lang="zh-CN" altLang="en-US" sz="1200" dirty="0"/>
              <a:t>设置程序中的旋转模块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7222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zh-CN" altLang="en-US" dirty="0"/>
              <a:t>仿真和测试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230861"/>
            <a:ext cx="106361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	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Visual Designer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的一个好处是它包含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Proteus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原理图。这意味着，用户可以看看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在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你的设计中发生了什么。例如，在示例中，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SD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卡连接到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SPI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总线上的处理器，因此我们可以放置和连接协议分析器来检查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SPI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数据包。在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Proteus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中，所有信号和波形都通过导线传输，两个相同名称的端子之间有一个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“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隐形导线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”，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4-61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鉴于此，连接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SPI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端口的最简单方法是放置一个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SPI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端口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并将其连接到与其他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SPI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线路名称相同的端子。另一种方法是连接到现有的电线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4-62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B6B8BA0E-B108-44AC-9658-A3598C710A8A}"/>
              </a:ext>
            </a:extLst>
          </p:cNvPr>
          <p:cNvSpPr txBox="1">
            <a:spLocks/>
          </p:cNvSpPr>
          <p:nvPr/>
        </p:nvSpPr>
        <p:spPr>
          <a:xfrm>
            <a:off x="1558076" y="5013176"/>
            <a:ext cx="4705469" cy="484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4-61 </a:t>
            </a:r>
            <a:r>
              <a:rPr lang="zh-CN" altLang="en-US" sz="1200" dirty="0"/>
              <a:t>具有相同名称的两个端子连接在一起，看作它们之间有线相连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376C7585-2242-497C-9954-95C1379B3990}"/>
              </a:ext>
            </a:extLst>
          </p:cNvPr>
          <p:cNvSpPr txBox="1">
            <a:spLocks/>
          </p:cNvSpPr>
          <p:nvPr/>
        </p:nvSpPr>
        <p:spPr>
          <a:xfrm>
            <a:off x="8256240" y="6525344"/>
            <a:ext cx="1037630" cy="484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4-62 SPI</a:t>
            </a:r>
            <a:r>
              <a:rPr lang="zh-CN" altLang="en-US" sz="1200" dirty="0"/>
              <a:t>端口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0" name="图片 9" descr="IMG_256">
            <a:extLst>
              <a:ext uri="{FF2B5EF4-FFF2-40B4-BE49-F238E27FC236}">
                <a16:creationId xmlns:a16="http://schemas.microsoft.com/office/drawing/2014/main" id="{B1DB1596-73A6-4732-8A78-35043F3DB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473" b="16868"/>
          <a:stretch>
            <a:fillRect/>
          </a:stretch>
        </p:blipFill>
        <p:spPr>
          <a:xfrm>
            <a:off x="905674" y="4221088"/>
            <a:ext cx="601027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DD05FF6-43FF-461F-894B-5CFC75F0D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68208" y="2985187"/>
            <a:ext cx="1381125" cy="34490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5750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19336" y="277350"/>
            <a:ext cx="1097431" cy="1009649"/>
          </a:xfrm>
        </p:spPr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1509600" y="278936"/>
            <a:ext cx="4802424" cy="532716"/>
          </a:xfrm>
        </p:spPr>
        <p:txBody>
          <a:bodyPr/>
          <a:lstStyle/>
          <a:p>
            <a:r>
              <a:rPr lang="zh-CN" altLang="en-US" dirty="0"/>
              <a:t>仿真和测试</a:t>
            </a:r>
          </a:p>
        </p:txBody>
      </p:sp>
      <p:sp>
        <p:nvSpPr>
          <p:cNvPr id="19" name="矩形 18"/>
          <p:cNvSpPr/>
          <p:nvPr/>
        </p:nvSpPr>
        <p:spPr>
          <a:xfrm>
            <a:off x="777913" y="1230861"/>
            <a:ext cx="106361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/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接线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SPI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分析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4-63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defTabSz="457200"/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接下来，在</a:t>
            </a:r>
            <a:r>
              <a:rPr lang="en-US" altLang="zh-CN" sz="1800" kern="100" dirty="0" err="1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drawBitmap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（）命令中设置断点，因为大多数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SPI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传输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在这里进行，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如图</a:t>
            </a:r>
            <a:r>
              <a:rPr lang="en-US" altLang="zh-CN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4-64</a:t>
            </a: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所示。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0" marR="0" algn="just" defTabSz="457200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	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现在，当我们运行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仿真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时，将在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SPI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总线上看到一些初始化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chatter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，直到到达断点。当单步执行时，将看到从处理器读取的位图对应的</a:t>
            </a:r>
            <a:r>
              <a:rPr lang="en-US" altLang="zh-CN" sz="1800" kern="1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黑体" panose="02010609060101010101" pitchFamily="49" charset="-122"/>
              </a:rPr>
              <a:t>SD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黑体" panose="02010609060101010101" pitchFamily="49" charset="-122"/>
              </a:rPr>
              <a:t>卡中移出了大量的数据。如果需要，可以在任何数据包上向下钻取到位级别。</a:t>
            </a:r>
            <a:endParaRPr lang="zh-CN" altLang="en-US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黑体" panose="02010609060101010101" pitchFamily="49" charset="-122"/>
            </a:endParaRPr>
          </a:p>
        </p:txBody>
      </p:sp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B6B8BA0E-B108-44AC-9658-A3598C710A8A}"/>
              </a:ext>
            </a:extLst>
          </p:cNvPr>
          <p:cNvSpPr txBox="1">
            <a:spLocks/>
          </p:cNvSpPr>
          <p:nvPr/>
        </p:nvSpPr>
        <p:spPr>
          <a:xfrm>
            <a:off x="3312883" y="5412779"/>
            <a:ext cx="1418048" cy="484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4-63 </a:t>
            </a:r>
            <a:r>
              <a:rPr lang="zh-CN" altLang="en-US" sz="1200" dirty="0"/>
              <a:t>接线</a:t>
            </a:r>
            <a:r>
              <a:rPr lang="en-US" altLang="zh-CN" sz="1200" dirty="0"/>
              <a:t>SPI</a:t>
            </a:r>
            <a:r>
              <a:rPr lang="zh-CN" altLang="en-US" sz="1200" dirty="0"/>
              <a:t>分析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376C7585-2242-497C-9954-95C1379B3990}"/>
              </a:ext>
            </a:extLst>
          </p:cNvPr>
          <p:cNvSpPr txBox="1">
            <a:spLocks/>
          </p:cNvSpPr>
          <p:nvPr/>
        </p:nvSpPr>
        <p:spPr>
          <a:xfrm>
            <a:off x="8717806" y="5384661"/>
            <a:ext cx="1152128" cy="4849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/>
              <a:t>4-64 </a:t>
            </a:r>
            <a:r>
              <a:rPr lang="zh-CN" altLang="en-US" sz="1200" dirty="0"/>
              <a:t>设置断点</a:t>
            </a:r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sz="1200" dirty="0"/>
              <a:t> </a:t>
            </a:r>
            <a:endParaRPr lang="zh-CN" altLang="en-US" sz="1200" dirty="0"/>
          </a:p>
          <a:p>
            <a:pPr marL="0" indent="0">
              <a:buNone/>
            </a:pPr>
            <a:endParaRPr lang="zh-CN" altLang="en-US" sz="1200" dirty="0"/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12" name="图片 11" descr="IMG_256">
            <a:extLst>
              <a:ext uri="{FF2B5EF4-FFF2-40B4-BE49-F238E27FC236}">
                <a16:creationId xmlns:a16="http://schemas.microsoft.com/office/drawing/2014/main" id="{FCE68F0E-1141-4703-808B-9EE504002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5" b="4273"/>
          <a:stretch>
            <a:fillRect/>
          </a:stretch>
        </p:blipFill>
        <p:spPr>
          <a:xfrm>
            <a:off x="983432" y="3127398"/>
            <a:ext cx="607695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13" descr="IMG_256">
            <a:extLst>
              <a:ext uri="{FF2B5EF4-FFF2-40B4-BE49-F238E27FC236}">
                <a16:creationId xmlns:a16="http://schemas.microsoft.com/office/drawing/2014/main" id="{1D19C92E-1F96-4C0E-88BA-DF235E935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1" b="6467"/>
          <a:stretch>
            <a:fillRect/>
          </a:stretch>
        </p:blipFill>
        <p:spPr>
          <a:xfrm>
            <a:off x="7769870" y="3429000"/>
            <a:ext cx="3048000" cy="1790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8064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2">
      <a:dk1>
        <a:srgbClr val="20517C"/>
      </a:dk1>
      <a:lt1>
        <a:srgbClr val="FFFFFF"/>
      </a:lt1>
      <a:dk2>
        <a:srgbClr val="20517C"/>
      </a:dk2>
      <a:lt2>
        <a:srgbClr val="FFFFFF"/>
      </a:lt2>
      <a:accent1>
        <a:srgbClr val="20517C"/>
      </a:accent1>
      <a:accent2>
        <a:srgbClr val="FFFFF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论文答辩主题字体">
      <a:majorFont>
        <a:latin typeface="华文细黑"/>
        <a:ea typeface="微软雅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A000120150327A04KPBG</Template>
  <TotalTime>3752</TotalTime>
  <Words>826</Words>
  <Application>Microsoft Office PowerPoint</Application>
  <PresentationFormat>宽屏</PresentationFormat>
  <Paragraphs>115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微软雅黑</vt:lpstr>
      <vt:lpstr>Arial</vt:lpstr>
      <vt:lpstr>宋体</vt:lpstr>
      <vt:lpstr>华文细黑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@小川PPT</dc:creator>
  <cp:lastModifiedBy>徐 文杰</cp:lastModifiedBy>
  <cp:revision>370</cp:revision>
  <dcterms:created xsi:type="dcterms:W3CDTF">2015-05-14T07:52:23Z</dcterms:created>
  <dcterms:modified xsi:type="dcterms:W3CDTF">2021-05-05T02:33:53Z</dcterms:modified>
</cp:coreProperties>
</file>