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0" r:id="rId2"/>
    <p:sldId id="314" r:id="rId3"/>
    <p:sldId id="307" r:id="rId4"/>
    <p:sldId id="363" r:id="rId5"/>
    <p:sldId id="364" r:id="rId6"/>
    <p:sldId id="365" r:id="rId7"/>
    <p:sldId id="367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6" r:id="rId17"/>
    <p:sldId id="377" r:id="rId18"/>
    <p:sldId id="378" r:id="rId19"/>
    <p:sldId id="379" r:id="rId20"/>
    <p:sldId id="380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华文细黑" panose="02010600040101010101" pitchFamily="2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69" d="100"/>
          <a:sy n="69" d="100"/>
        </p:scale>
        <p:origin x="91" y="86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2644927" y="2908398"/>
            <a:ext cx="707696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内蒙古大学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2803021" y="3977286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</a:t>
            </a:r>
            <a:r>
              <a:rPr lang="en-US" altLang="zh-CN" dirty="0"/>
              <a:t>XXXX</a:t>
            </a:r>
            <a:r>
              <a:rPr lang="zh-CN" altLang="en-US" dirty="0"/>
              <a:t>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6332242" y="3977286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-24680" y="5950098"/>
            <a:ext cx="3154234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  <a:r>
              <a:rPr lang="en-US" altLang="zh-CN" dirty="0"/>
              <a:t>:</a:t>
            </a:r>
            <a:r>
              <a:rPr lang="zh-CN" altLang="en-US" dirty="0"/>
              <a:t>海湾同学社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指导老师：同学社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98072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6165304"/>
            <a:ext cx="12216680" cy="67322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188640"/>
            <a:ext cx="12216680" cy="7920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82045"/>
            <a:ext cx="1904703" cy="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1465" y="2996952"/>
            <a:ext cx="9577064" cy="720079"/>
          </a:xfrm>
        </p:spPr>
        <p:txBody>
          <a:bodyPr/>
          <a:lstStyle/>
          <a:p>
            <a:pPr lvl="0" algn="ctr"/>
            <a:r>
              <a:rPr lang="zh-CN" altLang="en-US" dirty="0"/>
              <a:t>   避障小车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4002" y="4797151"/>
            <a:ext cx="3738221" cy="43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</a:rPr>
              <a:t>主    讲：周润景  教授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374002" y="5373216"/>
            <a:ext cx="4026253" cy="503237"/>
          </a:xfrm>
        </p:spPr>
        <p:txBody>
          <a:bodyPr/>
          <a:lstStyle/>
          <a:p>
            <a:r>
              <a:rPr lang="zh-CN" altLang="en-US" b="0" dirty="0"/>
              <a:t>单    位</a:t>
            </a:r>
            <a:r>
              <a:rPr lang="zh-CN" altLang="en-US" dirty="0"/>
              <a:t>：电子信息工程学院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77002"/>
            <a:ext cx="3200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可视化编程设计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在循环程序的顶部，通过从项目树中拖放程序框图来设置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的方法，并将结果分配给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pingValue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变量，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4727848" y="5326704"/>
            <a:ext cx="2304256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6-15 </a:t>
            </a:r>
            <a:r>
              <a:rPr lang="zh-CN" altLang="en-US" sz="1200" dirty="0"/>
              <a:t>避障流程图程序设计（二）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03C8D6CE-8D27-4981-B996-408D8C484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3632" y="2811781"/>
            <a:ext cx="6388224" cy="2298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6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可视化编程设计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这个结果是做下个决策的依据。第一个测试是看看该值是否大致与最后一个相同。如果是，则认为自己距离障碍物的距离相同。需要放置一个决策块，从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lastPingValue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值中减去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pingValue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值，如果这个差值小于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，则表示我们与障碍物的距离不变，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注意，使用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fabs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（）数学函数来返回绝对浮点值。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4617913" y="5636600"/>
            <a:ext cx="2304256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6-16 </a:t>
            </a:r>
            <a:r>
              <a:rPr lang="zh-CN" altLang="en-US" sz="1200" dirty="0"/>
              <a:t>避障流程图程序设计（三）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2876FE-AE22-4499-8830-3EAEAE0D5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7608" y="2996952"/>
            <a:ext cx="19526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143A0E-45E3-4FFA-9A45-ABDDB0F4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7913" y="3054102"/>
            <a:ext cx="25241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1666C-36A6-463F-92C3-D906F27B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6356" y="3254127"/>
            <a:ext cx="1714500" cy="2162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51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可视化编程设计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这里程序将分成两个分支，一个被认为是与障碍物相同的距离，而另一个不是。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我们通过在一个方向（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YES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）增加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samevaluecount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变量，或者在另一个方向（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）重置它。通过拖放任务块来完成。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在没有停滞的情况下，需要做的工作相当简单。不需要深入分析细节，只需检测与障碍物的距离是否小于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厘米，如果是则右转，如果不是则继续前进。在结束时设置延迟，使得在下一次循环之前有一点驱动时间，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2135560" y="6165304"/>
            <a:ext cx="2304256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6-17 </a:t>
            </a:r>
            <a:r>
              <a:rPr lang="zh-CN" altLang="en-US" sz="1200" dirty="0"/>
              <a:t>避障流程图程序设计（四）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6C5F847C-C3B6-4BB9-AD2F-0689FA3C9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6767" y="3974847"/>
            <a:ext cx="43434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9DD82FDD-3CCD-4A3C-B94B-C6310BB6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7762" y="3250039"/>
            <a:ext cx="33909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7248128" y="6177335"/>
            <a:ext cx="2304256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6-18 </a:t>
            </a:r>
            <a:r>
              <a:rPr lang="zh-CN" altLang="en-US" sz="1200" dirty="0"/>
              <a:t>避障流程图程序设计（五）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1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可视化编程设计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在可能出现被卡住的情况下，需要测试是否与障碍物多次记录了相同的距离，如果是这样，必须使其后退一点，然后右转一点，然后重新加入主循环底端。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4931891" y="6232561"/>
            <a:ext cx="1592163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6-19 </a:t>
            </a:r>
            <a:r>
              <a:rPr lang="zh-CN" altLang="en-US" sz="1200" dirty="0"/>
              <a:t>修正后的流程图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AFBA6BDE-3DEA-4A37-A137-F59D2596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7848" y="2277479"/>
            <a:ext cx="2000250" cy="387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85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仿真和调试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编写完程序后，可以通过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Build Project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命令或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顶部的图标进行编译。进度将显示在编辑窗口底部的输出窗口，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最终应该能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看到编译成功的消息。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4719861" y="5704906"/>
            <a:ext cx="1592163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6-20 </a:t>
            </a:r>
            <a:r>
              <a:rPr lang="zh-CN" altLang="en-US" sz="1200" dirty="0"/>
              <a:t>编译结果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F0624CC9-41C1-4245-8C3D-66E9AAC7B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2347" y="2564904"/>
            <a:ext cx="6191250" cy="27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70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仿真和调试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动画控制面板上的播放按钮将开始仿真。一个小车在创建的障碍物地图中行驶，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。紫色锥形表示的声纳探测范围和小车行为都由刚刚编写的程序决定。例如，如果停止仿真并将距离测试从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厘米改为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厘米，然后重新运行仿真，你会看到小车在转弯之前越来越接近障碍物，并且在以某个角度接近时会碰撞障碍物。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可以通过动画控制面板上的暂停按钮随时暂停仿真，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2927648" y="6381329"/>
            <a:ext cx="1324316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6-21 </a:t>
            </a:r>
            <a:r>
              <a:rPr lang="zh-CN" altLang="en-US" sz="1200" dirty="0"/>
              <a:t>仿真过程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75D50E-946E-40F8-819E-138E3F05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504" y="2707239"/>
            <a:ext cx="3672408" cy="183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D30715-167B-4EEF-ACC5-002B2E27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3330" y="4544284"/>
            <a:ext cx="3672408" cy="173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BFEAE4F9-9BEC-476A-B5D8-82A49F0C3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8048" y="4077072"/>
            <a:ext cx="36004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4BFF9B3C-CBE5-4D34-9649-7982091BF973}"/>
              </a:ext>
            </a:extLst>
          </p:cNvPr>
          <p:cNvSpPr txBox="1">
            <a:spLocks/>
          </p:cNvSpPr>
          <p:nvPr/>
        </p:nvSpPr>
        <p:spPr>
          <a:xfrm>
            <a:off x="7968208" y="5013176"/>
            <a:ext cx="1224135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6-22 </a:t>
            </a:r>
            <a:r>
              <a:rPr lang="zh-CN" altLang="en-US" sz="1200" dirty="0"/>
              <a:t>暂停仿真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2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设置断点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1.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设置断点的方式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）通过右击其中一个流程图块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设置断点（右键快捷菜单如图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在障碍图上绘制有颜色的线条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通过在监视窗口项上设置条件，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无论如何触发断点，设置断点的目的是更密切地调查小车的行为。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对于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，我们可以控制时间，因为小车的仿真在我们的控制下进行。例如我们可以单步遍历代码，而小车的动作与单步执行的程序到的地方保持一致（电机不会失去动力）。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1806358" y="5932369"/>
            <a:ext cx="1553338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6-23 </a:t>
            </a:r>
            <a:r>
              <a:rPr lang="zh-CN" altLang="en-US" sz="1200" dirty="0"/>
              <a:t>右键快捷菜单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4BFF9B3C-CBE5-4D34-9649-7982091BF973}"/>
              </a:ext>
            </a:extLst>
          </p:cNvPr>
          <p:cNvSpPr txBox="1">
            <a:spLocks/>
          </p:cNvSpPr>
          <p:nvPr/>
        </p:nvSpPr>
        <p:spPr>
          <a:xfrm>
            <a:off x="8233556" y="6242265"/>
            <a:ext cx="1269500" cy="290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6-25 </a:t>
            </a:r>
            <a:r>
              <a:rPr lang="zh-CN" altLang="en-US" sz="1200" dirty="0"/>
              <a:t>设置条件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42338F-C74C-48F6-AA6B-F496CF8C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28" y="4077071"/>
            <a:ext cx="2499577" cy="1684166"/>
          </a:xfrm>
          <a:prstGeom prst="rect">
            <a:avLst/>
          </a:prstGeom>
        </p:spPr>
      </p:pic>
      <p:pic>
        <p:nvPicPr>
          <p:cNvPr id="14" name="图片 13" descr="IMG_256">
            <a:extLst>
              <a:ext uri="{FF2B5EF4-FFF2-40B4-BE49-F238E27FC236}">
                <a16:creationId xmlns:a16="http://schemas.microsoft.com/office/drawing/2014/main" id="{E2B0221B-5F6B-4FCD-A7E4-72EFAA5C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r="4195" b="2890"/>
          <a:stretch>
            <a:fillRect/>
          </a:stretch>
        </p:blipFill>
        <p:spPr>
          <a:xfrm>
            <a:off x="3910812" y="3780838"/>
            <a:ext cx="2933700" cy="229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170178-FBA7-4FD9-8687-663F7189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240" y="3796872"/>
            <a:ext cx="3486133" cy="2290445"/>
          </a:xfrm>
          <a:prstGeom prst="rect">
            <a:avLst/>
          </a:prstGeom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30E6B3A4-E7E2-40FE-8066-29F07F5D898C}"/>
              </a:ext>
            </a:extLst>
          </p:cNvPr>
          <p:cNvSpPr txBox="1">
            <a:spLocks/>
          </p:cNvSpPr>
          <p:nvPr/>
        </p:nvSpPr>
        <p:spPr>
          <a:xfrm>
            <a:off x="4223792" y="6242265"/>
            <a:ext cx="2448272" cy="290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6-24 </a:t>
            </a:r>
            <a:r>
              <a:rPr lang="zh-CN" altLang="en-US" sz="1200" dirty="0"/>
              <a:t>障碍图上绘制有颜色的线条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59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设置断点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2.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单步调试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可以在多个层次上单步仿真小车程序。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）在流程图中通过右击流程图块设置断点，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在源代码级别，先停止仿真，然后从工程树中选择调试生成的代码命令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注意：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确保在此处使用的是调试生成的代码命令，而不是转换为开源项目命令。这会使项目从流程图切换到源代码，需要注意的是，该操作不可逆。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2326431" y="5916699"/>
            <a:ext cx="1158617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6-26 </a:t>
            </a:r>
            <a:r>
              <a:rPr lang="zh-CN" altLang="en-US" sz="1200" dirty="0"/>
              <a:t>设置断点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4BFF9B3C-CBE5-4D34-9649-7982091BF973}"/>
              </a:ext>
            </a:extLst>
          </p:cNvPr>
          <p:cNvSpPr txBox="1">
            <a:spLocks/>
          </p:cNvSpPr>
          <p:nvPr/>
        </p:nvSpPr>
        <p:spPr>
          <a:xfrm>
            <a:off x="7104112" y="5926434"/>
            <a:ext cx="2329622" cy="290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6-27 </a:t>
            </a:r>
            <a:r>
              <a:rPr lang="zh-CN" altLang="en-US" sz="1200" dirty="0"/>
              <a:t>停止仿真并选择调试命令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6AFCDEBC-BFCF-44DC-81F5-70EF6539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990" y="3806239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IMG_256">
            <a:extLst>
              <a:ext uri="{FF2B5EF4-FFF2-40B4-BE49-F238E27FC236}">
                <a16:creationId xmlns:a16="http://schemas.microsoft.com/office/drawing/2014/main" id="{9629AC92-1E4C-4B76-9B5D-B72E527E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2" b="4383"/>
          <a:stretch>
            <a:fillRect/>
          </a:stretch>
        </p:blipFill>
        <p:spPr>
          <a:xfrm>
            <a:off x="4827927" y="4074209"/>
            <a:ext cx="6059170" cy="163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93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设置断点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）在机器代码级别，通过右键快捷菜单中选择拆开汇编命令，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一情况下，可以在调试菜单上或通过主窗口右侧的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工具栏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找到单步调试命令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6-29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2577677" y="5942217"/>
            <a:ext cx="1872208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6-28 </a:t>
            </a:r>
            <a:r>
              <a:rPr lang="zh-CN" altLang="en-US" sz="1200" dirty="0"/>
              <a:t>选择拆开汇编命令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4BFF9B3C-CBE5-4D34-9649-7982091BF973}"/>
              </a:ext>
            </a:extLst>
          </p:cNvPr>
          <p:cNvSpPr txBox="1">
            <a:spLocks/>
          </p:cNvSpPr>
          <p:nvPr/>
        </p:nvSpPr>
        <p:spPr>
          <a:xfrm>
            <a:off x="8400256" y="6395532"/>
            <a:ext cx="1512168" cy="290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6-29 </a:t>
            </a:r>
            <a:r>
              <a:rPr lang="zh-CN" altLang="en-US" sz="1200" dirty="0"/>
              <a:t>单步调试命令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ADD142-D291-4A46-9CD2-77BE62C9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504" y="2626935"/>
            <a:ext cx="4012309" cy="300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C97892-26C6-42F9-B2F9-1F972533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9203" y="2156363"/>
            <a:ext cx="308610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C5E66C-5AE9-4B1C-9B88-4F4633F3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1" b="24489"/>
          <a:stretch>
            <a:fillRect/>
          </a:stretch>
        </p:blipFill>
        <p:spPr>
          <a:xfrm>
            <a:off x="9465303" y="5229200"/>
            <a:ext cx="2047875" cy="35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27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设置断点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3.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更改虚拟环境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虚拟小车仿真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巧妙之处在于它可以轻易并快速地测试程序，以应对不同的大小和复杂性的挑战。需要做的只是更改图片，然后在组件的属性中输入图片名称。这里有几个虚拟环境示例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5106789" y="4911667"/>
            <a:ext cx="1872208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6-30 </a:t>
            </a:r>
            <a:r>
              <a:rPr lang="zh-CN" altLang="en-US" sz="1200" dirty="0"/>
              <a:t>虚拟环境示例</a:t>
            </a:r>
          </a:p>
        </p:txBody>
      </p:sp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44FB5C70-E0C3-4A0C-BBFA-CB2D24673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" b="5325"/>
          <a:stretch>
            <a:fillRect/>
          </a:stretch>
        </p:blipFill>
        <p:spPr>
          <a:xfrm>
            <a:off x="2999655" y="3105797"/>
            <a:ext cx="6086475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54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PART  05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工程设置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可视化编程设计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仿真和调试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设置断点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物理小车编程</a:t>
            </a:r>
          </a:p>
        </p:txBody>
      </p:sp>
    </p:spTree>
    <p:extLst>
      <p:ext uri="{BB962C8B-B14F-4D97-AF65-F5344CB8AC3E}">
        <p14:creationId xmlns:p14="http://schemas.microsoft.com/office/powerpoint/2010/main" val="321891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物理小车编程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内置包括常见的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AVRDUDE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编译器，使您可以直接从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软件中为实际硬件编程，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此过程可参考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帮助文档。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8F4F7BD0-CD64-4FFD-9DDA-11FD22C08F08}"/>
              </a:ext>
            </a:extLst>
          </p:cNvPr>
          <p:cNvSpPr txBox="1">
            <a:spLocks/>
          </p:cNvSpPr>
          <p:nvPr/>
        </p:nvSpPr>
        <p:spPr>
          <a:xfrm>
            <a:off x="5303912" y="4797152"/>
            <a:ext cx="1277243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6-31 </a:t>
            </a:r>
            <a:r>
              <a:rPr lang="zh-CN" altLang="en-US" sz="1200" dirty="0"/>
              <a:t>上传按钮</a:t>
            </a:r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FC19F360-23DE-4BE0-B6AB-50738A87C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" b="21311"/>
          <a:stretch>
            <a:fillRect/>
          </a:stretch>
        </p:blipFill>
        <p:spPr>
          <a:xfrm>
            <a:off x="4439816" y="3573016"/>
            <a:ext cx="2664296" cy="94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01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工程设置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创建新工程，并在添加虚拟小车模型。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主页打开新建工程向导，并根据需要指定工程名称和目标路径，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720000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5213548" y="6021288"/>
            <a:ext cx="2196952" cy="490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6-8 </a:t>
            </a:r>
            <a:r>
              <a:rPr lang="zh-CN" altLang="en-US" sz="1200" dirty="0"/>
              <a:t>指定工程名称和目标路径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199440-DDBB-4A0F-A2BB-C132EE10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00" y="2144730"/>
            <a:ext cx="8811344" cy="37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工程设置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）以默认模板创建原理图，然后使用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Arduino Uno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创建流程图工程，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720000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4718669" y="5906777"/>
            <a:ext cx="2754660" cy="490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6-9 </a:t>
            </a:r>
            <a:r>
              <a:rPr lang="zh-CN" altLang="en-US" sz="1200" dirty="0"/>
              <a:t>使用</a:t>
            </a:r>
            <a:r>
              <a:rPr lang="en-US" altLang="zh-CN" sz="1200" dirty="0"/>
              <a:t>Arduino Uno</a:t>
            </a:r>
            <a:r>
              <a:rPr lang="zh-CN" altLang="en-US" sz="1200" dirty="0"/>
              <a:t>创建流程图工程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A73074-845E-4724-8CAE-8EF3EC3A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36" y="2277479"/>
            <a:ext cx="4032448" cy="3464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52B762-57A5-47C4-BD1B-808EC82E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277479"/>
            <a:ext cx="4032448" cy="34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2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工程设置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）继续下一步并创建工程。可以在可视化设计器选项卡上看到熟悉的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设置和循环例程的框架流程图，并在原理图上会发现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Arduino Uno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已经预先放置好了，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5067441" y="5968624"/>
            <a:ext cx="1953394" cy="490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6-10 </a:t>
            </a:r>
            <a:r>
              <a:rPr lang="zh-CN" altLang="en-US" sz="1200" dirty="0"/>
              <a:t>创建工程后初始界面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2207B7-384D-4FAF-A7DD-6B5CBCC6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00" y="2268960"/>
            <a:ext cx="4261891" cy="35436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41057F-02CB-4B8D-890C-009E42E8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38" y="2277479"/>
            <a:ext cx="4608512" cy="35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1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工程设置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）将虚拟小车添加到工程中，利用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中的添加外设命令执行此操作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5211607" y="6424116"/>
            <a:ext cx="2200834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6-11 </a:t>
            </a:r>
            <a:r>
              <a:rPr lang="zh-CN" altLang="en-US" sz="1200" dirty="0"/>
              <a:t>将虚拟小车添加到工程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E3360C-DEED-4315-9F63-DC4F004C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16" y="1747811"/>
            <a:ext cx="3528366" cy="23762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E4CDC2-05E5-4DBB-AF13-9210BAFBA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624" y="4126712"/>
            <a:ext cx="618172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7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工程设置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77913" y="1221400"/>
                <a:ext cx="1063617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457200"/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）创建一个障碍地图或虚拟世界，让小车在里面仿真。为此，打开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Microsoft Paint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Windows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自带画图软件）或类似的</a:t>
                </a:r>
                <a:r>
                  <a:rPr lang="zh-CN" altLang="en-US" kern="1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软件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，绘制一些障碍。要记住的两个要点是，红色为是障碍，</a:t>
                </a:r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像素等于</a:t>
                </a:r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1mm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。如果将画布设置为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2000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像素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1500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像素，对应于真实世界中大约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kern="1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0.5m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，这对于避障运动的场地来说是足够了。之后，只需在活动区域内放置几个红色形状作为障碍，然后我们将它保存为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PNG</a:t>
                </a:r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文件，</a:t>
                </a:r>
                <a:r>
                  <a:rPr lang="zh-CN" altLang="en-US" kern="1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如图</a:t>
                </a:r>
                <a:r>
                  <a:rPr lang="en-US" altLang="zh-CN" kern="1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6-12</a:t>
                </a:r>
                <a:r>
                  <a:rPr lang="zh-CN" altLang="en-US" kern="1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所示。</a:t>
                </a:r>
                <a:endParaRPr lang="en-US" altLang="zh-CN" sz="18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3" y="1221400"/>
                <a:ext cx="10636173" cy="1477328"/>
              </a:xfrm>
              <a:prstGeom prst="rect">
                <a:avLst/>
              </a:prstGeom>
              <a:blipFill>
                <a:blip r:embed="rId2"/>
                <a:stretch>
                  <a:fillRect l="-516" t="-3292" r="-516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4995582" y="5481652"/>
            <a:ext cx="1748490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6-12 </a:t>
            </a:r>
            <a:r>
              <a:rPr lang="zh-CN" altLang="en-US" sz="1200" dirty="0"/>
              <a:t>创建一个障碍地图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87507FFE-1678-4C3B-8BFA-6257953E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7648" y="3284984"/>
            <a:ext cx="6181725" cy="202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54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工程设置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dirty="0"/>
              <a:t>告诉</a:t>
            </a:r>
            <a:r>
              <a:rPr lang="en-US" altLang="zh-CN" dirty="0"/>
              <a:t>Proteus</a:t>
            </a:r>
            <a:r>
              <a:rPr lang="zh-CN" altLang="en-US" dirty="0"/>
              <a:t>在哪个障碍图里面仿真小车。在原理图设计中编辑小车的属性，并指定刚刚保存为障碍物地图的图片，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4644918" y="5531643"/>
            <a:ext cx="1166175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6-13 </a:t>
            </a:r>
            <a:r>
              <a:rPr lang="zh-CN" altLang="en-US" sz="1200" dirty="0"/>
              <a:t>编辑属性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DBEC3F-6CE2-42EB-ACFF-15B661A9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00" y="2811781"/>
            <a:ext cx="3689332" cy="25413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00E9FF-2F54-4CA9-B164-B3DBA98A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006" y="2331191"/>
            <a:ext cx="5582461" cy="30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7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可视化编程设计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当在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工程中添加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小车时，可在流程图中使用一些高级的方法来控制小车。这些内容会在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方法主题中单独讨论，在完成程序时，可作为参考。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基本算法是用超声波测距仪连续发出声纳（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方法），与以前的值进行比较（检测是否卡住），然后检查到障碍物的距离，如果没有卡住，则检测现在是否需要转向。第一步是创建一些工作变量并在安装程序中初始化它们，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6-14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添加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个变量：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LastPingValue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Float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）、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PingValue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Float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）和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SamePingValueCount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Integer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31CC803-0D24-4AD0-A912-930E08722B3A}"/>
              </a:ext>
            </a:extLst>
          </p:cNvPr>
          <p:cNvSpPr txBox="1">
            <a:spLocks/>
          </p:cNvSpPr>
          <p:nvPr/>
        </p:nvSpPr>
        <p:spPr>
          <a:xfrm>
            <a:off x="4727848" y="6424116"/>
            <a:ext cx="2304256" cy="30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6-14 </a:t>
            </a:r>
            <a:r>
              <a:rPr lang="zh-CN" altLang="en-US" sz="1200" dirty="0"/>
              <a:t>避障流程图程序设计（一）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67A400-BED8-4DCB-A4C7-D39385B8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79" y="4159273"/>
            <a:ext cx="61817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7D4CE7-E9BF-4CA0-85A5-CE297C52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0960" y="3559587"/>
            <a:ext cx="3171825" cy="267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2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4611</TotalTime>
  <Words>1550</Words>
  <Application>Microsoft Office PowerPoint</Application>
  <PresentationFormat>宽屏</PresentationFormat>
  <Paragraphs>147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华文细黑</vt:lpstr>
      <vt:lpstr>微软雅黑</vt:lpstr>
      <vt:lpstr>Arial</vt:lpstr>
      <vt:lpstr>宋体</vt:lpstr>
      <vt:lpstr>Cambria Math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徐 文杰</cp:lastModifiedBy>
  <cp:revision>431</cp:revision>
  <dcterms:created xsi:type="dcterms:W3CDTF">2015-05-14T07:52:23Z</dcterms:created>
  <dcterms:modified xsi:type="dcterms:W3CDTF">2021-05-06T15:26:39Z</dcterms:modified>
</cp:coreProperties>
</file>