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60" r:id="rId2"/>
    <p:sldId id="314" r:id="rId3"/>
    <p:sldId id="322" r:id="rId4"/>
    <p:sldId id="323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华文细黑" panose="02010600040101010101" pitchFamily="2" charset="-122"/>
      <p:regular r:id="rId42"/>
    </p:embeddedFont>
    <p:embeddedFont>
      <p:font typeface="微软雅黑" panose="020B0503020204020204" pitchFamily="34" charset="-122"/>
      <p:regular r:id="rId43"/>
      <p:bold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pos="6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4DD"/>
    <a:srgbClr val="20517C"/>
    <a:srgbClr val="E8EAE9"/>
    <a:srgbClr val="FFFFFF"/>
    <a:srgbClr val="A5A5A5"/>
    <a:srgbClr val="16A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31" autoAdjust="0"/>
    <p:restoredTop sz="85766" autoAdjust="0"/>
  </p:normalViewPr>
  <p:slideViewPr>
    <p:cSldViewPr showGuides="1">
      <p:cViewPr varScale="1">
        <p:scale>
          <a:sx n="86" d="100"/>
          <a:sy n="86" d="100"/>
        </p:scale>
        <p:origin x="350" y="62"/>
      </p:cViewPr>
      <p:guideLst>
        <p:guide orient="horz" pos="2160"/>
        <p:guide pos="3840"/>
        <p:guide pos="7061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2644927" y="2908398"/>
            <a:ext cx="707696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内蒙古大学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2803021" y="3977286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学院：</a:t>
            </a:r>
            <a:r>
              <a:rPr lang="en-US" altLang="zh-CN" dirty="0"/>
              <a:t>XXXX</a:t>
            </a:r>
            <a:r>
              <a:rPr lang="zh-CN" altLang="en-US" dirty="0"/>
              <a:t>学院</a:t>
            </a:r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6332242" y="3977286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专业：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-24680" y="5950098"/>
            <a:ext cx="3154234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答辩人</a:t>
            </a:r>
            <a:r>
              <a:rPr lang="en-US" altLang="zh-CN" dirty="0"/>
              <a:t>:</a:t>
            </a:r>
            <a:r>
              <a:rPr lang="zh-CN" altLang="en-US" dirty="0"/>
              <a:t>海湾同学社</a:t>
            </a:r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指导老师：同学社</a:t>
            </a:r>
          </a:p>
        </p:txBody>
      </p:sp>
    </p:spTree>
    <p:extLst>
      <p:ext uri="{BB962C8B-B14F-4D97-AF65-F5344CB8AC3E}">
        <p14:creationId xmlns:p14="http://schemas.microsoft.com/office/powerpoint/2010/main" val="3784307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02</a:t>
            </a:r>
            <a:endParaRPr lang="zh-CN" altLang="en-US" dirty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03</a:t>
            </a:r>
            <a:endParaRPr lang="zh-CN" altLang="en-US" dirty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04</a:t>
            </a:r>
            <a:endParaRPr lang="zh-CN" altLang="en-US" dirty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05</a:t>
            </a:r>
            <a:endParaRPr lang="zh-CN" altLang="en-US" dirty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06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672064" y="193587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6672064" y="273100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672064" y="348586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H="1">
            <a:off x="6672064" y="42504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H="1">
            <a:off x="6672064" y="5015066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H="1">
            <a:off x="6672064" y="58052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研究思路与方法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研究难点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研究数据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研究应用与成果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研究结论</a:t>
            </a:r>
          </a:p>
        </p:txBody>
      </p:sp>
    </p:spTree>
    <p:extLst>
      <p:ext uri="{BB962C8B-B14F-4D97-AF65-F5344CB8AC3E}">
        <p14:creationId xmlns:p14="http://schemas.microsoft.com/office/powerpoint/2010/main" val="3494746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98072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6165304"/>
            <a:ext cx="12216680" cy="67322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69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188640"/>
            <a:ext cx="12216680" cy="79208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82045"/>
            <a:ext cx="1904703" cy="6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52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527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63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9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71465" y="2996952"/>
            <a:ext cx="9721080" cy="720079"/>
          </a:xfrm>
        </p:spPr>
        <p:txBody>
          <a:bodyPr/>
          <a:lstStyle/>
          <a:p>
            <a:pPr lvl="0" algn="ctr"/>
            <a:r>
              <a:rPr lang="zh-CN" altLang="en-US" dirty="0"/>
              <a:t>   可视化命令参考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74002" y="4797151"/>
            <a:ext cx="3738221" cy="4312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</a:rPr>
              <a:t>主    讲：周润景  教授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374002" y="5373216"/>
            <a:ext cx="4026253" cy="503237"/>
          </a:xfrm>
        </p:spPr>
        <p:txBody>
          <a:bodyPr/>
          <a:lstStyle/>
          <a:p>
            <a:r>
              <a:rPr lang="zh-CN" altLang="en-US" b="0" dirty="0"/>
              <a:t>单    位</a:t>
            </a:r>
            <a:r>
              <a:rPr lang="zh-CN" altLang="en-US" dirty="0"/>
              <a:t>：电子信息工程学院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677002"/>
            <a:ext cx="320084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0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Funduino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5534"/>
            <a:ext cx="106361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3.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电机驱动控制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电机驱动方法可以控制电机的左右轮。下面将向用户展现现一些简单控制方法。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drive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rive</a:t>
            </a:r>
            <a:r>
              <a:rPr lang="zh-CN" altLang="en-US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方法允许指定要控制的车轮、行驶方向和速度。速度是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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255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的值，表示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PWM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驱动信号的占空比。例如，您可以设置全速前进，此时两个车轮以大约速度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前进，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6-42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5015880" y="5877272"/>
            <a:ext cx="2376264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6-42 drive</a:t>
            </a:r>
            <a:r>
              <a:rPr lang="zh-CN" altLang="en-US" sz="1200" dirty="0"/>
              <a:t>（）可视化命令</a:t>
            </a: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 descr="IMG_256">
            <a:extLst>
              <a:ext uri="{FF2B5EF4-FFF2-40B4-BE49-F238E27FC236}">
                <a16:creationId xmlns:a16="http://schemas.microsoft.com/office/drawing/2014/main" id="{E35E493B-CFDA-4555-BF97-6D5F88164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7568" y="3102186"/>
            <a:ext cx="7488832" cy="2520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906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Funduino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5534"/>
            <a:ext cx="106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forwards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使用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forwards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（）可视化命令，行进方向已经确定，因此所需要的是速度值，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6-43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4907867" y="5301208"/>
            <a:ext cx="2376264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6-43 forwards</a:t>
            </a:r>
            <a:r>
              <a:rPr lang="zh-CN" altLang="en-US" sz="1200" dirty="0"/>
              <a:t>（）可视化命令</a:t>
            </a: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5E8EEF6C-28B0-42CC-A070-E9CDF3D27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8713" y="2852027"/>
            <a:ext cx="7334572" cy="2040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67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Funduino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5534"/>
            <a:ext cx="106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backwards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forwards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（）可视化命令类似，所需的只是后退的速度，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6-44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4907866" y="5301208"/>
            <a:ext cx="2628293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6-44 backwards</a:t>
            </a:r>
            <a:r>
              <a:rPr lang="zh-CN" altLang="en-US" sz="1200" dirty="0"/>
              <a:t>（）可视化命令</a:t>
            </a: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5E8EEF6C-28B0-42CC-A070-E9CDF3D27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8713" y="2852027"/>
            <a:ext cx="7334572" cy="2040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67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Funduino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5534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4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turn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turn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（）方法通过允许您指定转弯速度来简化小车的转向控制。负值左转，正值右转，值的大小为转速，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6-45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4781852" y="6109989"/>
            <a:ext cx="2628293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6-45 turn</a:t>
            </a:r>
            <a:r>
              <a:rPr lang="zh-CN" altLang="en-US" sz="1200" dirty="0"/>
              <a:t>（）可视化命令</a:t>
            </a: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2E85F4-E245-4840-8572-608A1F7ED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5680" y="2665423"/>
            <a:ext cx="542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FE411E-0358-4115-AE30-CCB89502B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5680" y="4284673"/>
            <a:ext cx="542925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305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Funduino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5534"/>
            <a:ext cx="106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4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stop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stop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方法用于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立即停止两个轮的驱动，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6-46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4781852" y="5465868"/>
            <a:ext cx="2628293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6-46 stop</a:t>
            </a:r>
            <a:r>
              <a:rPr lang="zh-CN" altLang="en-US" sz="1200" dirty="0"/>
              <a:t>（）可视化命令</a:t>
            </a: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F12EDCCC-A747-470A-A74D-EB18F3954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1624" y="2613249"/>
            <a:ext cx="6408712" cy="2363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636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5534"/>
            <a:ext cx="106361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Visual Designer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将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Zumo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小车的控制分为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个基本类别：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使用循迹传感器来检测相对于线的位置。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陀螺仪和指南针来定位或定向小车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驱动连接到履带的两个电机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1.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循迹传感器控制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Zumo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装有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反射传感器阵列，允许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Zumo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检测其叶片正下方的反射率的对比度，其可用于检测边缘。每个反射传感器由与光电晶体管耦合的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发射器组成，该光电晶体管基于多少发射器光被反射回来而响应。与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Funduino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不同，在跟随线路时，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Zumo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非常适合于比例积分微分（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PID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）控制算法。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readLinePos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该方法不使用参数；返回介于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于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5000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之间的整数，表示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个红外传感器下方的线的位置。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该方法首先把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个传感器的校准值都读取到阵列中。每个传感器的值范围从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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，以抽象单位的反射率为量度，其中较高的值对应于较低的反射率（例如黑色表面或空隙）。然后使用传感器值乘以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的加权平均来计算机器人相对于线的估计位置。这意味着返回值为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表示线路正好在传感器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下，返回值为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表示线路正好在传感器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下方，以此类推。中间值表示线在两个传感器之间。使用的公式是：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E7E563BB-74F4-49CB-8F34-FB1C5B66C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35760" y="5622466"/>
            <a:ext cx="3888432" cy="956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052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5534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举例：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将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Zumo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小车添加到可视化设计器工程中，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6-47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将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readLinePos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（）可视化命令拖放到流程图上，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6-48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2999656" y="5685941"/>
            <a:ext cx="2304256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6-47 </a:t>
            </a:r>
            <a:r>
              <a:rPr lang="zh-CN" altLang="en-US" sz="1200" dirty="0"/>
              <a:t>将</a:t>
            </a:r>
            <a:r>
              <a:rPr lang="en-US" altLang="zh-CN" sz="1200" dirty="0" err="1"/>
              <a:t>Zumo</a:t>
            </a:r>
            <a:r>
              <a:rPr lang="zh-CN" altLang="en-US" sz="1200" dirty="0"/>
              <a:t>小车添加到工程中</a:t>
            </a: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1E1812-C478-4FEF-AB4E-C3130F336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9096" y="2644059"/>
            <a:ext cx="2209800" cy="286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78A2D5-6531-4425-BF68-70540966F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4" b="3296"/>
          <a:stretch>
            <a:fillRect/>
          </a:stretch>
        </p:blipFill>
        <p:spPr>
          <a:xfrm>
            <a:off x="3267049" y="2822978"/>
            <a:ext cx="3405015" cy="2683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 descr="IMG_256">
            <a:extLst>
              <a:ext uri="{FF2B5EF4-FFF2-40B4-BE49-F238E27FC236}">
                <a16:creationId xmlns:a16="http://schemas.microsoft.com/office/drawing/2014/main" id="{7CC9CF2C-C2F5-4F83-8F8A-1591D7493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65" b="5660"/>
          <a:stretch>
            <a:fillRect/>
          </a:stretch>
        </p:blipFill>
        <p:spPr>
          <a:xfrm>
            <a:off x="6816079" y="2822978"/>
            <a:ext cx="3636405" cy="259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0E2BB0DB-D991-41F0-80BC-4F7BFFFD0FC0}"/>
              </a:ext>
            </a:extLst>
          </p:cNvPr>
          <p:cNvSpPr txBox="1">
            <a:spLocks/>
          </p:cNvSpPr>
          <p:nvPr/>
        </p:nvSpPr>
        <p:spPr>
          <a:xfrm>
            <a:off x="7320136" y="5685941"/>
            <a:ext cx="2952328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6-48 </a:t>
            </a:r>
            <a:r>
              <a:rPr lang="zh-CN" altLang="en-US" sz="1200" dirty="0"/>
              <a:t>将</a:t>
            </a:r>
            <a:r>
              <a:rPr lang="en-US" altLang="zh-CN" sz="1200" dirty="0" err="1"/>
              <a:t>readLinePos</a:t>
            </a:r>
            <a:r>
              <a:rPr lang="zh-CN" altLang="en-US" sz="1200" dirty="0"/>
              <a:t>（）拖放到流程图上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374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5534"/>
            <a:ext cx="10636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编辑可视化命令并创建一个整数变量（例如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linePos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）。设置变量以存储方法的返回值，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6-49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如果得到的值为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，则该线在左侧的左侧传感器的下面，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表示线在左侧第二个传感器的下方，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2500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表示线在传感器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之间的中间，值为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6000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表示线在最右边的传感器下面。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4943872" y="5744227"/>
            <a:ext cx="1655286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6-49 </a:t>
            </a:r>
            <a:r>
              <a:rPr lang="zh-CN" altLang="en-US" sz="1200" dirty="0"/>
              <a:t>编辑可视化命令</a:t>
            </a: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FBB3486B-CE00-46CA-9DE3-52B790C40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" b="4290"/>
          <a:stretch>
            <a:fillRect/>
          </a:stretch>
        </p:blipFill>
        <p:spPr>
          <a:xfrm>
            <a:off x="2855640" y="2708920"/>
            <a:ext cx="6086475" cy="2762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983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668051" y="904303"/>
            <a:ext cx="106361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该方法取得一个整型参数，对应想读取的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IR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传感器参数（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5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）；返回指定传感器的原始（为校准）值。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该方法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返回的数字基于反射率。数字越高，反射率越小，所以黑线对应的值最高。数字是未校准的，意味着用户需要关心的是返回值，因为它们将因现实世界中的不同条件而改变。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举例：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）将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readRawValue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（）方法拖放到流程图上。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编辑方法并创建一个整型变量（例如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rawSensorValue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）。设置方法的返回值存储到变量中，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6-50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）设置索引参数以指定要查询的传感器。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是最左边的传感器，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是最右边的传感器，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6-51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1917120" y="6363930"/>
            <a:ext cx="4608511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6-50 </a:t>
            </a:r>
            <a:r>
              <a:rPr lang="zh-CN" altLang="en-US" sz="1200" dirty="0"/>
              <a:t>将</a:t>
            </a:r>
            <a:r>
              <a:rPr lang="en-US" altLang="zh-CN" sz="1200" dirty="0" err="1"/>
              <a:t>readRawValue</a:t>
            </a:r>
            <a:r>
              <a:rPr lang="zh-CN" altLang="en-US" sz="1200" dirty="0"/>
              <a:t>（）拖放到流程图上并编辑该可视化命令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24D6F0E2-4625-4FC5-A7DD-D18E5DA70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" b="3215"/>
          <a:stretch>
            <a:fillRect/>
          </a:stretch>
        </p:blipFill>
        <p:spPr>
          <a:xfrm>
            <a:off x="1187664" y="3859276"/>
            <a:ext cx="6067425" cy="239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IMG_256">
            <a:extLst>
              <a:ext uri="{FF2B5EF4-FFF2-40B4-BE49-F238E27FC236}">
                <a16:creationId xmlns:a16="http://schemas.microsoft.com/office/drawing/2014/main" id="{E646E244-9121-452C-B5E8-87E1F2267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2" b="20732"/>
          <a:stretch>
            <a:fillRect/>
          </a:stretch>
        </p:blipFill>
        <p:spPr>
          <a:xfrm>
            <a:off x="8184232" y="5328859"/>
            <a:ext cx="22193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C37575CA-4A9A-4CB0-867A-1E6614A1D329}"/>
              </a:ext>
            </a:extLst>
          </p:cNvPr>
          <p:cNvSpPr txBox="1">
            <a:spLocks/>
          </p:cNvSpPr>
          <p:nvPr/>
        </p:nvSpPr>
        <p:spPr>
          <a:xfrm>
            <a:off x="8616280" y="6336586"/>
            <a:ext cx="1526454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6-51 </a:t>
            </a:r>
            <a:r>
              <a:rPr lang="zh-CN" altLang="en-US" sz="1200" dirty="0"/>
              <a:t>设置索引参数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00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859339"/>
            <a:ext cx="106361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2.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指南针控制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Zumo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包括一个集成的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LSM303D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芯片，可以通过以下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Visual Designer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方法块控制。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readMagneticField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该方法可获取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个浮点参数（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void 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readMagneticField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float*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magX,float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magX,float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*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magZ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;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以高斯为单位返回磁场的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Z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分量。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该方法将指针传递到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个浮点变量，然后内部程序用磁场的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分量给它们赋值。注意，指南针在相对和绝对值方面是非常不准确的。也就是说矢量偏离原点，并且不能在不进行校准的情况下确定方向。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说明：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读取设备的过程中，指南针会受到来自电机、电池、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PCB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及其周围环境的大量干扰，因此通常不适用于精确导航。然而，校准它之后可以用于在许多环境中的粗略取向测量。</a:t>
            </a:r>
          </a:p>
        </p:txBody>
      </p:sp>
    </p:spTree>
    <p:extLst>
      <p:ext uri="{BB962C8B-B14F-4D97-AF65-F5344CB8AC3E}">
        <p14:creationId xmlns:p14="http://schemas.microsoft.com/office/powerpoint/2010/main" val="53486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  02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 03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err="1"/>
              <a:t>Funduino</a:t>
            </a:r>
            <a:r>
              <a:rPr lang="zh-CN" altLang="en-US" dirty="0"/>
              <a:t>小车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/>
              <a:t>机械力</a:t>
            </a:r>
          </a:p>
        </p:txBody>
      </p:sp>
    </p:spTree>
    <p:extLst>
      <p:ext uri="{BB962C8B-B14F-4D97-AF65-F5344CB8AC3E}">
        <p14:creationId xmlns:p14="http://schemas.microsoft.com/office/powerpoint/2010/main" val="3218914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605908" y="1052736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举例：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将可视化命令拖放到流程图上，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6-52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编辑可视化命令并创建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个新浮点变量（例如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magX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magy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magZ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6-53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 descr="IMG_256">
            <a:extLst>
              <a:ext uri="{FF2B5EF4-FFF2-40B4-BE49-F238E27FC236}">
                <a16:creationId xmlns:a16="http://schemas.microsoft.com/office/drawing/2014/main" id="{AE6DF770-8AFB-4F78-97D9-834F19CCF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3" b="3440"/>
          <a:stretch>
            <a:fillRect/>
          </a:stretch>
        </p:blipFill>
        <p:spPr>
          <a:xfrm>
            <a:off x="911424" y="2368259"/>
            <a:ext cx="4220900" cy="3766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IMG_256">
            <a:extLst>
              <a:ext uri="{FF2B5EF4-FFF2-40B4-BE49-F238E27FC236}">
                <a16:creationId xmlns:a16="http://schemas.microsoft.com/office/drawing/2014/main" id="{62408A83-CA49-47B7-AF49-63665902A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7" b="3743"/>
          <a:stretch>
            <a:fillRect/>
          </a:stretch>
        </p:blipFill>
        <p:spPr>
          <a:xfrm>
            <a:off x="5447928" y="2751452"/>
            <a:ext cx="5371728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占位符 2">
            <a:extLst>
              <a:ext uri="{FF2B5EF4-FFF2-40B4-BE49-F238E27FC236}">
                <a16:creationId xmlns:a16="http://schemas.microsoft.com/office/drawing/2014/main" id="{77983E8B-ABBE-409C-B243-F4FFEF2388E9}"/>
              </a:ext>
            </a:extLst>
          </p:cNvPr>
          <p:cNvSpPr txBox="1">
            <a:spLocks/>
          </p:cNvSpPr>
          <p:nvPr/>
        </p:nvSpPr>
        <p:spPr>
          <a:xfrm>
            <a:off x="1767661" y="6284065"/>
            <a:ext cx="2508425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6-52 </a:t>
            </a:r>
            <a:r>
              <a:rPr lang="zh-CN" altLang="en-US" sz="1200" dirty="0"/>
              <a:t>将可视化命令拖放到流程图上</a:t>
            </a: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BA90A3CB-DF6E-4A2A-AF0C-044AEE9D4DD4}"/>
              </a:ext>
            </a:extLst>
          </p:cNvPr>
          <p:cNvSpPr txBox="1">
            <a:spLocks/>
          </p:cNvSpPr>
          <p:nvPr/>
        </p:nvSpPr>
        <p:spPr>
          <a:xfrm>
            <a:off x="6693632" y="6284065"/>
            <a:ext cx="2880320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6-53 </a:t>
            </a:r>
            <a:r>
              <a:rPr lang="zh-CN" altLang="en-US" sz="1200" dirty="0"/>
              <a:t>编辑可视化命令并创建新浮点变量</a:t>
            </a: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409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605908" y="1052736"/>
            <a:ext cx="106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在结果字段中输入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个变量，用逗号分隔。这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个变量作为这个方法输出参数，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6-54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77983E8B-ABBE-409C-B243-F4FFEF2388E9}"/>
              </a:ext>
            </a:extLst>
          </p:cNvPr>
          <p:cNvSpPr txBox="1">
            <a:spLocks/>
          </p:cNvSpPr>
          <p:nvPr/>
        </p:nvSpPr>
        <p:spPr>
          <a:xfrm>
            <a:off x="4867441" y="5445224"/>
            <a:ext cx="1943213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6-54 </a:t>
            </a:r>
            <a:r>
              <a:rPr lang="zh-CN" altLang="en-US" sz="1200" dirty="0"/>
              <a:t>在结果字段输入变量</a:t>
            </a: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04580F16-FE58-40BC-9192-57675AB2E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1" b="5000"/>
          <a:stretch>
            <a:fillRect/>
          </a:stretch>
        </p:blipFill>
        <p:spPr>
          <a:xfrm>
            <a:off x="3719736" y="2276872"/>
            <a:ext cx="4238625" cy="28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0074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605908" y="1052736"/>
            <a:ext cx="106361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calibrateHeading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该方法不使用任何参数，不返回任何值。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将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calibrateHeading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（）方法拖放到流程图上，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6-55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该操作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最好在循环开始的时候做，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Zumo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可以指向北，所以设置程序才有意义。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将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readHeading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（）方法拖放到校准例程之后的任何地方，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6-56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77983E8B-ABBE-409C-B243-F4FFEF2388E9}"/>
              </a:ext>
            </a:extLst>
          </p:cNvPr>
          <p:cNvSpPr txBox="1">
            <a:spLocks/>
          </p:cNvSpPr>
          <p:nvPr/>
        </p:nvSpPr>
        <p:spPr>
          <a:xfrm>
            <a:off x="1760810" y="6203669"/>
            <a:ext cx="3615110" cy="470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6-55 </a:t>
            </a:r>
            <a:r>
              <a:rPr lang="en-US" altLang="zh-CN" sz="1200" dirty="0" err="1"/>
              <a:t>calibrateHeading</a:t>
            </a:r>
            <a:r>
              <a:rPr lang="zh-CN" altLang="en-US" sz="1200" dirty="0"/>
              <a:t>（）方法拖放到流程图上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B079F817-104A-4A22-8152-950091BF5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6" b="4361"/>
          <a:stretch>
            <a:fillRect/>
          </a:stretch>
        </p:blipFill>
        <p:spPr>
          <a:xfrm>
            <a:off x="1098028" y="3019660"/>
            <a:ext cx="4825966" cy="2929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3CE6199A-713C-46E5-86B0-21C001FFE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8049" y="3019660"/>
            <a:ext cx="4565923" cy="29296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2CDDA274-6109-4F0D-BB86-085D6CFA9A12}"/>
              </a:ext>
            </a:extLst>
          </p:cNvPr>
          <p:cNvSpPr txBox="1">
            <a:spLocks/>
          </p:cNvSpPr>
          <p:nvPr/>
        </p:nvSpPr>
        <p:spPr>
          <a:xfrm>
            <a:off x="7608168" y="6203669"/>
            <a:ext cx="3319472" cy="470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6-56</a:t>
            </a:r>
            <a:r>
              <a:rPr lang="zh-CN" altLang="en-US" sz="1200" dirty="0"/>
              <a:t> </a:t>
            </a:r>
            <a:r>
              <a:rPr lang="en-US" altLang="zh-CN" sz="1200" dirty="0" err="1"/>
              <a:t>readHeading</a:t>
            </a:r>
            <a:r>
              <a:rPr lang="zh-CN" altLang="en-US" sz="1200" dirty="0"/>
              <a:t>（）方法拖放到流程图上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505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655230" y="1453991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编辑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readHeading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（）方法并创建一个浮点类型的变量（例如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heading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）来接收函数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return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6-57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值为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表示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Zumo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指向北，值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180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表示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Zumo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指向南，值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-90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表示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Zumo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指向西，如此类推。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2CDDA274-6109-4F0D-BB86-085D6CFA9A12}"/>
              </a:ext>
            </a:extLst>
          </p:cNvPr>
          <p:cNvSpPr txBox="1">
            <a:spLocks/>
          </p:cNvSpPr>
          <p:nvPr/>
        </p:nvSpPr>
        <p:spPr>
          <a:xfrm>
            <a:off x="4963428" y="5517232"/>
            <a:ext cx="2019776" cy="470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6-57</a:t>
            </a:r>
            <a:r>
              <a:rPr lang="zh-CN" altLang="en-US" sz="1200" dirty="0"/>
              <a:t> 编辑</a:t>
            </a:r>
            <a:r>
              <a:rPr lang="en-US" altLang="zh-CN" sz="1200" dirty="0" err="1"/>
              <a:t>readHeading</a:t>
            </a:r>
            <a:r>
              <a:rPr lang="zh-CN" altLang="en-US" sz="1200" dirty="0"/>
              <a:t>（）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14AAA622-CD42-4F4C-A8F9-40236AC3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4" b="5858"/>
          <a:stretch>
            <a:fillRect/>
          </a:stretch>
        </p:blipFill>
        <p:spPr>
          <a:xfrm>
            <a:off x="3224212" y="3060940"/>
            <a:ext cx="5743575" cy="2143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353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648323" y="1138501"/>
            <a:ext cx="106361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3.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陀螺仪控制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Zumo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V1.2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）包括一个集成的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L3GD20H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三轴陀螺仪，可用于跟踪旋转，并与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LSM303D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一起有效地提供一个程序可以调用的惯性测量单元。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Visual Designer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使用两种高级方法来包装这些功能。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readAngularAcc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该方法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可获取三个浮点参数（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void 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readAngularAcc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float * 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angX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float * 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angY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float * 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angZ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））；以度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秒为单位返回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Z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分量角加速度。</a:t>
            </a: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该函数返回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Zumo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的三维角加速度。 然而，需要注意的是，由于模拟环境的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特性，只有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angZ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参数是非零的。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举例：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将该可视化命令拖放到流程图上，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6-58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2CDDA274-6109-4F0D-BB86-085D6CFA9A12}"/>
              </a:ext>
            </a:extLst>
          </p:cNvPr>
          <p:cNvSpPr txBox="1">
            <a:spLocks/>
          </p:cNvSpPr>
          <p:nvPr/>
        </p:nvSpPr>
        <p:spPr>
          <a:xfrm>
            <a:off x="6787952" y="6553761"/>
            <a:ext cx="2431099" cy="470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6-58 </a:t>
            </a:r>
            <a:r>
              <a:rPr lang="zh-CN" altLang="en-US" sz="1200" dirty="0"/>
              <a:t>可视化命令拖放到流程图上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53E4DDBD-712C-488F-9346-5282D8C3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2" b="4110"/>
          <a:stretch>
            <a:fillRect/>
          </a:stretch>
        </p:blipFill>
        <p:spPr>
          <a:xfrm>
            <a:off x="2063552" y="4253414"/>
            <a:ext cx="4724400" cy="2535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917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648323" y="1138501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编辑方法模块并创建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个新变量（例如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angX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angY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angZ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6-59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在结果字段中输入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个变量，用逗号分隔。这实际上是将三个变量的指针传递到方法中，然后返回相关的值，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6-60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2CDDA274-6109-4F0D-BB86-085D6CFA9A12}"/>
              </a:ext>
            </a:extLst>
          </p:cNvPr>
          <p:cNvSpPr txBox="1">
            <a:spLocks/>
          </p:cNvSpPr>
          <p:nvPr/>
        </p:nvSpPr>
        <p:spPr>
          <a:xfrm>
            <a:off x="3216154" y="6108651"/>
            <a:ext cx="1168490" cy="470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6-59 </a:t>
            </a:r>
            <a:r>
              <a:rPr lang="zh-CN" altLang="en-US" sz="1200" dirty="0"/>
              <a:t>创建变量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 descr="IMG_256">
            <a:extLst>
              <a:ext uri="{FF2B5EF4-FFF2-40B4-BE49-F238E27FC236}">
                <a16:creationId xmlns:a16="http://schemas.microsoft.com/office/drawing/2014/main" id="{BB046190-2E6C-425F-9823-7E5561B1B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7" r="2157" b="3174"/>
          <a:stretch>
            <a:fillRect/>
          </a:stretch>
        </p:blipFill>
        <p:spPr>
          <a:xfrm>
            <a:off x="1216767" y="2922982"/>
            <a:ext cx="5167265" cy="306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FC6E57CD-7C95-4C08-A76E-1AE07894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0" b="5000"/>
          <a:stretch>
            <a:fillRect/>
          </a:stretch>
        </p:blipFill>
        <p:spPr>
          <a:xfrm>
            <a:off x="6763868" y="3284984"/>
            <a:ext cx="420052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E1565139-760D-4B81-99CD-83FC622A0A3C}"/>
              </a:ext>
            </a:extLst>
          </p:cNvPr>
          <p:cNvSpPr txBox="1">
            <a:spLocks/>
          </p:cNvSpPr>
          <p:nvPr/>
        </p:nvSpPr>
        <p:spPr>
          <a:xfrm>
            <a:off x="7820014" y="6108651"/>
            <a:ext cx="2088232" cy="470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6-60 </a:t>
            </a:r>
            <a:r>
              <a:rPr lang="zh-CN" altLang="en-US" sz="1200" dirty="0"/>
              <a:t>在结果字段中输入变量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628800"/>
            <a:ext cx="106361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readLinearAcc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该方法获取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个浮点参数（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void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readLinearAcc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float *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linX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float *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linY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float *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linZ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））；返回以</a:t>
            </a:r>
            <a:r>
              <a:rPr lang="en-US" altLang="zh-CN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为单位的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分量角加速度。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该函数返回三维线性加速度。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</a:p>
          <a:p>
            <a:pPr algn="just" defTabSz="457200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线性加速度的实际测量值在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LSM303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设备上，而角加速度从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L3GD20H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设备读取。在仿真环境中测量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线性加速度是棘手的问题，因为它将在很短的时间内发生。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以下是实施说明：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</a:p>
          <a:p>
            <a:pPr algn="just" defTabSz="457200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物理建模不模拟加速度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——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当小车被驱动时，立即设置速度。这样做的原因是，小车和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Zumo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加快速度的过程很快，没有对它进行直接建模。然而，测量加速度是不明智的。因此，加速度通过观察从一个（仿真）帧到下一个帧的速度变化来建模，并且将变化限制为对于驱动加速度的最大值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1g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和用于碰撞的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10g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的变化。显然，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1g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加速度发生在比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10g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加速度更多的帧上，因此在对轮询设备进行更改时捕获的数据会更加成功。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在实践中，我们假定线性加速度可以在与障碍物碰撞试验的紧密循环中使用。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57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676929" y="1052736"/>
            <a:ext cx="10636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4.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电机驱动控制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Zumo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包含两个集成的微型金属减速电机，带有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DRV8835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双电机驱动器来控制它们。在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Visual Designer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中可使用以下方法来控制此硬件。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drive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该方法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采取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个参数（左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右车轮、方向和速度），没有返回值。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这是移动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Zumo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小车的主要方法。它允许您选择方向和速度驱动一个或两个车轮。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举例：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）将该可视化命令拖放到流程图上，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6-61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pic>
        <p:nvPicPr>
          <p:cNvPr id="5" name="图片 4" descr="IMG_256">
            <a:extLst>
              <a:ext uri="{FF2B5EF4-FFF2-40B4-BE49-F238E27FC236}">
                <a16:creationId xmlns:a16="http://schemas.microsoft.com/office/drawing/2014/main" id="{2584801D-3FB9-49B8-8509-BC744AB2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4" b="4636"/>
          <a:stretch>
            <a:fillRect/>
          </a:stretch>
        </p:blipFill>
        <p:spPr>
          <a:xfrm>
            <a:off x="3071664" y="3429000"/>
            <a:ext cx="52006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888F425-7F78-4AC6-9995-12ED45AB251C}"/>
              </a:ext>
            </a:extLst>
          </p:cNvPr>
          <p:cNvSpPr txBox="1">
            <a:spLocks/>
          </p:cNvSpPr>
          <p:nvPr/>
        </p:nvSpPr>
        <p:spPr>
          <a:xfrm>
            <a:off x="4698871" y="6343857"/>
            <a:ext cx="2592288" cy="470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6-61 </a:t>
            </a:r>
            <a:r>
              <a:rPr lang="zh-CN" altLang="en-US" sz="1200" dirty="0"/>
              <a:t>将可视化命令拖放到流程图上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668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676929" y="1052736"/>
            <a:ext cx="10636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）编辑可视化命令并指定要驱动的车轮和方向，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6-62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指定要驱动车轮的速度。介于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255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之间的值，其中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255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表示全速，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6-63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车轮的速度范围为</a:t>
            </a:r>
            <a:r>
              <a:rPr lang="en-US" altLang="zh-CN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0~255</a:t>
            </a:r>
            <a:r>
              <a:rPr lang="zh-CN" altLang="en-US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，因为该范围表示一个字节，在较低级别电机驱动控制方式中，可通过更改</a:t>
            </a:r>
            <a:r>
              <a:rPr lang="en-US" altLang="zh-CN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PWM</a:t>
            </a:r>
            <a:r>
              <a:rPr lang="zh-CN" altLang="en-US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信号的占空比（使用</a:t>
            </a:r>
            <a:r>
              <a:rPr lang="en-US" altLang="zh-CN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Arduino </a:t>
            </a:r>
            <a:r>
              <a:rPr lang="en-US" altLang="zh-CN" kern="1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analogWrite</a:t>
            </a:r>
            <a:r>
              <a:rPr lang="zh-CN" altLang="en-US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（）方法）来控制电机。</a:t>
            </a:r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888F425-7F78-4AC6-9995-12ED45AB251C}"/>
              </a:ext>
            </a:extLst>
          </p:cNvPr>
          <p:cNvSpPr txBox="1">
            <a:spLocks/>
          </p:cNvSpPr>
          <p:nvPr/>
        </p:nvSpPr>
        <p:spPr>
          <a:xfrm>
            <a:off x="2970827" y="5881183"/>
            <a:ext cx="2592288" cy="470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6-62 </a:t>
            </a:r>
            <a:r>
              <a:rPr lang="zh-CN" altLang="en-US" sz="1200" dirty="0"/>
              <a:t>指定要驱动的车轮和方向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EC4626-B972-4FB6-9948-01449E9C6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6" b="7368"/>
          <a:stretch>
            <a:fillRect/>
          </a:stretch>
        </p:blipFill>
        <p:spPr>
          <a:xfrm>
            <a:off x="1242784" y="2455196"/>
            <a:ext cx="60483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273926-1823-47A9-907E-BDDFF4CB1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9" b="5978"/>
          <a:stretch>
            <a:fillRect/>
          </a:stretch>
        </p:blipFill>
        <p:spPr>
          <a:xfrm>
            <a:off x="2351584" y="4165580"/>
            <a:ext cx="347662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62E960C0-608F-4E91-8F77-AA1F3A75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3" b="11024"/>
          <a:stretch>
            <a:fillRect/>
          </a:stretch>
        </p:blipFill>
        <p:spPr>
          <a:xfrm>
            <a:off x="7291159" y="4451329"/>
            <a:ext cx="42100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08494ED2-56CD-4E7F-B78E-44534091400A}"/>
              </a:ext>
            </a:extLst>
          </p:cNvPr>
          <p:cNvSpPr txBox="1">
            <a:spLocks/>
          </p:cNvSpPr>
          <p:nvPr/>
        </p:nvSpPr>
        <p:spPr>
          <a:xfrm>
            <a:off x="8544272" y="5733256"/>
            <a:ext cx="2148056" cy="470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6-63 </a:t>
            </a:r>
            <a:r>
              <a:rPr lang="zh-CN" altLang="en-US" sz="1200" dirty="0"/>
              <a:t>指定要驱动车轮的速度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464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315086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forwards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方法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该方法只有一个速度参数，没有返回值。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使用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forwards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（）方法，行进方向已经确定，因此所需要的是速度值，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6-64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08494ED2-56CD-4E7F-B78E-44534091400A}"/>
              </a:ext>
            </a:extLst>
          </p:cNvPr>
          <p:cNvSpPr txBox="1">
            <a:spLocks/>
          </p:cNvSpPr>
          <p:nvPr/>
        </p:nvSpPr>
        <p:spPr>
          <a:xfrm>
            <a:off x="4922007" y="5229200"/>
            <a:ext cx="1440160" cy="470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6-64 </a:t>
            </a:r>
            <a:r>
              <a:rPr lang="zh-CN" altLang="en-US" sz="1200" dirty="0"/>
              <a:t>指定后退速度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F01A9055-FD18-4EFB-893A-439120DF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5" b="5555"/>
          <a:stretch>
            <a:fillRect/>
          </a:stretch>
        </p:blipFill>
        <p:spPr>
          <a:xfrm>
            <a:off x="2495600" y="2751452"/>
            <a:ext cx="6292974" cy="2117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135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5534"/>
            <a:ext cx="106361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在可视化设计器中，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可以采用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高级方法来驱动小车的多个功能，这些方法提炼了多种该电子设备复杂功能，让用户专注于控制算法。因为每个小车是由不同的部分组成的，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Visual Designer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中的驱动方法也各不相同。下面将会讨论这些方法。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用户可以通过工程树的快捷菜单命令将项目转换为源代码项目，然后用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Arduino C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编写程序，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6-32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6-33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2425321" y="6094108"/>
            <a:ext cx="2273131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6-32 </a:t>
            </a:r>
            <a:r>
              <a:rPr lang="zh-CN" altLang="en-US" sz="1200" dirty="0"/>
              <a:t>工程树的快捷菜单命令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A0AFEB4-1EA0-4150-98D0-5B30C23C0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5"/>
          <a:stretch>
            <a:fillRect/>
          </a:stretch>
        </p:blipFill>
        <p:spPr>
          <a:xfrm>
            <a:off x="1919536" y="2978326"/>
            <a:ext cx="3284703" cy="3042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9DBADD-EFA4-4177-9EEA-BA80C06DC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0" b="2005"/>
          <a:stretch>
            <a:fillRect/>
          </a:stretch>
        </p:blipFill>
        <p:spPr>
          <a:xfrm>
            <a:off x="5807968" y="2978326"/>
            <a:ext cx="3456384" cy="30429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EAA9CCDF-8103-4B70-AA19-446E562EFBDC}"/>
              </a:ext>
            </a:extLst>
          </p:cNvPr>
          <p:cNvSpPr txBox="1">
            <a:spLocks/>
          </p:cNvSpPr>
          <p:nvPr/>
        </p:nvSpPr>
        <p:spPr>
          <a:xfrm>
            <a:off x="6960096" y="6099650"/>
            <a:ext cx="1440160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6-33 </a:t>
            </a:r>
            <a:r>
              <a:rPr lang="zh-CN" altLang="en-US" sz="1200" dirty="0"/>
              <a:t>转化后的代码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982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315086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back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wards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方法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该方法只有一个速度参数，没有返回值。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forwards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（）方法类似，只需要一个速度值，使小车以指定的速度后退，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6-65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08494ED2-56CD-4E7F-B78E-44534091400A}"/>
              </a:ext>
            </a:extLst>
          </p:cNvPr>
          <p:cNvSpPr txBox="1">
            <a:spLocks/>
          </p:cNvSpPr>
          <p:nvPr/>
        </p:nvSpPr>
        <p:spPr>
          <a:xfrm>
            <a:off x="4922007" y="5229200"/>
            <a:ext cx="1440160" cy="470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6-65 </a:t>
            </a:r>
            <a:r>
              <a:rPr lang="zh-CN" altLang="en-US" sz="1200" dirty="0"/>
              <a:t>指定后退速度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542CF6C7-712A-4639-A1AC-C9508F5D3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" b="4651"/>
          <a:stretch>
            <a:fillRect/>
          </a:stretch>
        </p:blipFill>
        <p:spPr>
          <a:xfrm>
            <a:off x="2495600" y="2691831"/>
            <a:ext cx="6499473" cy="2221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6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143053"/>
            <a:ext cx="106361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4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turn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方法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该方法需要一个速度参数，没有返回值。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该方法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允许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Zumo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以给定速度顺时针或逆时针转动。速度参数的范围是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-255~+255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，其中：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-225~0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：逆时针转动，右轮前进，左轮后退；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0~225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：顺时针转动，左轮前进，右轮后退。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举例：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（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1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将可视化命令拖放到流程图上，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6-66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编辑可视化命令并将速度值设置为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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255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之间的值。如果想逆时针旋转，则加负号前缀，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6-67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08494ED2-56CD-4E7F-B78E-44534091400A}"/>
              </a:ext>
            </a:extLst>
          </p:cNvPr>
          <p:cNvSpPr txBox="1">
            <a:spLocks/>
          </p:cNvSpPr>
          <p:nvPr/>
        </p:nvSpPr>
        <p:spPr>
          <a:xfrm>
            <a:off x="2722680" y="6401392"/>
            <a:ext cx="2376264" cy="470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6-66 </a:t>
            </a:r>
            <a:r>
              <a:rPr lang="zh-CN" altLang="en-US" sz="1200" dirty="0"/>
              <a:t>可视化命令拖放到流程图上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 descr="IMG_256">
            <a:extLst>
              <a:ext uri="{FF2B5EF4-FFF2-40B4-BE49-F238E27FC236}">
                <a16:creationId xmlns:a16="http://schemas.microsoft.com/office/drawing/2014/main" id="{C782A948-F7B2-4EEE-96B4-104D435EC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9" b="5469"/>
          <a:stretch>
            <a:fillRect/>
          </a:stretch>
        </p:blipFill>
        <p:spPr>
          <a:xfrm>
            <a:off x="1055440" y="4005269"/>
            <a:ext cx="4824536" cy="2243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D31FBEC0-CA6C-4DDC-B786-3309692E6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8" b="8510"/>
          <a:stretch>
            <a:fillRect/>
          </a:stretch>
        </p:blipFill>
        <p:spPr>
          <a:xfrm>
            <a:off x="6127576" y="4620964"/>
            <a:ext cx="5256584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B2F90DDC-A88A-4B54-B38E-7BDA8DB34282}"/>
              </a:ext>
            </a:extLst>
          </p:cNvPr>
          <p:cNvSpPr txBox="1">
            <a:spLocks/>
          </p:cNvSpPr>
          <p:nvPr/>
        </p:nvSpPr>
        <p:spPr>
          <a:xfrm>
            <a:off x="8107796" y="6157053"/>
            <a:ext cx="1296144" cy="470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6-67 </a:t>
            </a:r>
            <a:r>
              <a:rPr lang="zh-CN" altLang="en-US" sz="1200" dirty="0"/>
              <a:t>设置速度值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91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685805" y="1033211"/>
            <a:ext cx="106361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5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turnDegrees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方法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该方法取两个整型参数，一个是转动的角度，另一个是转动速度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；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没有返回值。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turnDegrees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（）方法允许以编程方式控制转向量，需指定要旋转的度数（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0°~360°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）和希望执行此操作的速度（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-255~255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）。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在系统内部，该方法使用了陀螺仪，读取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中的角加速度，然后计算转动指定角度所需的时间。 因此，设置的角度虽然相当准确，但实际转动的角度是一个近似值。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举例：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（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1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将可视化命令拖放到流程图上，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6-68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08494ED2-56CD-4E7F-B78E-44534091400A}"/>
              </a:ext>
            </a:extLst>
          </p:cNvPr>
          <p:cNvSpPr txBox="1">
            <a:spLocks/>
          </p:cNvSpPr>
          <p:nvPr/>
        </p:nvSpPr>
        <p:spPr>
          <a:xfrm>
            <a:off x="4223792" y="6237312"/>
            <a:ext cx="2592288" cy="470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6-68 </a:t>
            </a:r>
            <a:r>
              <a:rPr lang="zh-CN" altLang="en-US" sz="1200" dirty="0"/>
              <a:t>将可视化命令拖放到流程图上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2" name="图片 11" descr="IMG_256">
            <a:extLst>
              <a:ext uri="{FF2B5EF4-FFF2-40B4-BE49-F238E27FC236}">
                <a16:creationId xmlns:a16="http://schemas.microsoft.com/office/drawing/2014/main" id="{490B4A5B-00E9-4301-B402-F35E06ED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5" b="6140"/>
          <a:stretch>
            <a:fillRect/>
          </a:stretch>
        </p:blipFill>
        <p:spPr>
          <a:xfrm>
            <a:off x="3143672" y="3868618"/>
            <a:ext cx="4752528" cy="22246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816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668051" y="1461765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（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2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编辑可视化命令并将速度值设置为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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255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之间的值。如果想逆时针旋转，则加负号前缀，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6-69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设置转动的度数，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6-70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08494ED2-56CD-4E7F-B78E-44534091400A}"/>
              </a:ext>
            </a:extLst>
          </p:cNvPr>
          <p:cNvSpPr txBox="1">
            <a:spLocks/>
          </p:cNvSpPr>
          <p:nvPr/>
        </p:nvSpPr>
        <p:spPr>
          <a:xfrm>
            <a:off x="8115697" y="5438569"/>
            <a:ext cx="1629866" cy="470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6-70 </a:t>
            </a:r>
            <a:r>
              <a:rPr lang="zh-CN" altLang="en-US" sz="1200" dirty="0"/>
              <a:t>设置转动的角度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2559FD3B-AA7C-411E-A56A-CEF4F0624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3" b="6626"/>
          <a:stretch>
            <a:fillRect/>
          </a:stretch>
        </p:blipFill>
        <p:spPr>
          <a:xfrm>
            <a:off x="1127448" y="3573016"/>
            <a:ext cx="5328592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IMG_256">
            <a:extLst>
              <a:ext uri="{FF2B5EF4-FFF2-40B4-BE49-F238E27FC236}">
                <a16:creationId xmlns:a16="http://schemas.microsoft.com/office/drawing/2014/main" id="{1EE98FBD-F5A6-43D4-B9BD-20804FD6A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9" b="6599"/>
          <a:stretch>
            <a:fillRect/>
          </a:stretch>
        </p:blipFill>
        <p:spPr>
          <a:xfrm>
            <a:off x="6816080" y="3348617"/>
            <a:ext cx="42291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DADCB070-527D-4337-88A1-D3796F6C6927}"/>
              </a:ext>
            </a:extLst>
          </p:cNvPr>
          <p:cNvSpPr txBox="1">
            <a:spLocks/>
          </p:cNvSpPr>
          <p:nvPr/>
        </p:nvSpPr>
        <p:spPr>
          <a:xfrm>
            <a:off x="3147864" y="5453607"/>
            <a:ext cx="1287760" cy="4704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6-69 </a:t>
            </a:r>
            <a:r>
              <a:rPr lang="zh-CN" altLang="en-US" sz="1200" dirty="0"/>
              <a:t>设置速度值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179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Zumo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551384" y="1916832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	6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）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stop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（）方法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该方法不使用参数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没有返回值。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这种方法将停止电机驱动器并使小车停止。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789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机械力</a:t>
            </a:r>
          </a:p>
        </p:txBody>
      </p:sp>
      <p:sp>
        <p:nvSpPr>
          <p:cNvPr id="19" name="矩形 18"/>
          <p:cNvSpPr/>
          <p:nvPr/>
        </p:nvSpPr>
        <p:spPr>
          <a:xfrm>
            <a:off x="551384" y="1286999"/>
            <a:ext cx="106361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对于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Proteus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仿真的虚拟小车，虽然电子仿真很精确，但不是物理意识仿真，这点很重要。小车的电机控制是开环的，因此小车在一段时间内行驶的距离的量是不确定的。各种物理效应（如惯性、动量、摩擦、负载和电池功率）都会对实际设备中行驶的距离产生重大影响。因此，除非确信现实世界条件不会改变，否则不应该太依赖设备的编程中的时间值。</a:t>
            </a: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说明：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Zumo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小车中，可以通过查询陀螺仪获得行驶的距离，这有助于极大地编写固件，但仍然无法确定此前上一段时间内小车行驶的距离。</a:t>
            </a: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例如，小车可以在桌子上行进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20cm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而在地毯上行进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10cm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，当电池下降时，它可能损失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％的功率，并且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PWM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的占空比可能会无法提供足够的功率来克服惯性。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类似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地，根据照明条件和线对背景的对比度</a:t>
            </a:r>
            <a:r>
              <a:rPr lang="zh-CN" altLang="en-US" sz="1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不同，小车在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循迹</a:t>
            </a:r>
            <a:r>
              <a:rPr lang="zh-CN" altLang="en-US" sz="1800" kern="10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测试中的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行为可能存在差异。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99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Funduino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5534"/>
            <a:ext cx="106361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Funduino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小车有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种控制方式：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使用循迹传感器来检测相对于线的位置。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使用声纳探测器来检测障碍物。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驱动车轮上的两个直流电机。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1.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循环控制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Funduino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小车下面有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个循迹传感器。电路会基于它们是否检测到线来对回路发出数字响应。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Visual Designer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使用一个称为传感器函数的决策块读取这些传感器的信息。通过从工程树中的外围设备直接拖放来使用传感器的方法，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6-34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编辑决策块，以根据一组希望输出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TRUE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的条件来检测传感器。 有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个参数对应于左，中，右传感器，对于每一个传感器的真值如下：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1:Must be TRUE.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0:Must be FALSE.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-1:Don't care. 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4907867" y="6579064"/>
            <a:ext cx="2376264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6-34 </a:t>
            </a:r>
            <a:r>
              <a:rPr lang="zh-CN" altLang="en-US" sz="1200" dirty="0"/>
              <a:t>使用传感器函数的决策块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2CFB33-02D8-485D-9AB0-39CC01506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99656" y="5010509"/>
            <a:ext cx="5904656" cy="1549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00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Funduino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5534"/>
            <a:ext cx="106361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注意：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如果想测试所有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个传感器是否都在线上，则将所有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个参数设置为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6-35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如果我们想检查什么时候我们需要做一个急转弯，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6-36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只有右边的传感器检测到线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如果我们想简单地向前驱动，在其他相关条件测试过后，那么只测试中间传感器压线可能就足够了，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6-37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2495600" y="5641382"/>
            <a:ext cx="2376264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6-35 3</a:t>
            </a:r>
            <a:r>
              <a:rPr lang="zh-CN" altLang="en-US" sz="1200" dirty="0"/>
              <a:t>个传感器都可以检测到线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60C43BB5-A562-4FB1-AC73-87DA45140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03" y="3429000"/>
            <a:ext cx="4742023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IMG_256">
            <a:extLst>
              <a:ext uri="{FF2B5EF4-FFF2-40B4-BE49-F238E27FC236}">
                <a16:creationId xmlns:a16="http://schemas.microsoft.com/office/drawing/2014/main" id="{69E8E49D-2F68-4D71-BBA7-A5CB95A5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5999" y="3938632"/>
            <a:ext cx="2425229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IMG_256">
            <a:extLst>
              <a:ext uri="{FF2B5EF4-FFF2-40B4-BE49-F238E27FC236}">
                <a16:creationId xmlns:a16="http://schemas.microsoft.com/office/drawing/2014/main" id="{2625C43E-B1F0-4468-8163-09233349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37905" y="3938632"/>
            <a:ext cx="242523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DCA7566D-8DB3-40ED-AFEA-370900AD8773}"/>
              </a:ext>
            </a:extLst>
          </p:cNvPr>
          <p:cNvSpPr txBox="1">
            <a:spLocks/>
          </p:cNvSpPr>
          <p:nvPr/>
        </p:nvSpPr>
        <p:spPr>
          <a:xfrm>
            <a:off x="6052737" y="5622466"/>
            <a:ext cx="2685168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6-36 </a:t>
            </a:r>
            <a:r>
              <a:rPr lang="zh-CN" altLang="en-US" sz="1200" dirty="0"/>
              <a:t>只有右边的传感器可以检测到线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ECAFEE5F-D8E0-484C-8499-35717240A001}"/>
              </a:ext>
            </a:extLst>
          </p:cNvPr>
          <p:cNvSpPr txBox="1">
            <a:spLocks/>
          </p:cNvSpPr>
          <p:nvPr/>
        </p:nvSpPr>
        <p:spPr>
          <a:xfrm>
            <a:off x="8894983" y="5641382"/>
            <a:ext cx="2111073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6-37 </a:t>
            </a:r>
            <a:r>
              <a:rPr lang="zh-CN" altLang="en-US" sz="1200" dirty="0"/>
              <a:t>只测试中间传感器压线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22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Funduino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5534"/>
            <a:ext cx="10636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2.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声纳头控制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超声波声纳发出短脉冲（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ping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）以检测障碍物，并安装在可旋转单元上。这需要用户首先定位声纳头，然后检查一定范围内的障碍物。声纳头有三种驱动方式和传感器控制方法。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    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）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Sensor(Sonar)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方法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传感器方法是一个决策块，允许查询外围设备信息，并通过在项目树中从外围设备拖放来使用。在此情况下，决策块取决于探测距离和声纳头舵机角度这两个参数。如果在给定头部角度的指定距离内检测到对象，则返回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TRUE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。如果障碍物在小车左侧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厘米以内，则下面的示例将返回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TRUE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6-38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4926916" y="6423429"/>
            <a:ext cx="2376264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6-38 Sensor(Sonar)</a:t>
            </a:r>
            <a:r>
              <a:rPr lang="zh-CN" altLang="en-US" sz="1200" dirty="0"/>
              <a:t>可视化命令</a:t>
            </a: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355B30E-9A2C-4993-8AC9-33F51B16D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8011" y="3536383"/>
            <a:ext cx="58959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1DCE9F-427B-459D-A50B-602A0EB7A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8011" y="4363386"/>
            <a:ext cx="5934075" cy="1924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73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Funduino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5534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）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setAngle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()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方法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setAngle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（）方法允许定位声纳头的角度。对于大多数应用程序，会将此值设置为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（向前直视），如有需要将通过程序执行，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6-39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5151418" y="6094108"/>
            <a:ext cx="2321212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6-39  </a:t>
            </a:r>
            <a:r>
              <a:rPr lang="en-US" altLang="zh-CN" sz="1200" dirty="0" err="1"/>
              <a:t>setAngle</a:t>
            </a:r>
            <a:r>
              <a:rPr lang="zh-CN" altLang="en-US" sz="1200" dirty="0"/>
              <a:t>（）可视化命令</a:t>
            </a: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5BA29F-C138-449A-B909-FEB682EEA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8948" y="2685946"/>
            <a:ext cx="61722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8E0C58-A0DC-4830-8B4C-F1AD99A9F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67198" y="4138676"/>
            <a:ext cx="3695700" cy="181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223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Funduino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5534"/>
            <a:ext cx="10636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）</a:t>
            </a:r>
            <a:r>
              <a:rPr lang="en-US" altLang="zh-CN" kern="100" dirty="0" err="1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setRange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()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方法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</a:p>
          <a:p>
            <a:pPr algn="just" defTabSz="457200"/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setRange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（）方法允许定义要检测障碍物的最大范围。这很重要，因为它将决定固件计算来自障碍物的反射时间的时间范围。通常在程序中设置（尽可能小），然后根据需要在程序中进行调整，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6-40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5083649" y="5215563"/>
            <a:ext cx="2456750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6-40  </a:t>
            </a:r>
            <a:r>
              <a:rPr lang="en-US" altLang="zh-CN" sz="1200" dirty="0" err="1"/>
              <a:t>setRange</a:t>
            </a:r>
            <a:r>
              <a:rPr lang="zh-CN" altLang="en-US" sz="1200" dirty="0"/>
              <a:t>（）可视化命令</a:t>
            </a: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097393B6-CEBA-4C95-ADB8-751A5B878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3632" y="2851320"/>
            <a:ext cx="6480720" cy="1937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7545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en-US" altLang="zh-CN" dirty="0" err="1"/>
              <a:t>Funduino</a:t>
            </a:r>
            <a:r>
              <a:rPr lang="zh-CN" altLang="en-US" dirty="0"/>
              <a:t>小车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5534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4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）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ping()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方法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</a:p>
          <a:p>
            <a:pPr algn="just" defTabSz="457200"/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ping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（）方法会触发声纳，将响应时间转换为以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cm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为单位的距离，如果没有检测到则返回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-1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。放置块后，用户必须编辑方法调用它，并将返回值分配给变量，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6-41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5083649" y="5215563"/>
            <a:ext cx="2456750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6-41  ping</a:t>
            </a:r>
            <a:r>
              <a:rPr lang="zh-CN" altLang="en-US" sz="1200" dirty="0"/>
              <a:t>（）可视化命令</a:t>
            </a: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D81ADDF5-65E1-4412-A4AE-B77287D5F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9616" y="2665546"/>
            <a:ext cx="6594723" cy="2203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02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4846</TotalTime>
  <Words>3600</Words>
  <Application>Microsoft Office PowerPoint</Application>
  <PresentationFormat>宽屏</PresentationFormat>
  <Paragraphs>371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微软雅黑</vt:lpstr>
      <vt:lpstr>Arial</vt:lpstr>
      <vt:lpstr>宋体</vt:lpstr>
      <vt:lpstr>Wingdings</vt:lpstr>
      <vt:lpstr>Calibri</vt:lpstr>
      <vt:lpstr>华文细黑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@小川PPT</dc:creator>
  <cp:lastModifiedBy>徐 文杰</cp:lastModifiedBy>
  <cp:revision>457</cp:revision>
  <dcterms:created xsi:type="dcterms:W3CDTF">2015-05-14T07:52:23Z</dcterms:created>
  <dcterms:modified xsi:type="dcterms:W3CDTF">2021-05-07T02:46:44Z</dcterms:modified>
</cp:coreProperties>
</file>