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</p:sldMasterIdLst>
  <p:sldIdLst>
    <p:sldId id="260" r:id="rId17"/>
    <p:sldId id="312" r:id="rId18"/>
    <p:sldId id="453" r:id="rId19"/>
    <p:sldId id="497" r:id="rId20"/>
    <p:sldId id="498" r:id="rId21"/>
    <p:sldId id="313" r:id="rId22"/>
    <p:sldId id="499" r:id="rId23"/>
    <p:sldId id="522" r:id="rId24"/>
    <p:sldId id="500" r:id="rId25"/>
    <p:sldId id="504" r:id="rId26"/>
    <p:sldId id="503" r:id="rId27"/>
    <p:sldId id="506" r:id="rId28"/>
    <p:sldId id="507" r:id="rId29"/>
    <p:sldId id="523" r:id="rId30"/>
    <p:sldId id="524" r:id="rId31"/>
    <p:sldId id="505" r:id="rId32"/>
    <p:sldId id="508" r:id="rId33"/>
    <p:sldId id="315" r:id="rId34"/>
    <p:sldId id="428" r:id="rId35"/>
    <p:sldId id="310" r:id="rId36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99"/>
    <a:srgbClr val="006699"/>
    <a:srgbClr val="9900CC"/>
    <a:srgbClr val="FF5050"/>
    <a:srgbClr val="009900"/>
    <a:srgbClr val="0000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580"/>
  </p:normalViewPr>
  <p:slideViewPr>
    <p:cSldViewPr showGuides="1">
      <p:cViewPr>
        <p:scale>
          <a:sx n="75" d="100"/>
          <a:sy n="75" d="100"/>
        </p:scale>
        <p:origin x="-624" y="-330"/>
      </p:cViewPr>
      <p:guideLst>
        <p:guide orient="horz" pos="2124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tags" Target="tags/tag19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slide" Target="slides/slide1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6335" y="457200"/>
            <a:ext cx="2060178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61104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6754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367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35841"/>
              <p:cNvSpPr/>
              <p:nvPr userDrawn="1"/>
            </p:nvSpPr>
            <p:spPr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35843" descr="Cacback"/>
              <p:cNvSpPr/>
              <p:nvPr userDrawn="1"/>
            </p:nvSpPr>
            <p:spPr>
              <a:xfrm>
                <a:off x="0" y="0"/>
                <a:ext cx="1119" cy="4320"/>
              </a:xfrm>
              <a:prstGeom prst="rect">
                <a:avLst/>
              </a:prstGeom>
              <a:blipFill rotWithShape="0">
                <a:blip r:embed="rId2"/>
              </a:blip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4" name="矩形 36743"/>
            <p:cNvSpPr/>
            <p:nvPr/>
          </p:nvSpPr>
          <p:spPr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5" name="组合 36751"/>
          <p:cNvGrpSpPr/>
          <p:nvPr/>
        </p:nvGrpSpPr>
        <p:grpSpPr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2056" name="任意多边形 36731"/>
            <p:cNvSpPr/>
            <p:nvPr userDrawn="1"/>
          </p:nvSpPr>
          <p:spPr>
            <a:xfrm rot="-507431">
              <a:off x="0" y="1477"/>
              <a:ext cx="1059" cy="172"/>
            </a:xfrm>
            <a:custGeom>
              <a:avLst/>
              <a:gdLst/>
              <a:ahLst/>
              <a:cxnLst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36732"/>
            <p:cNvSpPr/>
            <p:nvPr userDrawn="1"/>
          </p:nvSpPr>
          <p:spPr>
            <a:xfrm rot="-507431">
              <a:off x="1173" y="864"/>
              <a:ext cx="4122" cy="630"/>
            </a:xfrm>
            <a:custGeom>
              <a:avLst/>
              <a:gdLst/>
              <a:ahLst/>
              <a:cxnLst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58" name="组合 36733"/>
            <p:cNvGrpSpPr/>
            <p:nvPr userDrawn="1"/>
          </p:nvGrpSpPr>
          <p:grpSpPr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2059" name="椭圆 36734"/>
              <p:cNvSpPr/>
              <p:nvPr/>
            </p:nvSpPr>
            <p:spPr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椭圆 36735"/>
              <p:cNvSpPr/>
              <p:nvPr/>
            </p:nvSpPr>
            <p:spPr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椭圆 36736"/>
              <p:cNvSpPr/>
              <p:nvPr/>
            </p:nvSpPr>
            <p:spPr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椭圆 36737"/>
              <p:cNvSpPr/>
              <p:nvPr/>
            </p:nvSpPr>
            <p:spPr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椭圆 36738"/>
              <p:cNvSpPr/>
              <p:nvPr/>
            </p:nvSpPr>
            <p:spPr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椭圆 36739"/>
              <p:cNvSpPr/>
              <p:nvPr/>
            </p:nvSpPr>
            <p:spPr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椭圆 36740"/>
              <p:cNvSpPr/>
              <p:nvPr/>
            </p:nvSpPr>
            <p:spPr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椭圆 36741"/>
              <p:cNvSpPr/>
              <p:nvPr/>
            </p:nvSpPr>
            <p:spPr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椭圆 36742"/>
              <p:cNvSpPr/>
              <p:nvPr/>
            </p:nvSpPr>
            <p:spPr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745" name="标题 36744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6746" name="副标题 36745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36747" name="日期占位符 36746"/>
          <p:cNvSpPr>
            <a:spLocks noGrp="1"/>
          </p:cNvSpPr>
          <p:nvPr>
            <p:ph type="dt" sz="half" idx="2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fontAlgn="base"/>
            <a:fld id="{BB962C8B-B14F-4D97-AF65-F5344CB8AC3E}" type="datetime1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8" name="页脚占位符 36747"/>
          <p:cNvSpPr>
            <a:spLocks noGrp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36749" name="灯片编号占位符 36748"/>
          <p:cNvSpPr>
            <a:spLocks noGrp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5" Type="http://schemas.openxmlformats.org/officeDocument/2006/relationships/theme" Target="../theme/theme10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5" Type="http://schemas.openxmlformats.org/officeDocument/2006/relationships/theme" Target="../theme/theme1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5" Type="http://schemas.openxmlformats.org/officeDocument/2006/relationships/theme" Target="../theme/theme1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5" Type="http://schemas.openxmlformats.org/officeDocument/2006/relationships/theme" Target="../theme/theme1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5" Type="http://schemas.openxmlformats.org/officeDocument/2006/relationships/theme" Target="../theme/theme14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5" Type="http://schemas.openxmlformats.org/officeDocument/2006/relationships/theme" Target="../theme/theme15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5" Type="http://schemas.openxmlformats.org/officeDocument/2006/relationships/theme" Target="../theme/theme7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5" Type="http://schemas.openxmlformats.org/officeDocument/2006/relationships/theme" Target="../theme/theme8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5" Type="http://schemas.openxmlformats.org/officeDocument/2006/relationships/theme" Target="../theme/theme9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812" y="-141287"/>
            <a:ext cx="9167812" cy="6999287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14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812" y="-141287"/>
            <a:ext cx="9167812" cy="6999287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14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812" y="-141287"/>
            <a:ext cx="9167812" cy="6999287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14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3443"/>
          <p:cNvGrpSpPr/>
          <p:nvPr/>
        </p:nvGrpSpPr>
        <p:grpSpPr>
          <a:xfrm>
            <a:off x="-23495" y="-71120"/>
            <a:ext cx="9147175" cy="6943725"/>
            <a:chOff x="-15" y="-89"/>
            <a:chExt cx="5775" cy="4409"/>
          </a:xfrm>
        </p:grpSpPr>
        <p:sp>
          <p:nvSpPr>
            <p:cNvPr id="1027" name="矩形 22529"/>
            <p:cNvSpPr/>
            <p:nvPr userDrawn="1"/>
          </p:nvSpPr>
          <p:spPr>
            <a:xfrm>
              <a:off x="0" y="-59"/>
              <a:ext cx="5760" cy="625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" name="矩形 22531" descr="Cacback"/>
            <p:cNvSpPr/>
            <p:nvPr userDrawn="1"/>
          </p:nvSpPr>
          <p:spPr>
            <a:xfrm>
              <a:off x="0" y="0"/>
              <a:ext cx="446" cy="4320"/>
            </a:xfrm>
            <a:prstGeom prst="rect">
              <a:avLst/>
            </a:prstGeom>
            <a:blipFill rotWithShape="0">
              <a:blip r:embed="rId13"/>
            </a:blip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9" name="组合 23442"/>
            <p:cNvGrpSpPr/>
            <p:nvPr userDrawn="1"/>
          </p:nvGrpSpPr>
          <p:grpSpPr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0" name="任意多边形 23419"/>
              <p:cNvSpPr/>
              <p:nvPr userDrawn="1"/>
            </p:nvSpPr>
            <p:spPr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23420"/>
              <p:cNvSpPr/>
              <p:nvPr userDrawn="1"/>
            </p:nvSpPr>
            <p:spPr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2" name="组合 23421"/>
              <p:cNvGrpSpPr/>
              <p:nvPr userDrawn="1"/>
            </p:nvGrpSpPr>
            <p:grpSpPr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3" name="椭圆 23422"/>
                <p:cNvSpPr/>
                <p:nvPr/>
              </p:nvSpPr>
              <p:spPr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" name="椭圆 23423"/>
                <p:cNvSpPr/>
                <p:nvPr/>
              </p:nvSpPr>
              <p:spPr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" name="椭圆 23424"/>
                <p:cNvSpPr/>
                <p:nvPr/>
              </p:nvSpPr>
              <p:spPr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6" name="椭圆 23425"/>
                <p:cNvSpPr/>
                <p:nvPr/>
              </p:nvSpPr>
              <p:spPr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7" name="椭圆 23426"/>
                <p:cNvSpPr/>
                <p:nvPr/>
              </p:nvSpPr>
              <p:spPr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8" name="椭圆 23427"/>
                <p:cNvSpPr/>
                <p:nvPr/>
              </p:nvSpPr>
              <p:spPr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9" name="椭圆 23428"/>
                <p:cNvSpPr/>
                <p:nvPr/>
              </p:nvSpPr>
              <p:spPr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0" name="椭圆 23429"/>
                <p:cNvSpPr/>
                <p:nvPr/>
              </p:nvSpPr>
              <p:spPr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1" name="椭圆 23430"/>
                <p:cNvSpPr/>
                <p:nvPr/>
              </p:nvSpPr>
              <p:spPr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>
                  <a:noFill/>
                </a:ln>
              </p:spPr>
              <p:txBody>
                <a:bodyPr anchor="t" anchorCtr="0"/>
                <a:p>
                  <a:pPr lvl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2" name="矩形 23431"/>
            <p:cNvSpPr/>
            <p:nvPr userDrawn="1"/>
          </p:nvSpPr>
          <p:spPr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1043" name="标题 23432"/>
          <p:cNvSpPr>
            <a:spLocks noGrp="1"/>
          </p:cNvSpPr>
          <p:nvPr>
            <p:ph type="title"/>
          </p:nvPr>
        </p:nvSpPr>
        <p:spPr>
          <a:xfrm>
            <a:off x="9715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4" name="文本占位符 2343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435" name="日期占位符 2343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6" name="页脚占位符 2343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 Narrow" pitchFamily="34" charset="0"/>
            </a:endParaRPr>
          </a:p>
        </p:txBody>
      </p:sp>
      <p:sp>
        <p:nvSpPr>
          <p:cNvPr id="23437" name="灯片编号占位符 2343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 Narrow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Blip>
          <a:blip r:embed="rId14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jpeg"/><Relationship Id="rId8" Type="http://schemas.openxmlformats.org/officeDocument/2006/relationships/image" Target="../media/image20.jpeg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2" Type="http://schemas.openxmlformats.org/officeDocument/2006/relationships/slideLayout" Target="../slideLayouts/slideLayout74.xml"/><Relationship Id="rId11" Type="http://schemas.openxmlformats.org/officeDocument/2006/relationships/tags" Target="../tags/tag13.xml"/><Relationship Id="rId10" Type="http://schemas.openxmlformats.org/officeDocument/2006/relationships/image" Target="../media/image22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.xml"/><Relationship Id="rId2" Type="http://schemas.openxmlformats.org/officeDocument/2006/relationships/image" Target="../media/image23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2" Type="http://schemas.openxmlformats.org/officeDocument/2006/relationships/image" Target="../media/image24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8.xml"/><Relationship Id="rId2" Type="http://schemas.openxmlformats.org/officeDocument/2006/relationships/image" Target="../media/image25.png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0.xml"/><Relationship Id="rId2" Type="http://schemas.openxmlformats.org/officeDocument/2006/relationships/image" Target="../media/image26.emf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8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3.xml"/><Relationship Id="rId7" Type="http://schemas.openxmlformats.org/officeDocument/2006/relationships/image" Target="../media/image5.emf"/><Relationship Id="rId6" Type="http://schemas.openxmlformats.org/officeDocument/2006/relationships/tags" Target="../tags/tag8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7" Type="http://schemas.openxmlformats.org/officeDocument/2006/relationships/image" Target="../media/image6.emf"/><Relationship Id="rId6" Type="http://schemas.openxmlformats.org/officeDocument/2006/relationships/tags" Target="../tags/tag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70657"/>
          <p:cNvSpPr>
            <a:spLocks noGrp="1"/>
          </p:cNvSpPr>
          <p:nvPr>
            <p:ph type="ctrTitle"/>
          </p:nvPr>
        </p:nvSpPr>
        <p:spPr>
          <a:xfrm>
            <a:off x="43180" y="2204720"/>
            <a:ext cx="9062085" cy="1600200"/>
          </a:xfrm>
        </p:spPr>
        <p:txBody>
          <a:bodyPr anchor="ctr" anchorCtr="0"/>
          <a:p>
            <a:pPr algn="ctr" defTabSz="914400">
              <a:buSzTx/>
              <a:buFontTx/>
              <a:buNone/>
            </a:pPr>
            <a:r>
              <a:rPr sz="4800" b="1" kern="1200" baseline="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j-cs"/>
              </a:rPr>
              <a:t>第5章  8路抢答器电路设计与仿真分析</a:t>
            </a:r>
            <a:endParaRPr sz="4800" b="1" kern="1200" baseline="0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541020" y="0"/>
            <a:ext cx="8170545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5.3  基于Multisim的8路抢答器电路原理图设计与仿真分析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-2147481824" name="图片 -21474818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981075"/>
            <a:ext cx="8369300" cy="417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75105" y="5160645"/>
            <a:ext cx="67906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55905"/>
            <a:r>
              <a:rPr lang="zh-CN" sz="1800"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pitchFamily="18" charset="0"/>
              </a:rPr>
              <a:t>5-5 </a:t>
            </a:r>
            <a:r>
              <a:rPr lang="zh-CN" sz="1800">
                <a:ea typeface="宋体" panose="02010600030101010101" pitchFamily="2" charset="-122"/>
              </a:rPr>
              <a:t>基于</a:t>
            </a:r>
            <a:r>
              <a:rPr lang="en-US" sz="1800">
                <a:latin typeface="Times New Roman" panose="02020603050405020304" pitchFamily="18" charset="0"/>
              </a:rPr>
              <a:t>Multisim</a:t>
            </a:r>
            <a:r>
              <a:rPr lang="zh-CN" sz="1800">
                <a:ea typeface="宋体" panose="02010600030101010101" pitchFamily="2" charset="-122"/>
              </a:rPr>
              <a:t>的八路抢答器仿真电路原理图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91440" y="0"/>
            <a:ext cx="8938895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5.4  基于Altium Designer 20的8路抢答器设计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925" y="981075"/>
            <a:ext cx="7771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zh-CN">
                <a:ea typeface="宋体" panose="02010600030101010101" pitchFamily="2" charset="-122"/>
              </a:rPr>
              <a:t>5.4.1  8路抢答器的元器件清单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82172" y="2788920"/>
            <a:ext cx="121920" cy="91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083" y="2788920"/>
            <a:ext cx="160020" cy="129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82172" y="2788920"/>
            <a:ext cx="137160" cy="106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21083" y="2788920"/>
            <a:ext cx="160020" cy="106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82172" y="2788920"/>
            <a:ext cx="137160" cy="106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121083" y="2788920"/>
            <a:ext cx="160020" cy="91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682172" y="2788920"/>
            <a:ext cx="137160" cy="106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6121083" y="2788920"/>
            <a:ext cx="160020" cy="91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682172" y="2788920"/>
            <a:ext cx="137160" cy="14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8"/>
          <a:stretch>
            <a:fillRect/>
          </a:stretch>
        </p:blipFill>
        <p:spPr>
          <a:xfrm>
            <a:off x="6121083" y="2788920"/>
            <a:ext cx="160020" cy="83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9"/>
          <a:stretch>
            <a:fillRect/>
          </a:stretch>
        </p:blipFill>
        <p:spPr>
          <a:xfrm>
            <a:off x="4682172" y="2788920"/>
            <a:ext cx="129540" cy="12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6121083" y="2788920"/>
            <a:ext cx="160020" cy="12192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" name="表格 14"/>
          <p:cNvGraphicFramePr/>
          <p:nvPr>
            <p:custDataLst>
              <p:tags r:id="rId11"/>
            </p:custDataLst>
          </p:nvPr>
        </p:nvGraphicFramePr>
        <p:xfrm>
          <a:off x="0" y="1441450"/>
          <a:ext cx="8925560" cy="5493385"/>
        </p:xfrm>
        <a:graphic>
          <a:graphicData uri="http://schemas.openxmlformats.org/drawingml/2006/table">
            <a:tbl>
              <a:tblPr/>
              <a:tblGrid>
                <a:gridCol w="1671320"/>
                <a:gridCol w="3451860"/>
                <a:gridCol w="929005"/>
                <a:gridCol w="2873375"/>
              </a:tblGrid>
              <a:tr h="25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元器件型号</a:t>
                      </a:r>
                      <a:endParaRPr lang="en-US" altLang="en-US" sz="16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规格（封装）</a:t>
                      </a:r>
                      <a:endParaRPr lang="en-US" altLang="en-US" sz="16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数量/个</a:t>
                      </a:r>
                      <a:endParaRPr lang="en-US" altLang="en-US" sz="16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说明</a:t>
                      </a:r>
                      <a:endParaRPr lang="en-US" altLang="en-US" sz="16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IC插座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DIP-16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芯片插座便于替换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CD4511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DIP-16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双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直插16只引脚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1位共阴数码管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CS5611AH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0.56in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离为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0.56英寸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共阴数码管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282834-4（连接器）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中心间距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2.54mm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供电插座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轻触开关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CX-H005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×宽=6mm×6mm</a:t>
                      </a:r>
                      <a:endParaRPr lang="en-US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—</a:t>
                      </a:r>
                      <a:endParaRPr lang="en-US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1N4148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DIODE0.3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高速二极管，可与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N4149替换，引脚间距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为300mil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TMB12065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直径×高=12mm×6.5mm，引脚间距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为7.5mm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5V有源蜂鸣器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NPN-8050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TO-92C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小信号三极管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50Ω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AXIAL0.3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为300mil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AXIAL0.3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为300mil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AXIAL0.3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为300mil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AXIAL0.3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为300mil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涤纶电容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（0.1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μF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RAD0.1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为100mil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电解电容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10μF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RB.1/.2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引脚间距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离为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100mil，直径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200mil</a:t>
                      </a:r>
                      <a:endParaRPr lang="en-US" altLang="en-US" sz="16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541020" y="0"/>
            <a:ext cx="8170545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5.4.2  基于Altium Designer 20的8路抢答器的原理图设计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-2147481815" name="图片 -21474818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52830"/>
            <a:ext cx="8849995" cy="575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541020" y="0"/>
            <a:ext cx="8170545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5.4.3  基于Altium Designer 20的8路抢答器的双面PCB设计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-2147481793" name="图片 -214748179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150" y="1052830"/>
            <a:ext cx="5205730" cy="522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79295" y="63817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800"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pitchFamily="18" charset="0"/>
                <a:cs typeface="宋体" panose="02010600030101010101" pitchFamily="2" charset="-122"/>
              </a:rPr>
              <a:t>5-4</a:t>
            </a:r>
            <a:r>
              <a:rPr lang="en-US" sz="1800">
                <a:latin typeface="Times New Roman" panose="02020603050405020304" pitchFamily="18" charset="0"/>
              </a:rPr>
              <a:t>6</a:t>
            </a:r>
            <a:r>
              <a:rPr lang="en-US" sz="1800"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en-US" sz="1800">
                <a:latin typeface="宋体" panose="02010600030101010101" pitchFamily="2" charset="-122"/>
              </a:rPr>
              <a:t> </a:t>
            </a:r>
            <a:r>
              <a:rPr lang="en-US" sz="1800">
                <a:latin typeface="Times New Roman" panose="02020603050405020304" pitchFamily="18" charset="0"/>
                <a:cs typeface="宋体" panose="02010600030101010101" pitchFamily="2" charset="-122"/>
              </a:rPr>
              <a:t>8</a:t>
            </a:r>
            <a:r>
              <a:rPr lang="zh-CN" sz="1800">
                <a:ea typeface="宋体" panose="02010600030101010101" pitchFamily="2" charset="-122"/>
              </a:rPr>
              <a:t>路抢答器的元器件布局图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541020" y="0"/>
            <a:ext cx="8170545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5.4.3  基于Altium Designer 20的8路抢答器的双面PCB设计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295" y="63817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800"/>
              <a:t>图5-60 自动布线及布线信息</a:t>
            </a:r>
            <a:endParaRPr sz="1800"/>
          </a:p>
        </p:txBody>
      </p:sp>
      <p:pic>
        <p:nvPicPr>
          <p:cNvPr id="-2147481927" name="图片 -21474819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160" y="981075"/>
            <a:ext cx="7390765" cy="5290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541020" y="0"/>
            <a:ext cx="8170545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5.4.3  基于Altium Designer 20的8路抢答器的双面PCB设计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150" y="602170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800"/>
              <a:t> 图5-66  放置泪滴和覆铜后PCB</a:t>
            </a:r>
            <a:endParaRPr sz="1800"/>
          </a:p>
        </p:txBody>
      </p:sp>
      <p:pic>
        <p:nvPicPr>
          <p:cNvPr id="-2147481856" name="图片 -21474818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9295" y="1052830"/>
            <a:ext cx="4759960" cy="4763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248285" y="0"/>
            <a:ext cx="8695690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5.5  Multisim、Proteus、Altium Designer优缺点分析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7465" y="1015365"/>
          <a:ext cx="8959215" cy="5549900"/>
        </p:xfrm>
        <a:graphic>
          <a:graphicData uri="http://schemas.openxmlformats.org/drawingml/2006/table">
            <a:tbl>
              <a:tblPr/>
              <a:tblGrid>
                <a:gridCol w="899795"/>
                <a:gridCol w="2686050"/>
                <a:gridCol w="2609215"/>
                <a:gridCol w="2764155"/>
              </a:tblGrid>
              <a:tr h="277495">
                <a:tc>
                  <a:txBody>
                    <a:bodyPr/>
                    <a:p>
                      <a:pPr>
                        <a:buNone/>
                      </a:pP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Multisim</a:t>
                      </a:r>
                      <a:endParaRPr lang="en-US" altLang="en-US" sz="14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Proteus</a:t>
                      </a:r>
                      <a:endParaRPr lang="en-US" altLang="en-US" sz="14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Altium Designer</a:t>
                      </a:r>
                      <a:endParaRPr lang="en-US" altLang="en-US" sz="14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绘制原理图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在NI Multisim模块中绘制，操作简单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，无须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添加元器件库，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直接连线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在Proteus ISI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模块中绘制，操作简单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，无须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添加元器件库，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直接连线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在Altium Designer原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图编辑器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绘制，操作相对麻烦，需要添加元器件库，需要连线指令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原理图元器件制作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在NI Multisim模块中绘制，操作简单。如需绘制能仿真的原理图元器件，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操作相对麻烦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在Proteus ISI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模块中绘制，操作简单。如需绘制能仿真的原理图元器件，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操作相对麻烦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在Altium Designer原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图元器件编辑器中绘制，功能强大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绘制PCB图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在NI Ultiboard模块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绘制PCB图，操作相对简单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在Proteus ARES模块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绘制PCB图，操作相对简单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在Altium Designer PCB编辑器中绘制PCB图，需要添加元器件库，功能强大，操作较复杂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元器件封装制作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在NI Ultiboard模块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在Proteus ARES模块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绘制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在Altium Designer PCB库编辑器中绘制，功能强大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电路功能仿真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在NI Multisim模块中能对模电、数电、数模混合电路及MCU进行原理图的功能仿真分析，特别适合模拟电路的功能仿真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能进行图表分析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在Proteus ISI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模块中能对模电、数电、数模混合电路及MCU进行原理图的功能仿真分析，特别适合MCU的功能仿真。仿真时元器件引脚上有逻辑电平的变化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能进行图表仿真分析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不能进行原理图功能仿真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但能对PCB电路进行信号完整性分析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虚拟仪器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数字式的虚拟仪器较多，具有强大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计算功能，数据准确易读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模拟式的虚拟仪器较多，显示数据不够清晰准确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248285" y="0"/>
            <a:ext cx="8695690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5.6  8路抢答器装配与焊接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-36195" y="1124585"/>
            <a:ext cx="900938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en-US" altLang="zh-CN" sz="2000">
                <a:ea typeface="宋体" panose="02010600030101010101" pitchFamily="2" charset="-122"/>
              </a:rPr>
              <a:t>   </a:t>
            </a:r>
            <a:r>
              <a:rPr lang="zh-CN" sz="2000">
                <a:ea typeface="宋体" panose="02010600030101010101" pitchFamily="2" charset="-122"/>
              </a:rPr>
              <a:t>在完成</a:t>
            </a:r>
            <a:r>
              <a:rPr lang="en-US" sz="2000">
                <a:latin typeface="Times New Roman" panose="02020603050405020304" pitchFamily="18" charset="0"/>
              </a:rPr>
              <a:t>8</a:t>
            </a:r>
            <a:r>
              <a:rPr lang="zh-CN" sz="2000">
                <a:ea typeface="宋体" panose="02010600030101010101" pitchFamily="2" charset="-122"/>
              </a:rPr>
              <a:t>路抢答器的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设计后，应将</a:t>
            </a:r>
            <a:r>
              <a:rPr lang="en-US" sz="2000">
                <a:latin typeface="Times New Roman" panose="02020603050405020304" pitchFamily="18" charset="0"/>
              </a:rPr>
              <a:t>8</a:t>
            </a:r>
            <a:r>
              <a:rPr lang="zh-CN" sz="2000">
                <a:ea typeface="宋体" panose="02010600030101010101" pitchFamily="2" charset="-122"/>
              </a:rPr>
              <a:t>路抢答器的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文件发送给厂家进行开板，且价格不贵。制作</a:t>
            </a:r>
            <a:r>
              <a:rPr lang="en-US" sz="2000">
                <a:latin typeface="Times New Roman" panose="02020603050405020304" pitchFamily="18" charset="0"/>
              </a:rPr>
              <a:t>8</a:t>
            </a:r>
            <a:r>
              <a:rPr lang="zh-CN" sz="2000">
                <a:ea typeface="宋体" panose="02010600030101010101" pitchFamily="2" charset="-122"/>
              </a:rPr>
              <a:t>路抢答器的最后一道程序就是装配与焊接。</a:t>
            </a:r>
            <a:r>
              <a:rPr lang="en-US" sz="2000">
                <a:latin typeface="Times New Roman" panose="02020603050405020304" pitchFamily="18" charset="0"/>
              </a:rPr>
              <a:t>8</a:t>
            </a:r>
            <a:r>
              <a:rPr lang="zh-CN" sz="2000">
                <a:ea typeface="宋体" panose="02010600030101010101" pitchFamily="2" charset="-122"/>
              </a:rPr>
              <a:t>路抢答器的装配就是将购买的元器件安装在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上，焊接就是将装配的元器件的引脚与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上的焊盘用焊锡固定好。但焊接需按照焊接工艺来进行，不能有虚焊和漏焊等情况发生，关于焊接的工艺，读者可自己查阅资料学习，教师可在辅导的过程中进行演示和指导。</a:t>
            </a:r>
            <a:r>
              <a:rPr lang="en-US" sz="2000">
                <a:latin typeface="Times New Roman" panose="02020603050405020304" pitchFamily="18" charset="0"/>
              </a:rPr>
              <a:t>8</a:t>
            </a:r>
            <a:r>
              <a:rPr lang="zh-CN" sz="2000">
                <a:ea typeface="宋体" panose="02010600030101010101" pitchFamily="2" charset="-122"/>
              </a:rPr>
              <a:t>路抢答器的装配与焊接需要注意以下事项。（</a:t>
            </a:r>
            <a:r>
              <a:rPr lang="en-US" sz="2000">
                <a:latin typeface="Times New Roman" panose="02020603050405020304" pitchFamily="18" charset="0"/>
              </a:rPr>
              <a:t>1</a:t>
            </a:r>
            <a:r>
              <a:rPr lang="zh-CN" sz="2000">
                <a:ea typeface="宋体" panose="02010600030101010101" pitchFamily="2" charset="-122"/>
              </a:rPr>
              <a:t>）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检查。按照图</a:t>
            </a:r>
            <a:r>
              <a:rPr lang="en-US" sz="2000">
                <a:latin typeface="Times New Roman" panose="02020603050405020304" pitchFamily="18" charset="0"/>
              </a:rPr>
              <a:t>5-67</a:t>
            </a:r>
            <a:r>
              <a:rPr lang="zh-CN" sz="2000">
                <a:ea typeface="宋体" panose="02010600030101010101" pitchFamily="2" charset="-122"/>
              </a:rPr>
              <a:t>所示的连接方式用万用表对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进行检查，主要是检查线路的短路和开路情况。（</a:t>
            </a:r>
            <a:r>
              <a:rPr lang="en-US" sz="2000">
                <a:latin typeface="Times New Roman" panose="02020603050405020304" pitchFamily="18" charset="0"/>
              </a:rPr>
              <a:t>2</a:t>
            </a:r>
            <a:r>
              <a:rPr lang="zh-CN" sz="2000">
                <a:ea typeface="宋体" panose="02010600030101010101" pitchFamily="2" charset="-122"/>
              </a:rPr>
              <a:t>）元器件检查。检查元器件的性能好坏，检查元器件的引脚与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图的封装引脚是否一一对应。（</a:t>
            </a:r>
            <a:r>
              <a:rPr lang="en-US" sz="2000">
                <a:latin typeface="Times New Roman" panose="02020603050405020304" pitchFamily="18" charset="0"/>
              </a:rPr>
              <a:t>3</a:t>
            </a:r>
            <a:r>
              <a:rPr lang="zh-CN" sz="2000">
                <a:ea typeface="宋体" panose="02010600030101010101" pitchFamily="2" charset="-122"/>
              </a:rPr>
              <a:t>）装配与焊接。完成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与元器件的检查后，先将大的、关键的元器件装配在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上并进行检查，完成后即可焊接，然后对照装配图依次将余下的元器件装配好并进行焊接。（</a:t>
            </a:r>
            <a:r>
              <a:rPr lang="en-US" sz="2000">
                <a:latin typeface="Times New Roman" panose="02020603050405020304" pitchFamily="18" charset="0"/>
              </a:rPr>
              <a:t>4</a:t>
            </a:r>
            <a:r>
              <a:rPr lang="zh-CN" sz="2000">
                <a:ea typeface="宋体" panose="02010600030101010101" pitchFamily="2" charset="-122"/>
              </a:rPr>
              <a:t>）装配后检查。按照装配图将元器件焊接在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上，并按照图</a:t>
            </a:r>
            <a:r>
              <a:rPr lang="en-US" sz="2000">
                <a:latin typeface="Times New Roman" panose="02020603050405020304" pitchFamily="18" charset="0"/>
              </a:rPr>
              <a:t>5-33</a:t>
            </a:r>
            <a:r>
              <a:rPr lang="zh-CN" sz="2000">
                <a:ea typeface="宋体" panose="02010600030101010101" pitchFamily="2" charset="-122"/>
              </a:rPr>
              <a:t>所示的原理图，检查焊接元器件后的</a:t>
            </a:r>
            <a:r>
              <a:rPr lang="en-US" sz="2000">
                <a:latin typeface="Times New Roman" panose="02020603050405020304" pitchFamily="18" charset="0"/>
              </a:rPr>
              <a:t>PCB</a:t>
            </a:r>
            <a:r>
              <a:rPr lang="zh-CN" sz="2000">
                <a:ea typeface="宋体" panose="02010600030101010101" pitchFamily="2" charset="-122"/>
              </a:rPr>
              <a:t>电气连接关系。（</a:t>
            </a:r>
            <a:r>
              <a:rPr lang="en-US" sz="2000">
                <a:latin typeface="Times New Roman" panose="02020603050405020304" pitchFamily="18" charset="0"/>
              </a:rPr>
              <a:t>5</a:t>
            </a:r>
            <a:r>
              <a:rPr lang="zh-CN" sz="2000">
                <a:ea typeface="宋体" panose="02010600030101010101" pitchFamily="2" charset="-122"/>
              </a:rPr>
              <a:t>）上电调试。检查确定无误后，接通电源，对照技术指标要求调试。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49505"/>
          <p:cNvSpPr>
            <a:spLocks noGrp="1"/>
          </p:cNvSpPr>
          <p:nvPr>
            <p:ph type="title"/>
          </p:nvPr>
        </p:nvSpPr>
        <p:spPr>
          <a:xfrm>
            <a:off x="175260" y="0"/>
            <a:ext cx="8568690" cy="998855"/>
          </a:xfrm>
        </p:spPr>
        <p:txBody>
          <a:bodyPr anchor="ctr" anchorCtr="0"/>
          <a:p>
            <a:r>
              <a:rPr sz="3200" dirty="0"/>
              <a:t>5.7  8路抢答器项目设计能力形成观察点分析</a:t>
            </a:r>
            <a:endParaRPr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11505" y="998855"/>
            <a:ext cx="8417560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>
                <a:ea typeface="宋体" panose="02010600030101010101" pitchFamily="2" charset="-122"/>
              </a:rPr>
              <a:t>根据项目设计目标要求，学生能运用仿真软件对</a:t>
            </a:r>
            <a:r>
              <a:rPr lang="en-US">
                <a:latin typeface="Times New Roman" panose="02020603050405020304" pitchFamily="18" charset="0"/>
              </a:rPr>
              <a:t>8</a:t>
            </a:r>
            <a:r>
              <a:rPr lang="zh-CN">
                <a:ea typeface="宋体" panose="02010600030101010101" pitchFamily="2" charset="-122"/>
              </a:rPr>
              <a:t>路抢答器的原理图进行功能仿真；能完成</a:t>
            </a:r>
            <a:r>
              <a:rPr lang="en-US">
                <a:latin typeface="Times New Roman" panose="02020603050405020304" pitchFamily="18" charset="0"/>
              </a:rPr>
              <a:t>8</a:t>
            </a:r>
            <a:r>
              <a:rPr lang="zh-CN">
                <a:ea typeface="宋体" panose="02010600030101010101" pitchFamily="2" charset="-122"/>
              </a:rPr>
              <a:t>路抢答器的双面</a:t>
            </a:r>
            <a:r>
              <a:rPr lang="en-US">
                <a:latin typeface="Times New Roman" panose="02020603050405020304" pitchFamily="18" charset="0"/>
              </a:rPr>
              <a:t>PCB</a:t>
            </a:r>
            <a:r>
              <a:rPr lang="zh-CN">
                <a:ea typeface="宋体" panose="02010600030101010101" pitchFamily="2" charset="-122"/>
              </a:rPr>
              <a:t>图设计；熟悉常用的电子元器件的原理图符号和封装图。根据工程教育认证的要求，需对学生的电路设计与仿真能力、</a:t>
            </a:r>
            <a:r>
              <a:rPr lang="en-US">
                <a:latin typeface="Times New Roman" panose="02020603050405020304" pitchFamily="18" charset="0"/>
              </a:rPr>
              <a:t>PCB</a:t>
            </a:r>
            <a:r>
              <a:rPr lang="zh-CN">
                <a:ea typeface="宋体" panose="02010600030101010101" pitchFamily="2" charset="-122"/>
              </a:rPr>
              <a:t>设计能力、电路焊接及调试能力进行合理性评价，因此在该部分的教学实施过程中设计了以下观察点。</a:t>
            </a:r>
            <a:r>
              <a:rPr lang="en-US">
                <a:latin typeface="Times New Roman" panose="02020603050405020304" pitchFamily="18" charset="0"/>
              </a:rPr>
              <a:t>        1</a:t>
            </a:r>
            <a:r>
              <a:rPr lang="zh-CN">
                <a:ea typeface="宋体" panose="02010600030101010101" pitchFamily="2" charset="-122"/>
              </a:rPr>
              <a:t>．检查</a:t>
            </a:r>
            <a:r>
              <a:rPr lang="en-US">
                <a:latin typeface="Times New Roman" panose="02020603050405020304" pitchFamily="18" charset="0"/>
              </a:rPr>
              <a:t>8</a:t>
            </a:r>
            <a:r>
              <a:rPr lang="zh-CN">
                <a:ea typeface="宋体" panose="02010600030101010101" pitchFamily="2" charset="-122"/>
              </a:rPr>
              <a:t>路抢答器的仿真原理图，对照指标验证</a:t>
            </a:r>
            <a:r>
              <a:rPr lang="en-US">
                <a:latin typeface="Times New Roman" panose="02020603050405020304" pitchFamily="18" charset="0"/>
              </a:rPr>
              <a:t>8</a:t>
            </a:r>
            <a:r>
              <a:rPr lang="zh-CN">
                <a:ea typeface="宋体" panose="02010600030101010101" pitchFamily="2" charset="-122"/>
              </a:rPr>
              <a:t>路抢答器的抢答功能，对其设计能力进行合理性评价。</a:t>
            </a:r>
            <a:r>
              <a:rPr lang="en-US">
                <a:latin typeface="Times New Roman" panose="02020603050405020304" pitchFamily="18" charset="0"/>
              </a:rPr>
              <a:t>        2</a:t>
            </a:r>
            <a:r>
              <a:rPr lang="zh-CN">
                <a:ea typeface="宋体" panose="02010600030101010101" pitchFamily="2" charset="-122"/>
              </a:rPr>
              <a:t>．检查</a:t>
            </a:r>
            <a:r>
              <a:rPr lang="en-US">
                <a:latin typeface="Times New Roman" panose="02020603050405020304" pitchFamily="18" charset="0"/>
              </a:rPr>
              <a:t>8</a:t>
            </a:r>
            <a:r>
              <a:rPr lang="zh-CN">
                <a:ea typeface="宋体" panose="02010600030101010101" pitchFamily="2" charset="-122"/>
              </a:rPr>
              <a:t>路抢答器原理图的完整性及电气特性，是否存在电气连接、遗漏元器件、网络连接等问题，对其原理图的设计能力进行合理性评价。</a:t>
            </a:r>
            <a:r>
              <a:rPr lang="en-US">
                <a:latin typeface="Times New Roman" panose="02020603050405020304" pitchFamily="18" charset="0"/>
              </a:rPr>
              <a:t>        3</a:t>
            </a:r>
            <a:r>
              <a:rPr lang="zh-CN">
                <a:ea typeface="宋体" panose="02010600030101010101" pitchFamily="2" charset="-122"/>
              </a:rPr>
              <a:t>．检查</a:t>
            </a:r>
            <a:r>
              <a:rPr lang="en-US">
                <a:latin typeface="Times New Roman" panose="02020603050405020304" pitchFamily="18" charset="0"/>
              </a:rPr>
              <a:t>8</a:t>
            </a:r>
            <a:r>
              <a:rPr lang="zh-CN">
                <a:ea typeface="宋体" panose="02010600030101010101" pitchFamily="2" charset="-122"/>
              </a:rPr>
              <a:t>路抢答器</a:t>
            </a:r>
            <a:r>
              <a:rPr lang="en-US">
                <a:latin typeface="Times New Roman" panose="02020603050405020304" pitchFamily="18" charset="0"/>
              </a:rPr>
              <a:t>PCB</a:t>
            </a:r>
            <a:r>
              <a:rPr lang="zh-CN">
                <a:ea typeface="宋体" panose="02010600030101010101" pitchFamily="2" charset="-122"/>
              </a:rPr>
              <a:t>图的完整性及电气特性，是否存在短路、开路、封装错误、布局错误等问题，对其</a:t>
            </a:r>
            <a:r>
              <a:rPr lang="en-US">
                <a:latin typeface="Times New Roman" panose="02020603050405020304" pitchFamily="18" charset="0"/>
              </a:rPr>
              <a:t>PCB</a:t>
            </a:r>
            <a:r>
              <a:rPr lang="zh-CN">
                <a:ea typeface="宋体" panose="02010600030101010101" pitchFamily="2" charset="-122"/>
              </a:rPr>
              <a:t>图的设计能力进行合理性评价。</a:t>
            </a:r>
            <a:r>
              <a:rPr lang="en-US">
                <a:latin typeface="Times New Roman" panose="02020603050405020304" pitchFamily="18" charset="0"/>
              </a:rPr>
              <a:t>       4</a:t>
            </a:r>
            <a:r>
              <a:rPr lang="zh-CN">
                <a:ea typeface="宋体" panose="02010600030101010101" pitchFamily="2" charset="-122"/>
              </a:rPr>
              <a:t>．询问学生</a:t>
            </a:r>
            <a:r>
              <a:rPr lang="en-US">
                <a:latin typeface="Times New Roman" panose="02020603050405020304" pitchFamily="18" charset="0"/>
              </a:rPr>
              <a:t>8</a:t>
            </a:r>
            <a:r>
              <a:rPr lang="zh-CN">
                <a:ea typeface="宋体" panose="02010600030101010101" pitchFamily="2" charset="-122"/>
              </a:rPr>
              <a:t>路抢答器的各单元电路的工作原理，观察学生是否具有知识的综合运用能力和创新能力。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25" y="1196340"/>
            <a:ext cx="8312150" cy="4114800"/>
          </a:xfrm>
        </p:spPr>
        <p:txBody>
          <a:bodyPr/>
          <a:p>
            <a:pPr marL="0" indent="0" algn="just"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本章根据8路抢答器的设计指标，运用Proteus软件完成了8路抢答器中各单元电路的原理设计及电路分析与仿真，并对8路抢答器的设计方案的可行性进行了分析。根据Proteus的设计方案，在Altium Designer 20中完成了8路抢答器的原理图和PCB图设计，通过8路抢答器的设计，详细地介绍了基于Altium Designer电路双面板的设计过程。通过本章内容的训练，学生可以提高电路分析能力、电路设计能力和对现代工具的操作能力。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423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b="1" dirty="0">
                <a:ea typeface="黑体" panose="02010609060101010101" pitchFamily="2" charset="-122"/>
              </a:rPr>
              <a:t>内容导航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11505" y="998855"/>
          <a:ext cx="8231505" cy="5536565"/>
        </p:xfrm>
        <a:graphic>
          <a:graphicData uri="http://schemas.openxmlformats.org/drawingml/2006/table">
            <a:tbl>
              <a:tblPr/>
              <a:tblGrid>
                <a:gridCol w="2065020"/>
                <a:gridCol w="6166485"/>
              </a:tblGrid>
              <a:tr h="1301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目标设置</a:t>
                      </a:r>
                      <a:endParaRPr lang="en-US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能根据8路抢答器的设计指标，完成8路抢答器的方案设计，能运用仿真软件对设计的8路抢答器电路进行仿真分析，以验证设计方案的正确性；能根据8路抢答器原理图绘制双面PCB</a:t>
                      </a:r>
                      <a:endParaRPr lang="en-US" altLang="en-US" sz="18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内容设置</a:t>
                      </a:r>
                      <a:endParaRPr lang="en-US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8路抢答器的方案设计；基于Proteus或Multisim的8路抢答器仿真原理图设计，分析8路抢答器电路的设计和仿真过程；基于Altium Designer 20（简称AD20）的8路抢答器原理图和PCB设计</a:t>
                      </a:r>
                      <a:endParaRPr lang="en-US" altLang="en-US" sz="18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6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能力培养</a:t>
                      </a:r>
                      <a:endParaRPr lang="en-US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问题分析能力（工程教育认证标准的第2条），使用现代工具</a:t>
                      </a: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能力（工程教育认证标准的第5条）</a:t>
                      </a:r>
                      <a:endParaRPr lang="en-US" altLang="en-US" sz="18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9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本章特色</a:t>
                      </a:r>
                      <a:endParaRPr lang="en-US" altLang="en-US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首先运用Proteus和Multisim的仿真功能分析8路抢答器的工作原理及电路参数的设计正确性；运用AD软件完成</a:t>
                      </a: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8路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抢答器电路的原理图和PCB设计。通过使用Proteus、Multisim和AD三种不同</a:t>
                      </a: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软件分别完成8路抢答器的原理图设计，比较Proteus、Multisim和AD软件的优缺点。通过完成8路抢答器的设计</a:t>
                      </a: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提高学生</a:t>
                      </a: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的分析问题能力、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电路设计能力</a:t>
                      </a: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软件操作能力。通过8路抢答器的设计过程</a:t>
                      </a:r>
                      <a:r>
                        <a:rPr 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介绍软件的使用方法</a:t>
                      </a:r>
                      <a:endParaRPr lang="en-US" altLang="en-US" sz="18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33121"/>
          <p:cNvSpPr>
            <a:spLocks noGrp="1"/>
          </p:cNvSpPr>
          <p:nvPr>
            <p:ph type="ctrTitle"/>
          </p:nvPr>
        </p:nvSpPr>
        <p:spPr/>
        <p:txBody>
          <a:bodyPr anchor="ctr" anchorCtr="0"/>
          <a:p>
            <a:pPr algn="ctr" defTabSz="914400">
              <a:buSzTx/>
              <a:buFontTx/>
              <a:buNone/>
            </a:pPr>
            <a:r>
              <a:rPr lang="en-US" altLang="zh-CN" sz="8000" b="1" kern="1200" baseline="0">
                <a:solidFill>
                  <a:srgbClr val="800000"/>
                </a:solidFill>
                <a:latin typeface="+mj-lt"/>
                <a:ea typeface="华文琥珀" charset="-122"/>
                <a:cs typeface="+mj-cs"/>
              </a:rPr>
              <a:t>END</a:t>
            </a:r>
            <a:endParaRPr lang="en-US" altLang="zh-CN" sz="8000" b="1" kern="1200" baseline="0">
              <a:solidFill>
                <a:srgbClr val="800000"/>
              </a:solidFill>
              <a:latin typeface="+mj-lt"/>
              <a:ea typeface="华文琥珀" charset="-122"/>
              <a:cs typeface="+mj-cs"/>
            </a:endParaRPr>
          </a:p>
        </p:txBody>
      </p:sp>
      <p:sp>
        <p:nvSpPr>
          <p:cNvPr id="133123" name="副标题 13312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p>
            <a:pPr defTabSz="914400">
              <a:buSzTx/>
              <a:buFontTx/>
              <a:buNone/>
            </a:pPr>
            <a:r>
              <a:rPr lang="zh-CN" altLang="en-US" sz="6000" kern="1200" baseline="0" dirty="0">
                <a:solidFill>
                  <a:schemeClr val="bg2"/>
                </a:solidFill>
                <a:latin typeface="+mn-lt"/>
                <a:ea typeface="华文行楷" pitchFamily="2" charset="-122"/>
                <a:cs typeface="+mn-cs"/>
              </a:rPr>
              <a:t>谢谢！</a:t>
            </a:r>
            <a:endParaRPr lang="zh-CN" altLang="en-US" sz="6000" kern="1200" baseline="0" dirty="0">
              <a:solidFill>
                <a:schemeClr val="bg2"/>
              </a:solidFill>
              <a:latin typeface="+mn-lt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331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331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3260" y="1484630"/>
            <a:ext cx="809942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sz="2800"/>
              <a:t>8路抢答器的主要功能如下。</a:t>
            </a:r>
            <a:endParaRPr sz="2800"/>
          </a:p>
          <a:p>
            <a:pPr indent="269875" algn="just"/>
            <a:r>
              <a:rPr sz="2800"/>
              <a:t>1．8路抢答器能公平地实现对第一个抢答信号的鉴别和锁存功能，第一个抢答按钮按下后，抢答器系统封锁其他各路抢答信号，其他各路抢答信号都不能实现抢答。</a:t>
            </a:r>
            <a:endParaRPr sz="2800"/>
          </a:p>
          <a:p>
            <a:pPr indent="269875" algn="just"/>
            <a:r>
              <a:rPr sz="2800"/>
              <a:t>2．8路抢答器电路具有复位功能。</a:t>
            </a:r>
            <a:endParaRPr sz="2800"/>
          </a:p>
          <a:p>
            <a:pPr indent="269875" algn="just"/>
            <a:r>
              <a:rPr sz="2800"/>
              <a:t>3．8路抢答器在抢答时，蜂鸣器发出报警，数码管显示对应的抢答者编号，注意8位抢答者的编号为1, 2, 3,…, 8，而不是0, 1, 2,…, 7。</a:t>
            </a:r>
            <a:endParaRPr sz="2800"/>
          </a:p>
        </p:txBody>
      </p:sp>
      <p:sp>
        <p:nvSpPr>
          <p:cNvPr id="6145" name="标题 14745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56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黑体" panose="02010609060101010101" pitchFamily="2" charset="-122"/>
              </a:rPr>
              <a:t>5.1  8路抢答器的主要技术指标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755650" y="1124585"/>
            <a:ext cx="79597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en-US" altLang="zh-CN">
                <a:latin typeface="宋体" panose="02010600030101010101" pitchFamily="2" charset="-122"/>
              </a:rPr>
              <a:t>   </a:t>
            </a:r>
            <a:r>
              <a:rPr lang="zh-CN">
                <a:latin typeface="宋体" panose="02010600030101010101" pitchFamily="2" charset="-122"/>
              </a:rPr>
              <a:t>根据8路抢答器的技术要求，8路抢答器应具有抢答输入、编码、译码和显示等功能。抢答启动后，当某位抢答者最先按下开关时，系统马上输出声光报警，表明有人开始抢答，同时显示抢答者的编号。由于需要用数码管显示相应的抢答者编号，因此需要对编号进行译码。由此可以绘制图5-1所示的8路抢答器电路的功能框图。</a:t>
            </a:r>
            <a:endParaRPr lang="zh-CN">
              <a:latin typeface="宋体" panose="02010600030101010101" pitchFamily="2" charset="-122"/>
            </a:endParaRPr>
          </a:p>
        </p:txBody>
      </p:sp>
      <p:sp>
        <p:nvSpPr>
          <p:cNvPr id="6145" name="标题 14745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56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黑体" panose="02010609060101010101" pitchFamily="2" charset="-122"/>
              </a:rPr>
              <a:t>5.2  基于Proteus的8路抢答器电路原理图设计与仿真分析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pic>
        <p:nvPicPr>
          <p:cNvPr id="-2147482623" name="图片 -2147482624" descr="5-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25040" y="3644900"/>
            <a:ext cx="5561330" cy="1678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123440" y="56610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sz="1800"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pitchFamily="18" charset="0"/>
                <a:cs typeface="宋体" panose="02010600030101010101" pitchFamily="2" charset="-122"/>
              </a:rPr>
              <a:t>5-1  8</a:t>
            </a:r>
            <a:r>
              <a:rPr lang="zh-CN" sz="1800">
                <a:ea typeface="宋体" panose="02010600030101010101" pitchFamily="2" charset="-122"/>
              </a:rPr>
              <a:t>路抢答器电路的功能框图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2411730" y="1078230"/>
            <a:ext cx="3782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/>
            <a:r>
              <a:rPr lang="zh-CN" sz="2000">
                <a:latin typeface="宋体" panose="02010600030101010101" pitchFamily="2" charset="-122"/>
              </a:rPr>
              <a:t>表5-1  8路信号编码关系表</a:t>
            </a:r>
            <a:endParaRPr lang="zh-CN" sz="2000">
              <a:latin typeface="宋体" panose="02010600030101010101" pitchFamily="2" charset="-122"/>
            </a:endParaRPr>
          </a:p>
        </p:txBody>
      </p:sp>
      <p:sp>
        <p:nvSpPr>
          <p:cNvPr id="6145" name="标题 14745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5650" y="0"/>
            <a:ext cx="7772400" cy="9988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黑体" panose="02010609060101010101" pitchFamily="2" charset="-122"/>
              </a:rPr>
              <a:t>5.2.1  基于Proteus的8路抢答器的编码电路设计与仿真</a:t>
            </a:r>
            <a:endParaRPr lang="zh-CN" altLang="en-US" sz="3600" b="1" dirty="0">
              <a:ea typeface="黑体" panose="0201060906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48360" y="1612900"/>
          <a:ext cx="8029575" cy="2749550"/>
        </p:xfrm>
        <a:graphic>
          <a:graphicData uri="http://schemas.openxmlformats.org/drawingml/2006/table">
            <a:tbl>
              <a:tblPr/>
              <a:tblGrid>
                <a:gridCol w="876935"/>
                <a:gridCol w="497205"/>
                <a:gridCol w="496570"/>
                <a:gridCol w="497840"/>
                <a:gridCol w="499110"/>
                <a:gridCol w="497205"/>
                <a:gridCol w="497205"/>
                <a:gridCol w="499745"/>
                <a:gridCol w="496570"/>
                <a:gridCol w="497205"/>
                <a:gridCol w="496570"/>
                <a:gridCol w="499745"/>
                <a:gridCol w="497840"/>
                <a:gridCol w="1179830"/>
              </a:tblGrid>
              <a:tr h="27495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序号</a:t>
                      </a:r>
                      <a:endParaRPr lang="en-US" altLang="en-US" sz="14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输入</a:t>
                      </a:r>
                      <a:endParaRPr lang="en-US" altLang="en-US" sz="14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输出</a:t>
                      </a:r>
                      <a:endParaRPr lang="en-US" altLang="en-US" sz="14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黑体" panose="02010609060101010101" pitchFamily="2" charset="-122"/>
                          <a:ea typeface="黑体" panose="02010609060101010101" pitchFamily="2" charset="-122"/>
                          <a:cs typeface="黑体" panose="02010609060101010101" pitchFamily="2" charset="-122"/>
                        </a:rPr>
                        <a:t>注释</a:t>
                      </a:r>
                      <a:endParaRPr lang="en-US" altLang="en-US" sz="140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S8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8号抢答</a:t>
                      </a:r>
                      <a:endParaRPr lang="en-US" altLang="en-US" sz="140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-2147482622" name="对象 -214748262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003800" y="4725035"/>
          <a:ext cx="3222625" cy="18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1320165" imgH="774065" progId="Equation.DSMT4">
                  <p:embed/>
                </p:oleObj>
              </mc:Choice>
              <mc:Fallback>
                <p:oleObj name="" r:id="rId4" imgW="1320165" imgH="7740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3800" y="4725035"/>
                        <a:ext cx="3222625" cy="1889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1832" name="图片 -214748183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2715" t="6387" r="2583" b="4469"/>
          <a:stretch>
            <a:fillRect/>
          </a:stretch>
        </p:blipFill>
        <p:spPr>
          <a:xfrm>
            <a:off x="179705" y="4443730"/>
            <a:ext cx="4126865" cy="2370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541020" y="0"/>
            <a:ext cx="8383270" cy="998855"/>
          </a:xfrm>
        </p:spPr>
        <p:txBody>
          <a:bodyPr anchor="ctr" anchorCtr="0"/>
          <a:p>
            <a:r>
              <a:rPr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5.2.2  基于Proteus的8路抢答器的译码显示及报警电路设计与仿真</a:t>
            </a:r>
            <a:endParaRPr sz="32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9750" y="1052830"/>
            <a:ext cx="7771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zh-CN">
                <a:ea typeface="宋体" panose="02010600030101010101" pitchFamily="2" charset="-122"/>
              </a:rPr>
              <a:t>1．绘制8路抢答器的控制电路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-2147481825" name="图片 -21474818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1544" r="2039"/>
          <a:stretch>
            <a:fillRect/>
          </a:stretch>
        </p:blipFill>
        <p:spPr>
          <a:xfrm>
            <a:off x="683895" y="1341120"/>
            <a:ext cx="8086725" cy="5211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31595" y="6381750"/>
            <a:ext cx="61760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sz="1800"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pitchFamily="18" charset="0"/>
              </a:rPr>
              <a:t>5-3 </a:t>
            </a:r>
            <a:r>
              <a:rPr lang="zh-CN" sz="1800">
                <a:ea typeface="宋体" panose="02010600030101010101" pitchFamily="2" charset="-122"/>
              </a:rPr>
              <a:t>基于</a:t>
            </a:r>
            <a:r>
              <a:rPr lang="en-US" sz="1800">
                <a:latin typeface="Times New Roman" panose="02020603050405020304" pitchFamily="18" charset="0"/>
              </a:rPr>
              <a:t>Proteus</a:t>
            </a:r>
            <a:r>
              <a:rPr lang="zh-CN" sz="1800">
                <a:ea typeface="宋体" panose="02010600030101010101" pitchFamily="2" charset="-122"/>
              </a:rPr>
              <a:t>的八路抢答器译码、显示及报警电路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348615" y="0"/>
            <a:ext cx="8660765" cy="998855"/>
          </a:xfrm>
        </p:spPr>
        <p:txBody>
          <a:bodyPr anchor="ctr" anchorCtr="0"/>
          <a:p>
            <a:r>
              <a:rPr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5.2.2  基于Proteus的8路抢答器的译码显示及报警电路设计与仿真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27405" y="1124585"/>
            <a:ext cx="7771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zh-CN">
                <a:ea typeface="宋体" panose="02010600030101010101" pitchFamily="2" charset="-122"/>
              </a:rPr>
              <a:t>2．电路分析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605" y="1772920"/>
            <a:ext cx="823277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zh-CN">
                <a:ea typeface="宋体" panose="02010600030101010101" pitchFamily="2" charset="-122"/>
              </a:rPr>
              <a:t>图</a:t>
            </a:r>
            <a:r>
              <a:rPr lang="en-US">
                <a:latin typeface="Times New Roman" panose="02020603050405020304" pitchFamily="18" charset="0"/>
              </a:rPr>
              <a:t>5-3</a:t>
            </a:r>
            <a:r>
              <a:rPr lang="zh-CN">
                <a:ea typeface="宋体" panose="02010600030101010101" pitchFamily="2" charset="-122"/>
              </a:rPr>
              <a:t>中的</a:t>
            </a:r>
            <a:r>
              <a:rPr lang="en-US">
                <a:latin typeface="Times New Roman" panose="02020603050405020304" pitchFamily="18" charset="0"/>
              </a:rPr>
              <a:t>X1</a:t>
            </a:r>
            <a:r>
              <a:rPr lang="zh-CN">
                <a:ea typeface="宋体" panose="02010600030101010101" pitchFamily="2" charset="-122"/>
              </a:rPr>
              <a:t>、</a:t>
            </a:r>
            <a:r>
              <a:rPr lang="en-US">
                <a:latin typeface="Times New Roman" panose="02020603050405020304" pitchFamily="18" charset="0"/>
              </a:rPr>
              <a:t>X2</a:t>
            </a:r>
            <a:r>
              <a:rPr lang="zh-CN">
                <a:ea typeface="宋体" panose="02010600030101010101" pitchFamily="2" charset="-122"/>
              </a:rPr>
              <a:t>、</a:t>
            </a:r>
            <a:r>
              <a:rPr lang="en-US">
                <a:latin typeface="Times New Roman" panose="02020603050405020304" pitchFamily="18" charset="0"/>
              </a:rPr>
              <a:t>X3</a:t>
            </a:r>
            <a:r>
              <a:rPr lang="zh-CN">
                <a:ea typeface="宋体" panose="02010600030101010101" pitchFamily="2" charset="-122"/>
              </a:rPr>
              <a:t>、</a:t>
            </a:r>
            <a:r>
              <a:rPr lang="en-US">
                <a:latin typeface="Times New Roman" panose="02020603050405020304" pitchFamily="18" charset="0"/>
              </a:rPr>
              <a:t>X4</a:t>
            </a:r>
            <a:r>
              <a:rPr lang="zh-CN">
                <a:ea typeface="宋体" panose="02010600030101010101" pitchFamily="2" charset="-122"/>
              </a:rPr>
              <a:t>是</a:t>
            </a:r>
            <a:r>
              <a:rPr lang="en-US">
                <a:latin typeface="Times New Roman" panose="02020603050405020304" pitchFamily="18" charset="0"/>
              </a:rPr>
              <a:t>Proteus</a:t>
            </a:r>
            <a:r>
              <a:rPr lang="zh-CN">
                <a:ea typeface="宋体" panose="02010600030101010101" pitchFamily="2" charset="-122"/>
              </a:rPr>
              <a:t>中的输入逻辑状态调试虚拟元器件，可以模拟逻辑电平</a:t>
            </a:r>
            <a:r>
              <a:rPr lang="en-US">
                <a:latin typeface="宋体" panose="02010600030101010101" pitchFamily="2" charset="-122"/>
              </a:rPr>
              <a:t>“</a:t>
            </a:r>
            <a:r>
              <a:rPr lang="en-US">
                <a:latin typeface="Times New Roman" panose="02020603050405020304" pitchFamily="18" charset="0"/>
              </a:rPr>
              <a:t>1</a:t>
            </a:r>
            <a:r>
              <a:rPr lang="en-US">
                <a:latin typeface="宋体" panose="02010600030101010101" pitchFamily="2" charset="-122"/>
              </a:rPr>
              <a:t>”</a:t>
            </a:r>
            <a:r>
              <a:rPr lang="zh-CN">
                <a:ea typeface="宋体" panose="02010600030101010101" pitchFamily="2" charset="-122"/>
              </a:rPr>
              <a:t>和</a:t>
            </a:r>
            <a:r>
              <a:rPr lang="en-US">
                <a:latin typeface="宋体" panose="02010600030101010101" pitchFamily="2" charset="-122"/>
              </a:rPr>
              <a:t>“</a:t>
            </a:r>
            <a:r>
              <a:rPr lang="en-US">
                <a:latin typeface="Times New Roman" panose="02020603050405020304" pitchFamily="18" charset="0"/>
              </a:rPr>
              <a:t>0</a:t>
            </a:r>
            <a:r>
              <a:rPr lang="en-US">
                <a:latin typeface="宋体" panose="02010600030101010101" pitchFamily="2" charset="-122"/>
              </a:rPr>
              <a:t>”</a:t>
            </a:r>
            <a:r>
              <a:rPr lang="zh-CN">
                <a:ea typeface="宋体" panose="02010600030101010101" pitchFamily="2" charset="-122"/>
              </a:rPr>
              <a:t>，</a:t>
            </a:r>
            <a:r>
              <a:rPr lang="en-US">
                <a:latin typeface="Times New Roman" panose="02020603050405020304" pitchFamily="18" charset="0"/>
              </a:rPr>
              <a:t>4</a:t>
            </a:r>
            <a:r>
              <a:rPr lang="zh-CN">
                <a:ea typeface="宋体" panose="02010600030101010101" pitchFamily="2" charset="-122"/>
              </a:rPr>
              <a:t>位可以实现</a:t>
            </a:r>
            <a:r>
              <a:rPr lang="en-US">
                <a:latin typeface="Times New Roman" panose="02020603050405020304" pitchFamily="18" charset="0"/>
              </a:rPr>
              <a:t>0000</a:t>
            </a:r>
            <a:r>
              <a:rPr lang="zh-CN">
                <a:ea typeface="宋体" panose="02010600030101010101" pitchFamily="2" charset="-122"/>
              </a:rPr>
              <a:t>～</a:t>
            </a:r>
            <a:r>
              <a:rPr lang="en-US">
                <a:latin typeface="Times New Roman" panose="02020603050405020304" pitchFamily="18" charset="0"/>
              </a:rPr>
              <a:t>1111</a:t>
            </a:r>
            <a:r>
              <a:rPr lang="zh-CN">
                <a:ea typeface="宋体" panose="02010600030101010101" pitchFamily="2" charset="-122"/>
              </a:rPr>
              <a:t>状态组合，模拟编码信号。图</a:t>
            </a:r>
            <a:r>
              <a:rPr lang="en-US">
                <a:latin typeface="Times New Roman" panose="02020603050405020304" pitchFamily="18" charset="0"/>
              </a:rPr>
              <a:t>5-3</a:t>
            </a:r>
            <a:r>
              <a:rPr lang="zh-CN">
                <a:ea typeface="宋体" panose="02010600030101010101" pitchFamily="2" charset="-122"/>
              </a:rPr>
              <a:t>中的</a:t>
            </a:r>
            <a:r>
              <a:rPr lang="en-US">
                <a:latin typeface="Times New Roman" panose="02020603050405020304" pitchFamily="18" charset="0"/>
              </a:rPr>
              <a:t>D9</a:t>
            </a:r>
            <a:r>
              <a:rPr lang="zh-CN">
                <a:ea typeface="宋体" panose="02010600030101010101" pitchFamily="2" charset="-122"/>
              </a:rPr>
              <a:t>～</a:t>
            </a:r>
            <a:r>
              <a:rPr lang="en-US">
                <a:latin typeface="Times New Roman" panose="02020603050405020304" pitchFamily="18" charset="0"/>
              </a:rPr>
              <a:t>D14</a:t>
            </a:r>
            <a:r>
              <a:rPr lang="zh-CN">
                <a:ea typeface="宋体" panose="02010600030101010101" pitchFamily="2" charset="-122"/>
              </a:rPr>
              <a:t>构成一个四输入的或门电路，只要有一个输入为</a:t>
            </a:r>
            <a:r>
              <a:rPr lang="en-US">
                <a:latin typeface="宋体" panose="02010600030101010101" pitchFamily="2" charset="-122"/>
              </a:rPr>
              <a:t>“</a:t>
            </a:r>
            <a:r>
              <a:rPr lang="en-US">
                <a:latin typeface="Times New Roman" panose="02020603050405020304" pitchFamily="18" charset="0"/>
              </a:rPr>
              <a:t>1</a:t>
            </a:r>
            <a:r>
              <a:rPr lang="en-US">
                <a:latin typeface="宋体" panose="02010600030101010101" pitchFamily="2" charset="-122"/>
              </a:rPr>
              <a:t>”</a:t>
            </a:r>
            <a:r>
              <a:rPr lang="zh-CN">
                <a:ea typeface="宋体" panose="02010600030101010101" pitchFamily="2" charset="-122"/>
              </a:rPr>
              <a:t>，则</a:t>
            </a:r>
            <a:r>
              <a:rPr lang="en-US">
                <a:latin typeface="Times New Roman" panose="02020603050405020304" pitchFamily="18" charset="0"/>
              </a:rPr>
              <a:t>LS1</a:t>
            </a:r>
            <a:r>
              <a:rPr lang="zh-CN">
                <a:ea typeface="宋体" panose="02010600030101010101" pitchFamily="2" charset="-122"/>
              </a:rPr>
              <a:t>蜂鸣器（有源蜂鸣器）就导通发声。</a:t>
            </a:r>
            <a:r>
              <a:rPr lang="en-US">
                <a:latin typeface="Times New Roman" panose="02020603050405020304" pitchFamily="18" charset="0"/>
              </a:rPr>
              <a:t>U2</a:t>
            </a:r>
            <a:r>
              <a:rPr lang="zh-CN">
                <a:ea typeface="宋体" panose="02010600030101010101" pitchFamily="2" charset="-122"/>
              </a:rPr>
              <a:t>为</a:t>
            </a:r>
            <a:r>
              <a:rPr lang="en-US">
                <a:latin typeface="Times New Roman" panose="02020603050405020304" pitchFamily="18" charset="0"/>
              </a:rPr>
              <a:t>7</a:t>
            </a:r>
            <a:r>
              <a:rPr lang="zh-CN">
                <a:ea typeface="宋体" panose="02010600030101010101" pitchFamily="2" charset="-122"/>
              </a:rPr>
              <a:t>段共阴数码管，实现对抢答信号的显示。为保护数码管，在数码管的公共端接了一个电阻</a:t>
            </a:r>
            <a:r>
              <a:rPr lang="en-US">
                <a:latin typeface="Times New Roman" panose="02020603050405020304" pitchFamily="18" charset="0"/>
              </a:rPr>
              <a:t>R1</a:t>
            </a:r>
            <a:r>
              <a:rPr lang="zh-CN">
                <a:ea typeface="宋体" panose="02010600030101010101" pitchFamily="2" charset="-122"/>
              </a:rPr>
              <a:t>，</a:t>
            </a:r>
            <a:r>
              <a:rPr lang="en-US">
                <a:latin typeface="Times New Roman" panose="02020603050405020304" pitchFamily="18" charset="0"/>
              </a:rPr>
              <a:t>R1</a:t>
            </a:r>
            <a:r>
              <a:rPr lang="zh-CN">
                <a:ea typeface="宋体" panose="02010600030101010101" pitchFamily="2" charset="-122"/>
              </a:rPr>
              <a:t>的阻值不能太大，如果</a:t>
            </a:r>
            <a:r>
              <a:rPr lang="en-US">
                <a:latin typeface="Times New Roman" panose="02020603050405020304" pitchFamily="18" charset="0"/>
              </a:rPr>
              <a:t>R1</a:t>
            </a:r>
            <a:r>
              <a:rPr lang="zh-CN">
                <a:ea typeface="宋体" panose="02010600030101010101" pitchFamily="2" charset="-122"/>
              </a:rPr>
              <a:t>的阻值太大，数码管就不亮，这里设为</a:t>
            </a:r>
            <a:r>
              <a:rPr lang="en-US">
                <a:latin typeface="Times New Roman" panose="02020603050405020304" pitchFamily="18" charset="0"/>
              </a:rPr>
              <a:t>50Ω</a:t>
            </a:r>
            <a:r>
              <a:rPr lang="zh-CN">
                <a:ea typeface="宋体" panose="02010600030101010101" pitchFamily="2" charset="-122"/>
              </a:rPr>
              <a:t>。</a:t>
            </a:r>
            <a:r>
              <a:rPr lang="en-US">
                <a:latin typeface="Times New Roman" panose="02020603050405020304" pitchFamily="18" charset="0"/>
              </a:rPr>
              <a:t>4511</a:t>
            </a:r>
            <a:r>
              <a:rPr lang="zh-CN">
                <a:ea typeface="宋体" panose="02010600030101010101" pitchFamily="2" charset="-122"/>
              </a:rPr>
              <a:t>实现将</a:t>
            </a:r>
            <a:r>
              <a:rPr lang="en-US">
                <a:latin typeface="Times New Roman" panose="02020603050405020304" pitchFamily="18" charset="0"/>
              </a:rPr>
              <a:t>4</a:t>
            </a:r>
            <a:r>
              <a:rPr lang="zh-CN">
                <a:ea typeface="宋体" panose="02010600030101010101" pitchFamily="2" charset="-122"/>
              </a:rPr>
              <a:t>位</a:t>
            </a:r>
            <a:r>
              <a:rPr lang="en-US">
                <a:latin typeface="Times New Roman" panose="02020603050405020304" pitchFamily="18" charset="0"/>
              </a:rPr>
              <a:t>BCD</a:t>
            </a:r>
            <a:r>
              <a:rPr lang="zh-CN">
                <a:ea typeface="宋体" panose="02010600030101010101" pitchFamily="2" charset="-122"/>
              </a:rPr>
              <a:t>码信号译码成</a:t>
            </a:r>
            <a:r>
              <a:rPr lang="en-US">
                <a:latin typeface="Times New Roman" panose="02020603050405020304" pitchFamily="18" charset="0"/>
              </a:rPr>
              <a:t>7</a:t>
            </a:r>
            <a:r>
              <a:rPr lang="zh-CN">
                <a:ea typeface="宋体" panose="02010600030101010101" pitchFamily="2" charset="-122"/>
              </a:rPr>
              <a:t>段共阴数码管编码信号。由于抢答器必须确保第一个抢答信号被锁存，同时数码显示并拒绝后面抢答信号的干扰。根据表</a:t>
            </a:r>
            <a:r>
              <a:rPr lang="en-US">
                <a:latin typeface="Times New Roman" panose="02020603050405020304" pitchFamily="18" charset="0"/>
              </a:rPr>
              <a:t>5-4</a:t>
            </a:r>
            <a:r>
              <a:rPr lang="zh-CN">
                <a:ea typeface="宋体" panose="02010600030101010101" pitchFamily="2" charset="-122"/>
              </a:rPr>
              <a:t>所示的</a:t>
            </a:r>
            <a:r>
              <a:rPr lang="en-US">
                <a:latin typeface="Times New Roman" panose="02020603050405020304" pitchFamily="18" charset="0"/>
              </a:rPr>
              <a:t>4511</a:t>
            </a:r>
            <a:r>
              <a:rPr lang="zh-CN">
                <a:ea typeface="宋体" panose="02010600030101010101" pitchFamily="2" charset="-122"/>
              </a:rPr>
              <a:t>的功能表，</a:t>
            </a:r>
            <a:r>
              <a:rPr lang="en-US">
                <a:latin typeface="Times New Roman" panose="02020603050405020304" pitchFamily="18" charset="0"/>
              </a:rPr>
              <a:t>4511</a:t>
            </a:r>
            <a:r>
              <a:rPr lang="zh-CN">
                <a:ea typeface="宋体" panose="02010600030101010101" pitchFamily="2" charset="-122"/>
              </a:rPr>
              <a:t>内部电路与</a:t>
            </a:r>
            <a:r>
              <a:rPr lang="en-US">
                <a:latin typeface="Times New Roman" panose="02020603050405020304" pitchFamily="18" charset="0"/>
              </a:rPr>
              <a:t>D13</a:t>
            </a:r>
            <a:r>
              <a:rPr lang="zh-CN">
                <a:ea typeface="宋体" panose="02010600030101010101" pitchFamily="2" charset="-122"/>
              </a:rPr>
              <a:t>、</a:t>
            </a:r>
            <a:r>
              <a:rPr lang="en-US">
                <a:latin typeface="Times New Roman" panose="02020603050405020304" pitchFamily="18" charset="0"/>
              </a:rPr>
              <a:t>R12</a:t>
            </a:r>
            <a:r>
              <a:rPr lang="zh-CN">
                <a:ea typeface="宋体" panose="02010600030101010101" pitchFamily="2" charset="-122"/>
              </a:rPr>
              <a:t>、</a:t>
            </a:r>
            <a:r>
              <a:rPr lang="en-US">
                <a:latin typeface="Times New Roman" panose="02020603050405020304" pitchFamily="18" charset="0"/>
              </a:rPr>
              <a:t>Q1</a:t>
            </a:r>
            <a:r>
              <a:rPr lang="zh-CN">
                <a:ea typeface="宋体" panose="02010600030101010101" pitchFamily="2" charset="-122"/>
              </a:rPr>
              <a:t>和</a:t>
            </a:r>
            <a:r>
              <a:rPr lang="en-US">
                <a:latin typeface="Times New Roman" panose="02020603050405020304" pitchFamily="18" charset="0"/>
              </a:rPr>
              <a:t>D14</a:t>
            </a:r>
            <a:r>
              <a:rPr lang="zh-CN">
                <a:ea typeface="宋体" panose="02010600030101010101" pitchFamily="2" charset="-122"/>
              </a:rPr>
              <a:t>组成控制电路，完成抢答器所需的控制功能。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348615" y="0"/>
            <a:ext cx="8660765" cy="998855"/>
          </a:xfrm>
        </p:spPr>
        <p:txBody>
          <a:bodyPr anchor="ctr" anchorCtr="0"/>
          <a:p>
            <a:r>
              <a:rPr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5.2.2  基于Proteus的8路抢答器的译码显示及报警电路设计与仿真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27405" y="1124585"/>
            <a:ext cx="7771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zh-CN">
                <a:ea typeface="宋体" panose="02010600030101010101" pitchFamily="2" charset="-122"/>
              </a:rPr>
              <a:t>2．电路分析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1710690"/>
            <a:ext cx="832548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 algn="just"/>
            <a:r>
              <a:rPr lang="en-US" altLang="zh-CN" sz="2000">
                <a:ea typeface="宋体" panose="02010600030101010101" pitchFamily="2" charset="-122"/>
              </a:rPr>
              <a:t>     </a:t>
            </a:r>
            <a:r>
              <a:rPr sz="2000"/>
              <a:t>当X1、X2、X3和X4输入为0000即没有抢答时，图5-3中的4511的LT和BI引脚接“1”，LE/引脚通过R14接地，对比表5-4，这时4511的译码输出值为0111111，即QA～QF均为高电平，QG为低电平，仿真时U2显示“0”。由于QG为“0”，因此二极管D13不导通；QB和QD为“1”，则三极管Q1导通，Q1的发射极与集电极的电平相等，所以D14的输入为“0”，D14也不导通。在这种状态下，4511没有锁存，系统处于抢答准备状态。</a:t>
            </a:r>
            <a:endParaRPr sz="2000"/>
          </a:p>
          <a:p>
            <a:pPr indent="269875" algn="just"/>
            <a:r>
              <a:rPr sz="2000"/>
              <a:t>当S0按下时，则BI=0，4511的输出为0000000，数码管U2处于消隐状态。</a:t>
            </a:r>
            <a:endParaRPr sz="2000"/>
          </a:p>
          <a:p>
            <a:pPr indent="269875" algn="just"/>
            <a:r>
              <a:rPr sz="2000"/>
              <a:t>当X1、X2、X3和X4中出现一个“1”时，4511的输出端QB、QG至少有一只引脚的输出为高电平，经二极管D13或D14反馈到4511，使4511的LE/引脚维持高电平，从而实现对当前输出值的锁定，此时输入值发生变化，但输出值保持不变，从而实现锁存功能。以下是调试过程中需要注意的几个问题。</a:t>
            </a:r>
            <a:endParaRPr sz="2000"/>
          </a:p>
          <a:p>
            <a:pPr indent="269875" algn="just"/>
            <a:r>
              <a:rPr sz="2000"/>
              <a:t>（1）数码管U2不要选错型号，这里是共阴数码管。若用共阳数码管，则仿真分析时就不亮。</a:t>
            </a:r>
            <a:endParaRPr sz="2000"/>
          </a:p>
          <a:p>
            <a:pPr indent="269875" algn="just"/>
            <a:r>
              <a:rPr sz="2000"/>
              <a:t>（2）限流电阻R1的阻值不能太大，否则仿真时U1数码管不亮。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7457"/>
          <p:cNvSpPr>
            <a:spLocks noGrp="1"/>
          </p:cNvSpPr>
          <p:nvPr>
            <p:ph type="title"/>
          </p:nvPr>
        </p:nvSpPr>
        <p:spPr>
          <a:xfrm>
            <a:off x="541020" y="0"/>
            <a:ext cx="7772400" cy="998855"/>
          </a:xfrm>
        </p:spPr>
        <p:txBody>
          <a:bodyPr anchor="ctr" anchorCtr="0"/>
          <a:p>
            <a:r>
              <a:rPr sz="36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5.2.3  基于Proteus的8路抢答器整体电路设计与仿真</a:t>
            </a:r>
            <a:endParaRPr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055745" y="2628900"/>
            <a:ext cx="121920" cy="91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96940" y="2628900"/>
            <a:ext cx="182880" cy="144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055745" y="2628900"/>
            <a:ext cx="121920" cy="91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96940" y="2628900"/>
            <a:ext cx="175260" cy="106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055745" y="2628900"/>
            <a:ext cx="152400" cy="12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996940" y="2628900"/>
            <a:ext cx="121920" cy="114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1825" name="图片 -21474818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1544" r="2039"/>
          <a:stretch>
            <a:fillRect/>
          </a:stretch>
        </p:blipFill>
        <p:spPr>
          <a:xfrm>
            <a:off x="827405" y="998855"/>
            <a:ext cx="8228330" cy="530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91640" y="6212840"/>
            <a:ext cx="608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zh-CN" sz="1800">
                <a:ea typeface="宋体" panose="02010600030101010101" pitchFamily="2" charset="-122"/>
              </a:rPr>
              <a:t>图</a:t>
            </a:r>
            <a:r>
              <a:rPr lang="en-US" sz="1800">
                <a:latin typeface="Times New Roman" panose="02020603050405020304" pitchFamily="18" charset="0"/>
                <a:cs typeface="宋体" panose="02010600030101010101" pitchFamily="2" charset="-122"/>
              </a:rPr>
              <a:t>5-4 </a:t>
            </a:r>
            <a:r>
              <a:rPr lang="en-US" sz="1800">
                <a:latin typeface="宋体" panose="02010600030101010101" pitchFamily="2" charset="-122"/>
              </a:rPr>
              <a:t> </a:t>
            </a:r>
            <a:r>
              <a:rPr lang="zh-CN" sz="1800">
                <a:ea typeface="宋体" panose="02010600030101010101" pitchFamily="2" charset="-122"/>
              </a:rPr>
              <a:t>基于</a:t>
            </a:r>
            <a:r>
              <a:rPr lang="en-US" sz="1800">
                <a:latin typeface="Times New Roman" panose="02020603050405020304" pitchFamily="18" charset="0"/>
                <a:cs typeface="宋体" panose="02010600030101010101" pitchFamily="2" charset="-122"/>
              </a:rPr>
              <a:t>Proteus</a:t>
            </a:r>
            <a:r>
              <a:rPr lang="zh-CN" sz="1800">
                <a:ea typeface="宋体" panose="02010600030101010101" pitchFamily="2" charset="-122"/>
              </a:rPr>
              <a:t>的</a:t>
            </a:r>
            <a:r>
              <a:rPr lang="en-US" sz="1800">
                <a:latin typeface="Times New Roman" panose="02020603050405020304" pitchFamily="18" charset="0"/>
              </a:rPr>
              <a:t>8</a:t>
            </a:r>
            <a:r>
              <a:rPr lang="zh-CN" sz="1800">
                <a:ea typeface="宋体" panose="02010600030101010101" pitchFamily="2" charset="-122"/>
              </a:rPr>
              <a:t>路抢答器的整体电路原理图设计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627*395"/>
  <p:tag name="TABLE_ENDDRAG_RECT" val="67*91*627*395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TABLE_ENDDRAG_ORIGIN_RECT" val="702*432"/>
  <p:tag name="TABLE_ENDDRAG_RECT" val="0*119*702*432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562*274"/>
  <p:tag name="TABLE_ENDDRAG_RECT" val="2*79*562*274"/>
</p:tagLst>
</file>

<file path=ppt/tags/tag19.xml><?xml version="1.0" encoding="utf-8"?>
<p:tagLst xmlns:p="http://schemas.openxmlformats.org/presentationml/2006/main">
  <p:tag name="commondata" val="eyJoZGlkIjoiNDk4ZDFlNmI5OTY2OTRmMzlmZjA5YmM0YTA5MDQxMm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498*184"/>
  <p:tag name="TABLE_ENDDRAG_RECT" val="66*127*498*184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4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5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6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3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4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5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6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7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8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9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1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2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3_Cactus">
  <a:themeElements>
    <a:clrScheme name="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C"/>
      </a:accent5>
      <a:accent6>
        <a:srgbClr val="E5B700"/>
      </a:accent6>
      <a:hlink>
        <a:srgbClr val="D4876C"/>
      </a:hlink>
      <a:folHlink>
        <a:srgbClr val="B2B2B2"/>
      </a:folHlink>
    </a:clrScheme>
    <a:fontScheme name="">
      <a:majorFont>
        <a:latin typeface="Arial Narrow"/>
        <a:ea typeface="宋体"/>
        <a:cs typeface=""/>
      </a:majorFont>
      <a:minorFont>
        <a:latin typeface="Arial Narro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FF99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CDCAF"/>
        </a:accent4>
        <a:accent5>
          <a:srgbClr val="BAB8B4"/>
        </a:accent5>
        <a:accent6>
          <a:srgbClr val="664B37"/>
        </a:accent6>
        <a:hlink>
          <a:srgbClr val="DA98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C"/>
        </a:accent5>
        <a:accent6>
          <a:srgbClr val="E5B7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868686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8F3D5"/>
        </a:accent5>
        <a:accent6>
          <a:srgbClr val="B7B7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EFE5D5"/>
        </a:accent3>
        <a:accent4>
          <a:srgbClr val="000000"/>
        </a:accent4>
        <a:accent5>
          <a:srgbClr val="E6D4C9"/>
        </a:accent5>
        <a:accent6>
          <a:srgbClr val="CA785B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399D"/>
        </a:lt1>
        <a:dk2>
          <a:srgbClr val="FFFFCC"/>
        </a:dk2>
        <a:lt2>
          <a:srgbClr val="99CC00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CDCDC"/>
        </a:accent4>
        <a:accent5>
          <a:srgbClr val="C3BFD1"/>
        </a:accent5>
        <a:accent6>
          <a:srgbClr val="00004E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0</TotalTime>
  <Words>4860</Words>
  <Application>WPS 演示</Application>
  <PresentationFormat>在屏幕上显示</PresentationFormat>
  <Paragraphs>570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Arial Narrow</vt:lpstr>
      <vt:lpstr>黑体</vt:lpstr>
      <vt:lpstr>微软雅黑</vt:lpstr>
      <vt:lpstr>Arial Unicode MS</vt:lpstr>
      <vt:lpstr>Calibri</vt:lpstr>
      <vt:lpstr>华文琥珀</vt:lpstr>
      <vt:lpstr>华文行楷</vt:lpstr>
      <vt:lpstr>Cactus</vt:lpstr>
      <vt:lpstr>11_Cactus</vt:lpstr>
      <vt:lpstr>36_Cactus</vt:lpstr>
      <vt:lpstr>37_Cactus</vt:lpstr>
      <vt:lpstr>38_Cactus</vt:lpstr>
      <vt:lpstr>39_Cactus</vt:lpstr>
      <vt:lpstr>41_Cactus</vt:lpstr>
      <vt:lpstr>42_Cactus</vt:lpstr>
      <vt:lpstr>43_Cactus</vt:lpstr>
      <vt:lpstr>44_Cactus</vt:lpstr>
      <vt:lpstr>45_Cactus</vt:lpstr>
      <vt:lpstr>46_Cactus</vt:lpstr>
      <vt:lpstr>3_Cactus</vt:lpstr>
      <vt:lpstr>4_Cactus</vt:lpstr>
      <vt:lpstr>5_Cactus</vt:lpstr>
      <vt:lpstr>Equation.DSMT4</vt:lpstr>
      <vt:lpstr>第4章  基于Proteus的音频功率 放大器设计与仿真分析</vt:lpstr>
      <vt:lpstr>内容导航</vt:lpstr>
      <vt:lpstr>PowerPoint 演示文稿</vt:lpstr>
      <vt:lpstr>PowerPoint 演示文稿</vt:lpstr>
      <vt:lpstr>PowerPoint 演示文稿</vt:lpstr>
      <vt:lpstr>4.3   ±15V直流稳压源仿真设计</vt:lpstr>
      <vt:lpstr>4.3   ±15V直流稳压源仿真设计</vt:lpstr>
      <vt:lpstr>5.2.2  基于Proteus的8路抢答器的译码显示及报警电路设计与仿真</vt:lpstr>
      <vt:lpstr>4.3   ±15V直流稳压源仿真设计</vt:lpstr>
      <vt:lpstr>4.4  音调控制电路设计与仿真分析</vt:lpstr>
      <vt:lpstr>4.4  音调控制电路设计与仿真分析</vt:lpstr>
      <vt:lpstr>4.4  音调控制电路设计与仿真分析</vt:lpstr>
      <vt:lpstr>4.4  音调控制电路设计与仿真分析</vt:lpstr>
      <vt:lpstr>5.4.3  基于Altium Designer 20的8路抢答器的双面PCB设计</vt:lpstr>
      <vt:lpstr>5.4.3  基于Altium Designer 20的8路抢答器的双面PCB设计</vt:lpstr>
      <vt:lpstr>4.4.3  音调控制电路高、低音的幅频特性分析</vt:lpstr>
      <vt:lpstr>4.4.3  音调控制电路高、低音的幅频特性分析</vt:lpstr>
      <vt:lpstr>4.5  前级放大电路设计与仿真分析</vt:lpstr>
      <vt:lpstr>本章小结</vt:lpstr>
      <vt:lpstr>END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结构及工作原理 </dc:title>
  <dc:creator>Lenovo User</dc:creator>
  <cp:lastModifiedBy>李精华</cp:lastModifiedBy>
  <cp:revision>157</cp:revision>
  <dcterms:created xsi:type="dcterms:W3CDTF">2007-02-26T13:12:00Z</dcterms:created>
  <dcterms:modified xsi:type="dcterms:W3CDTF">2024-02-05T02:06:37Z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710D2F41A3154D33A9A8C0D59725324A_13</vt:lpwstr>
  </property>
</Properties>
</file>