
<file path=[Content_Types].xml><?xml version="1.0" encoding="utf-8"?>
<Types xmlns="http://schemas.openxmlformats.org/package/2006/content-types">
  <Default Extension="jpeg" ContentType="image/jpeg"/>
  <Default Extension="JPG" ContentType="image/.jpg"/>
  <Default Extension="wav" ContentType="audio/x-wav"/>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Lst>
  <p:sldIdLst>
    <p:sldId id="260" r:id="rId15"/>
    <p:sldId id="312" r:id="rId16"/>
    <p:sldId id="453" r:id="rId17"/>
    <p:sldId id="536" r:id="rId18"/>
    <p:sldId id="497" r:id="rId19"/>
    <p:sldId id="567" r:id="rId20"/>
    <p:sldId id="558" r:id="rId21"/>
    <p:sldId id="562" r:id="rId22"/>
    <p:sldId id="563" r:id="rId23"/>
    <p:sldId id="564" r:id="rId24"/>
    <p:sldId id="565" r:id="rId25"/>
    <p:sldId id="560" r:id="rId26"/>
    <p:sldId id="561" r:id="rId27"/>
    <p:sldId id="568" r:id="rId28"/>
    <p:sldId id="569" r:id="rId29"/>
    <p:sldId id="315" r:id="rId30"/>
    <p:sldId id="428" r:id="rId31"/>
    <p:sldId id="310" r:id="rId32"/>
  </p:sldIdLst>
  <p:sldSz cx="9144000" cy="6858000" type="screen4x3"/>
  <p:notesSz cx="6858000" cy="9144000"/>
  <p:custDataLst>
    <p:tags r:id="rId36"/>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24" userDrawn="1">
          <p15:clr>
            <a:srgbClr val="A4A3A4"/>
          </p15:clr>
        </p15:guide>
        <p15:guide id="2" pos="28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00FF99"/>
    <a:srgbClr val="006699"/>
    <a:srgbClr val="9900CC"/>
    <a:srgbClr val="FF5050"/>
    <a:srgbClr val="009900"/>
    <a:srgbClr val="0000FF"/>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9"/>
    <p:restoredTop sz="94580"/>
  </p:normalViewPr>
  <p:slideViewPr>
    <p:cSldViewPr showGuides="1">
      <p:cViewPr>
        <p:scale>
          <a:sx n="75" d="100"/>
          <a:sy n="75" d="100"/>
        </p:scale>
        <p:origin x="-624" y="-330"/>
      </p:cViewPr>
      <p:guideLst>
        <p:guide orient="horz" pos="2124"/>
        <p:guide pos="2879"/>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6" Type="http://schemas.openxmlformats.org/officeDocument/2006/relationships/tags" Target="tags/tag26.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18.xml"/><Relationship Id="rId31" Type="http://schemas.openxmlformats.org/officeDocument/2006/relationships/slide" Target="slides/slide17.xml"/><Relationship Id="rId30" Type="http://schemas.openxmlformats.org/officeDocument/2006/relationships/slide" Target="slides/slide16.xml"/><Relationship Id="rId3" Type="http://schemas.openxmlformats.org/officeDocument/2006/relationships/slideMaster" Target="slideMasters/slideMaster2.xml"/><Relationship Id="rId29" Type="http://schemas.openxmlformats.org/officeDocument/2006/relationships/slide" Target="slides/slide15.xml"/><Relationship Id="rId28" Type="http://schemas.openxmlformats.org/officeDocument/2006/relationships/slide" Target="slides/slide14.xml"/><Relationship Id="rId27" Type="http://schemas.openxmlformats.org/officeDocument/2006/relationships/slide" Target="slides/slide13.xml"/><Relationship Id="rId26" Type="http://schemas.openxmlformats.org/officeDocument/2006/relationships/slide" Target="slides/slide12.xml"/><Relationship Id="rId25" Type="http://schemas.openxmlformats.org/officeDocument/2006/relationships/slide" Target="slides/slide11.xml"/><Relationship Id="rId24" Type="http://schemas.openxmlformats.org/officeDocument/2006/relationships/slide" Target="slides/slide10.xml"/><Relationship Id="rId23" Type="http://schemas.openxmlformats.org/officeDocument/2006/relationships/slide" Target="slides/slide9.xml"/><Relationship Id="rId22" Type="http://schemas.openxmlformats.org/officeDocument/2006/relationships/slide" Target="slides/slide8.xml"/><Relationship Id="rId21" Type="http://schemas.openxmlformats.org/officeDocument/2006/relationships/slide" Target="slides/slide7.xml"/><Relationship Id="rId20" Type="http://schemas.openxmlformats.org/officeDocument/2006/relationships/slide" Target="slides/slide6.xml"/><Relationship Id="rId2" Type="http://schemas.openxmlformats.org/officeDocument/2006/relationships/theme" Target="theme/theme1.xml"/><Relationship Id="rId19" Type="http://schemas.openxmlformats.org/officeDocument/2006/relationships/slide" Target="slides/slide5.xml"/><Relationship Id="rId18" Type="http://schemas.openxmlformats.org/officeDocument/2006/relationships/slide" Target="slides/slide4.xml"/><Relationship Id="rId17" Type="http://schemas.openxmlformats.org/officeDocument/2006/relationships/slide" Target="slides/slide3.xml"/><Relationship Id="rId16" Type="http://schemas.openxmlformats.org/officeDocument/2006/relationships/slide" Target="slides/slide2.xml"/><Relationship Id="rId15" Type="http://schemas.openxmlformats.org/officeDocument/2006/relationships/slide" Target="slides/slide1.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17.xml"/><Relationship Id="rId8" Type="http://schemas.openxmlformats.org/officeDocument/2006/relationships/slideLayout" Target="../slideLayouts/slideLayout116.xml"/><Relationship Id="rId7" Type="http://schemas.openxmlformats.org/officeDocument/2006/relationships/slideLayout" Target="../slideLayouts/slideLayout115.xml"/><Relationship Id="rId6" Type="http://schemas.openxmlformats.org/officeDocument/2006/relationships/slideLayout" Target="../slideLayouts/slideLayout114.xml"/><Relationship Id="rId5" Type="http://schemas.openxmlformats.org/officeDocument/2006/relationships/slideLayout" Target="../slideLayouts/slideLayout113.xml"/><Relationship Id="rId4" Type="http://schemas.openxmlformats.org/officeDocument/2006/relationships/slideLayout" Target="../slideLayouts/slideLayout112.xml"/><Relationship Id="rId3" Type="http://schemas.openxmlformats.org/officeDocument/2006/relationships/slideLayout" Target="../slideLayouts/slideLayout111.xml"/><Relationship Id="rId2" Type="http://schemas.openxmlformats.org/officeDocument/2006/relationships/slideLayout" Target="../slideLayouts/slideLayout110.xml"/><Relationship Id="rId15" Type="http://schemas.openxmlformats.org/officeDocument/2006/relationships/theme" Target="../theme/theme10.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0.xml"/><Relationship Id="rId11" Type="http://schemas.openxmlformats.org/officeDocument/2006/relationships/slideLayout" Target="../slideLayouts/slideLayout119.xml"/><Relationship Id="rId10" Type="http://schemas.openxmlformats.org/officeDocument/2006/relationships/slideLayout" Target="../slideLayouts/slideLayout118.xml"/><Relationship Id="rId1"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9.xml"/><Relationship Id="rId8" Type="http://schemas.openxmlformats.org/officeDocument/2006/relationships/slideLayout" Target="../slideLayouts/slideLayout128.xml"/><Relationship Id="rId7" Type="http://schemas.openxmlformats.org/officeDocument/2006/relationships/slideLayout" Target="../slideLayouts/slideLayout127.xml"/><Relationship Id="rId6" Type="http://schemas.openxmlformats.org/officeDocument/2006/relationships/slideLayout" Target="../slideLayouts/slideLayout126.xml"/><Relationship Id="rId5" Type="http://schemas.openxmlformats.org/officeDocument/2006/relationships/slideLayout" Target="../slideLayouts/slideLayout125.xml"/><Relationship Id="rId4" Type="http://schemas.openxmlformats.org/officeDocument/2006/relationships/slideLayout" Target="../slideLayouts/slideLayout124.xml"/><Relationship Id="rId3" Type="http://schemas.openxmlformats.org/officeDocument/2006/relationships/slideLayout" Target="../slideLayouts/slideLayout123.xml"/><Relationship Id="rId2" Type="http://schemas.openxmlformats.org/officeDocument/2006/relationships/slideLayout" Target="../slideLayouts/slideLayout122.xml"/><Relationship Id="rId15" Type="http://schemas.openxmlformats.org/officeDocument/2006/relationships/theme" Target="../theme/theme11.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32.xml"/><Relationship Id="rId11" Type="http://schemas.openxmlformats.org/officeDocument/2006/relationships/slideLayout" Target="../slideLayouts/slideLayout131.xml"/><Relationship Id="rId10" Type="http://schemas.openxmlformats.org/officeDocument/2006/relationships/slideLayout" Target="../slideLayouts/slideLayout130.xml"/><Relationship Id="rId1" Type="http://schemas.openxmlformats.org/officeDocument/2006/relationships/slideLayout" Target="../slideLayouts/slideLayout12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5" Type="http://schemas.openxmlformats.org/officeDocument/2006/relationships/theme" Target="../theme/theme12.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44.xml"/><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53.xml"/><Relationship Id="rId8" Type="http://schemas.openxmlformats.org/officeDocument/2006/relationships/slideLayout" Target="../slideLayouts/slideLayout152.xml"/><Relationship Id="rId7" Type="http://schemas.openxmlformats.org/officeDocument/2006/relationships/slideLayout" Target="../slideLayouts/slideLayout151.xml"/><Relationship Id="rId6" Type="http://schemas.openxmlformats.org/officeDocument/2006/relationships/slideLayout" Target="../slideLayouts/slideLayout150.xml"/><Relationship Id="rId5" Type="http://schemas.openxmlformats.org/officeDocument/2006/relationships/slideLayout" Target="../slideLayouts/slideLayout149.xml"/><Relationship Id="rId4" Type="http://schemas.openxmlformats.org/officeDocument/2006/relationships/slideLayout" Target="../slideLayouts/slideLayout148.xml"/><Relationship Id="rId3" Type="http://schemas.openxmlformats.org/officeDocument/2006/relationships/slideLayout" Target="../slideLayouts/slideLayout147.xml"/><Relationship Id="rId2" Type="http://schemas.openxmlformats.org/officeDocument/2006/relationships/slideLayout" Target="../slideLayouts/slideLayout146.xml"/><Relationship Id="rId15" Type="http://schemas.openxmlformats.org/officeDocument/2006/relationships/theme" Target="../theme/theme13.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56.xml"/><Relationship Id="rId11" Type="http://schemas.openxmlformats.org/officeDocument/2006/relationships/slideLayout" Target="../slideLayouts/slideLayout155.xml"/><Relationship Id="rId10" Type="http://schemas.openxmlformats.org/officeDocument/2006/relationships/slideLayout" Target="../slideLayouts/slideLayout154.xml"/><Relationship Id="rId1" Type="http://schemas.openxmlformats.org/officeDocument/2006/relationships/slideLayout" Target="../slideLayouts/slideLayout145.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5" Type="http://schemas.openxmlformats.org/officeDocument/2006/relationships/theme" Target="../theme/theme3.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5" Type="http://schemas.openxmlformats.org/officeDocument/2006/relationships/theme" Target="../theme/theme4.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5" Type="http://schemas.openxmlformats.org/officeDocument/2006/relationships/theme" Target="../theme/theme5.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5" Type="http://schemas.openxmlformats.org/officeDocument/2006/relationships/theme" Target="../theme/theme6.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1.xml"/><Relationship Id="rId8" Type="http://schemas.openxmlformats.org/officeDocument/2006/relationships/slideLayout" Target="../slideLayouts/slideLayout80.xml"/><Relationship Id="rId7" Type="http://schemas.openxmlformats.org/officeDocument/2006/relationships/slideLayout" Target="../slideLayouts/slideLayout79.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3" Type="http://schemas.openxmlformats.org/officeDocument/2006/relationships/slideLayout" Target="../slideLayouts/slideLayout75.xml"/><Relationship Id="rId2" Type="http://schemas.openxmlformats.org/officeDocument/2006/relationships/slideLayout" Target="../slideLayouts/slideLayout74.xml"/><Relationship Id="rId15" Type="http://schemas.openxmlformats.org/officeDocument/2006/relationships/theme" Target="../theme/theme7.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84.xml"/><Relationship Id="rId11" Type="http://schemas.openxmlformats.org/officeDocument/2006/relationships/slideLayout" Target="../slideLayouts/slideLayout83.xml"/><Relationship Id="rId10" Type="http://schemas.openxmlformats.org/officeDocument/2006/relationships/slideLayout" Target="../slideLayouts/slideLayout82.xml"/><Relationship Id="rId1" Type="http://schemas.openxmlformats.org/officeDocument/2006/relationships/slideLayout" Target="../slideLayouts/slideLayout73.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93.xml"/><Relationship Id="rId8" Type="http://schemas.openxmlformats.org/officeDocument/2006/relationships/slideLayout" Target="../slideLayouts/slideLayout92.xml"/><Relationship Id="rId7" Type="http://schemas.openxmlformats.org/officeDocument/2006/relationships/slideLayout" Target="../slideLayouts/slideLayout91.xml"/><Relationship Id="rId6" Type="http://schemas.openxmlformats.org/officeDocument/2006/relationships/slideLayout" Target="../slideLayouts/slideLayout90.xml"/><Relationship Id="rId5" Type="http://schemas.openxmlformats.org/officeDocument/2006/relationships/slideLayout" Target="../slideLayouts/slideLayout89.xml"/><Relationship Id="rId4" Type="http://schemas.openxmlformats.org/officeDocument/2006/relationships/slideLayout" Target="../slideLayouts/slideLayout88.xml"/><Relationship Id="rId3" Type="http://schemas.openxmlformats.org/officeDocument/2006/relationships/slideLayout" Target="../slideLayouts/slideLayout87.xml"/><Relationship Id="rId2" Type="http://schemas.openxmlformats.org/officeDocument/2006/relationships/slideLayout" Target="../slideLayouts/slideLayout86.xml"/><Relationship Id="rId15" Type="http://schemas.openxmlformats.org/officeDocument/2006/relationships/theme" Target="../theme/theme8.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96.xml"/><Relationship Id="rId11" Type="http://schemas.openxmlformats.org/officeDocument/2006/relationships/slideLayout" Target="../slideLayouts/slideLayout95.xml"/><Relationship Id="rId10" Type="http://schemas.openxmlformats.org/officeDocument/2006/relationships/slideLayout" Target="../slideLayouts/slideLayout94.xml"/><Relationship Id="rId1" Type="http://schemas.openxmlformats.org/officeDocument/2006/relationships/slideLayout" Target="../slideLayouts/slideLayout85.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05.xml"/><Relationship Id="rId8" Type="http://schemas.openxmlformats.org/officeDocument/2006/relationships/slideLayout" Target="../slideLayouts/slideLayout104.xml"/><Relationship Id="rId7" Type="http://schemas.openxmlformats.org/officeDocument/2006/relationships/slideLayout" Target="../slideLayouts/slideLayout103.xml"/><Relationship Id="rId6" Type="http://schemas.openxmlformats.org/officeDocument/2006/relationships/slideLayout" Target="../slideLayouts/slideLayout102.xml"/><Relationship Id="rId5" Type="http://schemas.openxmlformats.org/officeDocument/2006/relationships/slideLayout" Target="../slideLayouts/slideLayout101.xml"/><Relationship Id="rId4" Type="http://schemas.openxmlformats.org/officeDocument/2006/relationships/slideLayout" Target="../slideLayouts/slideLayout100.xml"/><Relationship Id="rId3" Type="http://schemas.openxmlformats.org/officeDocument/2006/relationships/slideLayout" Target="../slideLayouts/slideLayout99.xml"/><Relationship Id="rId2" Type="http://schemas.openxmlformats.org/officeDocument/2006/relationships/slideLayout" Target="../slideLayouts/slideLayout98.xml"/><Relationship Id="rId15" Type="http://schemas.openxmlformats.org/officeDocument/2006/relationships/theme" Target="../theme/theme9.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08.xml"/><Relationship Id="rId11" Type="http://schemas.openxmlformats.org/officeDocument/2006/relationships/slideLayout" Target="../slideLayouts/slideLayout107.xml"/><Relationship Id="rId10" Type="http://schemas.openxmlformats.org/officeDocument/2006/relationships/slideLayout" Target="../slideLayouts/slideLayout106.xml"/><Relationship Id="rId1"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495" y="-71120"/>
            <a:ext cx="9147175" cy="6943725"/>
            <a:chOff x="-15" y="-89"/>
            <a:chExt cx="5775" cy="4409"/>
          </a:xfrm>
        </p:grpSpPr>
        <p:sp>
          <p:nvSpPr>
            <p:cNvPr id="1027" name="矩形 22529"/>
            <p:cNvSpPr/>
            <p:nvPr userDrawn="1"/>
          </p:nvSpPr>
          <p:spPr>
            <a:xfrm>
              <a:off x="0" y="-59"/>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15.xml"/><Relationship Id="rId3" Type="http://schemas.openxmlformats.org/officeDocument/2006/relationships/image" Target="../media/image9.png"/><Relationship Id="rId2" Type="http://schemas.openxmlformats.org/officeDocument/2006/relationships/tags" Target="../tags/tag15.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27.xml"/><Relationship Id="rId3" Type="http://schemas.openxmlformats.org/officeDocument/2006/relationships/image" Target="../media/image10.emf"/><Relationship Id="rId2" Type="http://schemas.openxmlformats.org/officeDocument/2006/relationships/tags" Target="../tags/tag17.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67.xml"/><Relationship Id="rId3" Type="http://schemas.openxmlformats.org/officeDocument/2006/relationships/image" Target="../media/image11.emf"/><Relationship Id="rId2" Type="http://schemas.openxmlformats.org/officeDocument/2006/relationships/tags" Target="../tags/tag19.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9.xml"/><Relationship Id="rId3" Type="http://schemas.openxmlformats.org/officeDocument/2006/relationships/image" Target="../media/image12.png"/><Relationship Id="rId2" Type="http://schemas.openxmlformats.org/officeDocument/2006/relationships/tags" Target="../tags/tag21.xml"/><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39.xml"/><Relationship Id="rId3" Type="http://schemas.openxmlformats.org/officeDocument/2006/relationships/image" Target="../media/image13.png"/><Relationship Id="rId2" Type="http://schemas.openxmlformats.org/officeDocument/2006/relationships/tags" Target="../tags/tag23.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51.xml"/><Relationship Id="rId3" Type="http://schemas.openxmlformats.org/officeDocument/2006/relationships/image" Target="../media/image14.png"/><Relationship Id="rId2" Type="http://schemas.openxmlformats.org/officeDocument/2006/relationships/tags" Target="../tags/tag25.xml"/><Relationship Id="rId1" Type="http://schemas.openxmlformats.org/officeDocument/2006/relationships/tags" Target="../tags/tag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audio" Target="../media/audio1.wav"/></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43.xml"/><Relationship Id="rId3" Type="http://schemas.openxmlformats.org/officeDocument/2006/relationships/image" Target="../media/image3.png"/><Relationship Id="rId2" Type="http://schemas.openxmlformats.org/officeDocument/2006/relationships/tags" Target="../tags/tag4.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31.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image" Target="../media/image5.emf"/><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55.xml"/><Relationship Id="rId3" Type="http://schemas.openxmlformats.org/officeDocument/2006/relationships/image" Target="../media/image6.emf"/><Relationship Id="rId2" Type="http://schemas.openxmlformats.org/officeDocument/2006/relationships/tags" Target="../tags/tag9.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91.xml"/><Relationship Id="rId3" Type="http://schemas.openxmlformats.org/officeDocument/2006/relationships/image" Target="../media/image7.emf"/><Relationship Id="rId2" Type="http://schemas.openxmlformats.org/officeDocument/2006/relationships/tags" Target="../tags/tag11.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03.xml"/><Relationship Id="rId3" Type="http://schemas.openxmlformats.org/officeDocument/2006/relationships/image" Target="../media/image8.emf"/><Relationship Id="rId2" Type="http://schemas.openxmlformats.org/officeDocument/2006/relationships/tags" Target="../tags/tag13.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70657"/>
          <p:cNvSpPr>
            <a:spLocks noGrp="1"/>
          </p:cNvSpPr>
          <p:nvPr>
            <p:ph type="ctrTitle"/>
          </p:nvPr>
        </p:nvSpPr>
        <p:spPr>
          <a:xfrm>
            <a:off x="43180" y="2204720"/>
            <a:ext cx="9062085" cy="1600200"/>
          </a:xfrm>
        </p:spPr>
        <p:txBody>
          <a:bodyPr anchor="ctr" anchorCtr="0"/>
          <a:p>
            <a:pPr algn="ctr" defTabSz="914400">
              <a:buSzTx/>
              <a:buFontTx/>
              <a:buNone/>
            </a:pPr>
            <a:r>
              <a:rPr b="1" kern="1200" baseline="0" dirty="0">
                <a:solidFill>
                  <a:schemeClr val="bg2"/>
                </a:solidFill>
                <a:latin typeface="Times New Roman" panose="02020603050405020304" pitchFamily="18" charset="0"/>
                <a:ea typeface="黑体" panose="02010609060101010101" pitchFamily="2" charset="-122"/>
                <a:cs typeface="+mj-cs"/>
              </a:rPr>
              <a:t>第8章  基于STM32的DDS信号源硬件电路设计</a:t>
            </a:r>
            <a:endParaRPr b="1" kern="1200" baseline="0" dirty="0">
              <a:solidFill>
                <a:schemeClr val="bg2"/>
              </a:solidFill>
              <a:latin typeface="Times New Roman" panose="02020603050405020304" pitchFamily="18" charset="0"/>
              <a:ea typeface="黑体" panose="02010609060101010101" pitchFamily="2"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47457"/>
          <p:cNvSpPr>
            <a:spLocks noGrp="1"/>
          </p:cNvSpPr>
          <p:nvPr>
            <p:custDataLst>
              <p:tags r:id="rId1"/>
            </p:custDataLst>
          </p:nvPr>
        </p:nvSpPr>
        <p:spPr>
          <a:xfrm>
            <a:off x="755650" y="0"/>
            <a:ext cx="7772400" cy="99885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sz="3600" b="1" dirty="0">
                <a:ea typeface="黑体" panose="02010609060101010101" pitchFamily="2" charset="-122"/>
              </a:rPr>
              <a:t>1.3英寸液晶电路子原理图及电源电路子原理</a:t>
            </a:r>
            <a:endParaRPr lang="zh-CN" altLang="en-US" sz="3600" b="1" dirty="0">
              <a:ea typeface="黑体" panose="02010609060101010101" pitchFamily="2" charset="-122"/>
            </a:endParaRPr>
          </a:p>
        </p:txBody>
      </p:sp>
      <p:pic>
        <p:nvPicPr>
          <p:cNvPr id="2" name="图片 1"/>
          <p:cNvPicPr>
            <a:picLocks noChangeAspect="1"/>
          </p:cNvPicPr>
          <p:nvPr>
            <p:custDataLst>
              <p:tags r:id="rId2"/>
            </p:custDataLst>
          </p:nvPr>
        </p:nvPicPr>
        <p:blipFill>
          <a:blip r:embed="rId3"/>
          <a:stretch>
            <a:fillRect/>
          </a:stretch>
        </p:blipFill>
        <p:spPr>
          <a:xfrm>
            <a:off x="179070" y="1412875"/>
            <a:ext cx="9039225" cy="28054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47457"/>
          <p:cNvSpPr>
            <a:spLocks noGrp="1"/>
          </p:cNvSpPr>
          <p:nvPr>
            <p:custDataLst>
              <p:tags r:id="rId1"/>
            </p:custDataLst>
          </p:nvPr>
        </p:nvSpPr>
        <p:spPr>
          <a:xfrm>
            <a:off x="755650" y="0"/>
            <a:ext cx="7772400" cy="99885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sz="3600" b="1" dirty="0">
                <a:ea typeface="黑体" panose="02010609060101010101" pitchFamily="2" charset="-122"/>
              </a:rPr>
              <a:t>Type-C接口及程序下载子原理图</a:t>
            </a:r>
            <a:endParaRPr lang="zh-CN" altLang="en-US" sz="3600" b="1" dirty="0">
              <a:ea typeface="黑体" panose="02010609060101010101" pitchFamily="2" charset="-122"/>
            </a:endParaRPr>
          </a:p>
        </p:txBody>
      </p:sp>
      <p:pic>
        <p:nvPicPr>
          <p:cNvPr id="-2147481702" name="图片 -2147481703"/>
          <p:cNvPicPr>
            <a:picLocks noChangeAspect="1"/>
          </p:cNvPicPr>
          <p:nvPr>
            <p:custDataLst>
              <p:tags r:id="rId2"/>
            </p:custDataLst>
          </p:nvPr>
        </p:nvPicPr>
        <p:blipFill>
          <a:blip r:embed="rId3"/>
          <a:stretch>
            <a:fillRect/>
          </a:stretch>
        </p:blipFill>
        <p:spPr>
          <a:xfrm>
            <a:off x="11430" y="1507490"/>
            <a:ext cx="9166860" cy="386270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47457"/>
          <p:cNvSpPr>
            <a:spLocks noGrp="1"/>
          </p:cNvSpPr>
          <p:nvPr>
            <p:custDataLst>
              <p:tags r:id="rId1"/>
            </p:custDataLst>
          </p:nvPr>
        </p:nvSpPr>
        <p:spPr>
          <a:xfrm>
            <a:off x="185420" y="0"/>
            <a:ext cx="8895715" cy="99885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sz="3600" b="1" dirty="0">
                <a:ea typeface="黑体" panose="02010609060101010101" pitchFamily="2" charset="-122"/>
              </a:rPr>
              <a:t>单张电路原理图</a:t>
            </a:r>
            <a:endParaRPr lang="zh-CN" altLang="en-US" sz="3600" b="1" dirty="0">
              <a:ea typeface="黑体" panose="02010609060101010101" pitchFamily="2" charset="-122"/>
            </a:endParaRPr>
          </a:p>
        </p:txBody>
      </p:sp>
      <p:pic>
        <p:nvPicPr>
          <p:cNvPr id="-2147481667" name="图片 -2147481668"/>
          <p:cNvPicPr>
            <a:picLocks noChangeAspect="1"/>
          </p:cNvPicPr>
          <p:nvPr>
            <p:custDataLst>
              <p:tags r:id="rId2"/>
            </p:custDataLst>
          </p:nvPr>
        </p:nvPicPr>
        <p:blipFill>
          <a:blip r:embed="rId3"/>
          <a:stretch>
            <a:fillRect/>
          </a:stretch>
        </p:blipFill>
        <p:spPr>
          <a:xfrm>
            <a:off x="693420" y="1084580"/>
            <a:ext cx="6574155" cy="571944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47457"/>
          <p:cNvSpPr>
            <a:spLocks noGrp="1"/>
          </p:cNvSpPr>
          <p:nvPr>
            <p:custDataLst>
              <p:tags r:id="rId1"/>
            </p:custDataLst>
          </p:nvPr>
        </p:nvSpPr>
        <p:spPr>
          <a:xfrm>
            <a:off x="755650" y="0"/>
            <a:ext cx="7772400" cy="99885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sz="3600" b="1" dirty="0">
                <a:ea typeface="黑体" panose="02010609060101010101" pitchFamily="2" charset="-122"/>
              </a:rPr>
              <a:t>8.3  基于STM32的DDS电源硬件电路的双层电路板设计</a:t>
            </a:r>
            <a:endParaRPr lang="zh-CN" altLang="en-US" sz="3600" b="1" dirty="0">
              <a:ea typeface="黑体" panose="02010609060101010101" pitchFamily="2" charset="-122"/>
            </a:endParaRPr>
          </a:p>
        </p:txBody>
      </p:sp>
      <p:pic>
        <p:nvPicPr>
          <p:cNvPr id="-2147481563" name="图片 -2147481564"/>
          <p:cNvPicPr>
            <a:picLocks noChangeAspect="1"/>
          </p:cNvPicPr>
          <p:nvPr>
            <p:custDataLst>
              <p:tags r:id="rId2"/>
            </p:custDataLst>
          </p:nvPr>
        </p:nvPicPr>
        <p:blipFill>
          <a:blip r:embed="rId3"/>
          <a:stretch>
            <a:fillRect/>
          </a:stretch>
        </p:blipFill>
        <p:spPr>
          <a:xfrm>
            <a:off x="179070" y="1196340"/>
            <a:ext cx="7835900" cy="549592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47457"/>
          <p:cNvSpPr>
            <a:spLocks noGrp="1"/>
          </p:cNvSpPr>
          <p:nvPr>
            <p:custDataLst>
              <p:tags r:id="rId1"/>
            </p:custDataLst>
          </p:nvPr>
        </p:nvSpPr>
        <p:spPr>
          <a:xfrm>
            <a:off x="755650" y="0"/>
            <a:ext cx="7772400" cy="99885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sz="3600" b="1" dirty="0">
                <a:ea typeface="黑体" panose="02010609060101010101" pitchFamily="2" charset="-122"/>
              </a:rPr>
              <a:t>8.3  基于STM32的DDS电源硬件电路的双层电路板设计</a:t>
            </a:r>
            <a:endParaRPr lang="zh-CN" altLang="en-US" sz="3600" b="1" dirty="0">
              <a:ea typeface="黑体" panose="02010609060101010101" pitchFamily="2" charset="-122"/>
            </a:endParaRPr>
          </a:p>
        </p:txBody>
      </p:sp>
      <p:pic>
        <p:nvPicPr>
          <p:cNvPr id="-2147481558" name="图片 -2147481559"/>
          <p:cNvPicPr>
            <a:picLocks noChangeAspect="1"/>
          </p:cNvPicPr>
          <p:nvPr>
            <p:custDataLst>
              <p:tags r:id="rId2"/>
            </p:custDataLst>
          </p:nvPr>
        </p:nvPicPr>
        <p:blipFill>
          <a:blip r:embed="rId3"/>
          <a:stretch>
            <a:fillRect/>
          </a:stretch>
        </p:blipFill>
        <p:spPr>
          <a:xfrm>
            <a:off x="708660" y="986790"/>
            <a:ext cx="8254365" cy="584644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47457"/>
          <p:cNvSpPr>
            <a:spLocks noGrp="1"/>
          </p:cNvSpPr>
          <p:nvPr>
            <p:custDataLst>
              <p:tags r:id="rId1"/>
            </p:custDataLst>
          </p:nvPr>
        </p:nvSpPr>
        <p:spPr>
          <a:xfrm>
            <a:off x="755650" y="0"/>
            <a:ext cx="7772400" cy="99885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sz="3600" b="1" dirty="0">
                <a:ea typeface="黑体" panose="02010609060101010101" pitchFamily="2" charset="-122"/>
              </a:rPr>
              <a:t>8.3  基于STM32的DDS电源硬件电路的双层电路板设计</a:t>
            </a:r>
            <a:endParaRPr lang="zh-CN" altLang="en-US" sz="3600" b="1" dirty="0">
              <a:ea typeface="黑体" panose="02010609060101010101" pitchFamily="2" charset="-122"/>
            </a:endParaRPr>
          </a:p>
        </p:txBody>
      </p:sp>
      <p:pic>
        <p:nvPicPr>
          <p:cNvPr id="-2147481524" name="图片 -2147481525"/>
          <p:cNvPicPr>
            <a:picLocks noChangeAspect="1"/>
          </p:cNvPicPr>
          <p:nvPr>
            <p:custDataLst>
              <p:tags r:id="rId2"/>
            </p:custDataLst>
          </p:nvPr>
        </p:nvPicPr>
        <p:blipFill>
          <a:blip r:embed="rId3"/>
          <a:stretch>
            <a:fillRect/>
          </a:stretch>
        </p:blipFill>
        <p:spPr>
          <a:xfrm>
            <a:off x="102870" y="942975"/>
            <a:ext cx="8249920" cy="582295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49505"/>
          <p:cNvSpPr>
            <a:spLocks noGrp="1"/>
          </p:cNvSpPr>
          <p:nvPr>
            <p:ph type="title"/>
          </p:nvPr>
        </p:nvSpPr>
        <p:spPr>
          <a:xfrm>
            <a:off x="175260" y="0"/>
            <a:ext cx="8568690" cy="998855"/>
          </a:xfrm>
        </p:spPr>
        <p:txBody>
          <a:bodyPr anchor="ctr" anchorCtr="0"/>
          <a:p>
            <a:r>
              <a:rPr sz="3200" dirty="0"/>
              <a:t>8.4  基于STM32的DDS信号源项目设计能力形成观察点分析</a:t>
            </a:r>
            <a:endParaRPr sz="3200" dirty="0"/>
          </a:p>
        </p:txBody>
      </p:sp>
      <p:sp>
        <p:nvSpPr>
          <p:cNvPr id="3" name="文本框 2"/>
          <p:cNvSpPr txBox="1"/>
          <p:nvPr/>
        </p:nvSpPr>
        <p:spPr>
          <a:xfrm>
            <a:off x="611505" y="998855"/>
            <a:ext cx="8417560" cy="4799965"/>
          </a:xfrm>
          <a:prstGeom prst="rect">
            <a:avLst/>
          </a:prstGeom>
          <a:noFill/>
          <a:ln w="9525">
            <a:noFill/>
          </a:ln>
        </p:spPr>
        <p:txBody>
          <a:bodyPr wrap="square">
            <a:spAutoFit/>
          </a:bodyPr>
          <a:p>
            <a:pPr indent="269875" algn="just"/>
            <a:r>
              <a:rPr sz="1800"/>
              <a:t>根据项目设计目标要求学生能运用层次原理图的设计方法完成复杂电路的原理图设计；能完成复杂电路的双面PCB图设计；熟悉常用的电子元器件的原理图符号和封装符号，熟悉多引脚的集成芯片的电路设计。根据工程教育认证的要求，在完成项目设计对学生的能力进合理的评价。因此设计了以下观察点。</a:t>
            </a:r>
            <a:endParaRPr sz="1800"/>
          </a:p>
          <a:p>
            <a:pPr indent="269875" algn="just"/>
            <a:r>
              <a:rPr sz="1800"/>
              <a:t>1、检查基于STM32的DDS信号源原理图的完整性及电气特性，是否存在电气连接、遗漏元器件、网络连接等问题，对其原理图的设计能力进行合理性评价。</a:t>
            </a:r>
            <a:endParaRPr sz="1800"/>
          </a:p>
          <a:p>
            <a:pPr indent="269875" algn="just"/>
            <a:r>
              <a:rPr sz="1800"/>
              <a:t>2、检查原理图中USB、程序下载连接器接口的原理图符号，对其原理图符号的设计及元器件的识别能力进行合理性评价。</a:t>
            </a:r>
            <a:endParaRPr sz="1800"/>
          </a:p>
          <a:p>
            <a:pPr indent="269875" algn="just"/>
            <a:r>
              <a:rPr sz="1800"/>
              <a:t>3、检查PCB设计中的STM32、USB以及程序下载连接器的封装以及在PCB图中放置的位置，对其封装设计能力及元器件布局能力进行合理性评价。</a:t>
            </a:r>
            <a:endParaRPr sz="1800"/>
          </a:p>
          <a:p>
            <a:pPr indent="269875" algn="just"/>
            <a:r>
              <a:rPr sz="1800"/>
              <a:t>4、检查PCB图的完整性及电气特性，是否存在短路、开路、封装错误、布局错误等问题，对其PCB图的设计能力进行合理性评价。</a:t>
            </a:r>
            <a:endParaRPr sz="1800"/>
          </a:p>
          <a:p>
            <a:pPr indent="269875" algn="just"/>
            <a:r>
              <a:rPr sz="1800"/>
              <a:t>5、询问学生能否利用第7章的模块化设计方法完成基于SMT32的DDS信号源的原理图设计，并说明设计步骤；询问学生能否查阅资料采用自底向上的层次原理图设计方式，完成基于SMT32的DDS信号源的原理图设计；询问学生能否查阅资料采用四层板的设计方式，完成基于SMT32的DDS信号源的PCB设计；通过这三种方式检查学生的查阅资料能力、自学能力以及创新能力。</a:t>
            </a:r>
            <a:endParaRPr sz="18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本章小结</a:t>
            </a:r>
            <a:endParaRPr lang="zh-CN" altLang="en-US"/>
          </a:p>
        </p:txBody>
      </p:sp>
      <p:sp>
        <p:nvSpPr>
          <p:cNvPr id="3" name="内容占位符 2"/>
          <p:cNvSpPr>
            <a:spLocks noGrp="1"/>
          </p:cNvSpPr>
          <p:nvPr>
            <p:ph idx="1"/>
          </p:nvPr>
        </p:nvSpPr>
        <p:spPr>
          <a:xfrm>
            <a:off x="606425" y="1196340"/>
            <a:ext cx="8312150" cy="4114800"/>
          </a:xfrm>
        </p:spPr>
        <p:txBody>
          <a:bodyPr/>
          <a:p>
            <a:pPr marL="0" indent="0" algn="just">
              <a:buNone/>
            </a:pPr>
            <a:r>
              <a:rPr lang="en-US" altLang="zh-CN" sz="2800"/>
              <a:t>       </a:t>
            </a:r>
            <a:r>
              <a:rPr lang="zh-CN" altLang="en-US" sz="2800"/>
              <a:t>本章通过基于STM的DDS信号源电路设计，详细的介绍了复杂电路的层次原理图的设计过程，电路双面板的设计过程。通过本章内容的训练可以提高学生的电路分析能力、电路设计能力和现代工具的操作能力。</a:t>
            </a:r>
            <a:endParaRPr lang="zh-CN" altLang="en-US"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133121"/>
          <p:cNvSpPr>
            <a:spLocks noGrp="1"/>
          </p:cNvSpPr>
          <p:nvPr>
            <p:ph type="ctrTitle"/>
          </p:nvPr>
        </p:nvSpPr>
        <p:spPr/>
        <p:txBody>
          <a:bodyPr anchor="ctr" anchorCtr="0"/>
          <a:p>
            <a:pPr algn="ctr" defTabSz="914400">
              <a:buSzTx/>
              <a:buFontTx/>
              <a:buNone/>
            </a:pPr>
            <a:r>
              <a:rPr lang="en-US" altLang="zh-CN" sz="8000" b="1" kern="1200" baseline="0">
                <a:solidFill>
                  <a:srgbClr val="800000"/>
                </a:solidFill>
                <a:latin typeface="+mj-lt"/>
                <a:ea typeface="华文琥珀" charset="-122"/>
                <a:cs typeface="+mj-cs"/>
              </a:rPr>
              <a:t>END</a:t>
            </a:r>
            <a:endParaRPr lang="en-US" altLang="zh-CN" sz="8000" b="1" kern="1200" baseline="0">
              <a:solidFill>
                <a:srgbClr val="800000"/>
              </a:solidFill>
              <a:latin typeface="+mj-lt"/>
              <a:ea typeface="华文琥珀" charset="-122"/>
              <a:cs typeface="+mj-cs"/>
            </a:endParaRPr>
          </a:p>
        </p:txBody>
      </p:sp>
      <p:sp>
        <p:nvSpPr>
          <p:cNvPr id="133123" name="副标题 133122"/>
          <p:cNvSpPr>
            <a:spLocks noGrp="1"/>
          </p:cNvSpPr>
          <p:nvPr>
            <p:ph type="subTitle" idx="1"/>
          </p:nvPr>
        </p:nvSpPr>
        <p:spPr/>
        <p:txBody>
          <a:bodyPr anchor="t" anchorCtr="0"/>
          <a:p>
            <a:pPr defTabSz="914400">
              <a:buSzTx/>
              <a:buFontTx/>
              <a:buNone/>
            </a:pPr>
            <a:r>
              <a:rPr lang="zh-CN" altLang="en-US" sz="6000" kern="1200" baseline="0" dirty="0">
                <a:solidFill>
                  <a:schemeClr val="bg2"/>
                </a:solidFill>
                <a:latin typeface="+mn-lt"/>
                <a:ea typeface="华文行楷" pitchFamily="2" charset="-122"/>
                <a:cs typeface="+mn-cs"/>
              </a:rPr>
              <a:t>谢谢！</a:t>
            </a:r>
            <a:endParaRPr lang="zh-CN" altLang="en-US" sz="6000" kern="1200" baseline="0" dirty="0">
              <a:solidFill>
                <a:schemeClr val="bg2"/>
              </a:solidFill>
              <a:latin typeface="+mn-lt"/>
              <a:ea typeface="华文行楷"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iterate type="lt">
                                    <p:tmPct val="100000"/>
                                  </p:iterate>
                                  <p:childTnLst>
                                    <p:set>
                                      <p:cBhvr>
                                        <p:cTn id="6" dur="1" fill="hold">
                                          <p:stCondLst>
                                            <p:cond delay="0"/>
                                          </p:stCondLst>
                                        </p:cTn>
                                        <p:tgtEl>
                                          <p:spTgt spid="133123">
                                            <p:txEl>
                                              <p:charRg st="0" end="4"/>
                                            </p:txEl>
                                          </p:spTgt>
                                        </p:tgtEl>
                                        <p:attrNameLst>
                                          <p:attrName>style.visibility</p:attrName>
                                        </p:attrNameLst>
                                      </p:cBhvr>
                                      <p:to>
                                        <p:strVal val="visible"/>
                                      </p:to>
                                    </p:set>
                                    <p:anim calcmode="lin" valueType="num">
                                      <p:cBhvr additive="base">
                                        <p:cTn id="7" dur="75" fill="hold"/>
                                        <p:tgtEl>
                                          <p:spTgt spid="133123">
                                            <p:txEl>
                                              <p:charRg st="0" end="4"/>
                                            </p:txEl>
                                          </p:spTgt>
                                        </p:tgtEl>
                                        <p:attrNameLst>
                                          <p:attrName>ppt_x</p:attrName>
                                        </p:attrNameLst>
                                      </p:cBhvr>
                                      <p:tavLst>
                                        <p:tav tm="0">
                                          <p:val>
                                            <p:strVal val="1+#ppt_w/2"/>
                                          </p:val>
                                        </p:tav>
                                        <p:tav tm="100000">
                                          <p:val>
                                            <p:strVal val="#ppt_x"/>
                                          </p:val>
                                        </p:tav>
                                      </p:tavLst>
                                    </p:anim>
                                    <p:anim calcmode="lin" valueType="num">
                                      <p:cBhvr additive="base">
                                        <p:cTn id="8" dur="75" fill="hold"/>
                                        <p:tgtEl>
                                          <p:spTgt spid="133123">
                                            <p:txEl>
                                              <p:charRg st="0" end="4"/>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142337"/>
          <p:cNvSpPr>
            <a:spLocks noGrp="1"/>
          </p:cNvSpPr>
          <p:nvPr>
            <p:ph type="title"/>
          </p:nvPr>
        </p:nvSpPr>
        <p:spPr/>
        <p:txBody>
          <a:bodyPr anchor="ctr" anchorCtr="0"/>
          <a:p>
            <a:r>
              <a:rPr lang="zh-CN" altLang="en-US" b="1" dirty="0">
                <a:ea typeface="黑体" panose="02010609060101010101" pitchFamily="2" charset="-122"/>
              </a:rPr>
              <a:t>内容导航</a:t>
            </a:r>
            <a:endParaRPr lang="zh-CN" altLang="en-US" b="1" dirty="0">
              <a:ea typeface="黑体" panose="02010609060101010101" pitchFamily="2" charset="-122"/>
            </a:endParaRPr>
          </a:p>
        </p:txBody>
      </p:sp>
      <p:graphicFrame>
        <p:nvGraphicFramePr>
          <p:cNvPr id="3" name="表格 2"/>
          <p:cNvGraphicFramePr/>
          <p:nvPr>
            <p:custDataLst>
              <p:tags r:id="rId1"/>
            </p:custDataLst>
          </p:nvPr>
        </p:nvGraphicFramePr>
        <p:xfrm>
          <a:off x="611505" y="998855"/>
          <a:ext cx="8231505" cy="5536565"/>
        </p:xfrm>
        <a:graphic>
          <a:graphicData uri="http://schemas.openxmlformats.org/drawingml/2006/table">
            <a:tbl>
              <a:tblPr/>
              <a:tblGrid>
                <a:gridCol w="2065020"/>
                <a:gridCol w="6166485"/>
              </a:tblGrid>
              <a:tr h="1301115">
                <a:tc>
                  <a:txBody>
                    <a:bodyPr/>
                    <a:p>
                      <a:pPr algn="ctr">
                        <a:buNone/>
                      </a:pPr>
                      <a:r>
                        <a:rPr lang="en-US" sz="2800">
                          <a:solidFill>
                            <a:srgbClr val="0000FF"/>
                          </a:solidFill>
                          <a:latin typeface="Times New Roman" panose="02020603050405020304" pitchFamily="18" charset="0"/>
                          <a:cs typeface="Times New Roman" panose="02020603050405020304" pitchFamily="18" charset="0"/>
                        </a:rPr>
                        <a:t>目标设置</a:t>
                      </a:r>
                      <a:endParaRPr lang="en-US" altLang="en-US" sz="280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000">
                          <a:latin typeface="Times New Roman" panose="02020603050405020304" pitchFamily="18" charset="0"/>
                          <a:cs typeface="Times New Roman" panose="02020603050405020304" pitchFamily="18" charset="0"/>
                        </a:rPr>
                        <a:t>能运用层次原理图的设计方法完成复杂电路的原理图设计；能完成复杂电路的双面PCB图设计</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88745">
                <a:tc>
                  <a:txBody>
                    <a:bodyPr/>
                    <a:p>
                      <a:pPr algn="ctr">
                        <a:buNone/>
                      </a:pPr>
                      <a:r>
                        <a:rPr lang="en-US" sz="2800">
                          <a:solidFill>
                            <a:srgbClr val="0000FF"/>
                          </a:solidFill>
                          <a:latin typeface="Times New Roman" panose="02020603050405020304" pitchFamily="18" charset="0"/>
                          <a:cs typeface="Times New Roman" panose="02020603050405020304" pitchFamily="18" charset="0"/>
                        </a:rPr>
                        <a:t>内容设置</a:t>
                      </a:r>
                      <a:endParaRPr lang="en-US" altLang="en-US" sz="280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000">
                          <a:latin typeface="Times New Roman" panose="02020603050405020304" pitchFamily="18" charset="0"/>
                          <a:cs typeface="Times New Roman" panose="02020603050405020304" pitchFamily="18" charset="0"/>
                        </a:rPr>
                        <a:t>层次原理图设计；双面板设计</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26465">
                <a:tc>
                  <a:txBody>
                    <a:bodyPr/>
                    <a:p>
                      <a:pPr algn="ctr">
                        <a:buNone/>
                      </a:pPr>
                      <a:r>
                        <a:rPr lang="en-US" sz="2800">
                          <a:solidFill>
                            <a:srgbClr val="0000FF"/>
                          </a:solidFill>
                          <a:latin typeface="Times New Roman" panose="02020603050405020304" pitchFamily="18" charset="0"/>
                          <a:cs typeface="Times New Roman" panose="02020603050405020304" pitchFamily="18" charset="0"/>
                        </a:rPr>
                        <a:t>能力培养</a:t>
                      </a:r>
                      <a:endParaRPr lang="en-US" altLang="en-US" sz="280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000">
                          <a:latin typeface="Times New Roman" panose="02020603050405020304" pitchFamily="18" charset="0"/>
                          <a:cs typeface="Times New Roman" panose="02020603050405020304" pitchFamily="18" charset="0"/>
                        </a:rPr>
                        <a:t>问题分析能力（工程教育认证标准的第2条），使用现代工具能力（工程教育认证标准的第5条）</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79855">
                <a:tc>
                  <a:txBody>
                    <a:bodyPr/>
                    <a:p>
                      <a:pPr algn="ctr">
                        <a:buNone/>
                      </a:pPr>
                      <a:r>
                        <a:rPr lang="en-US" sz="2800">
                          <a:solidFill>
                            <a:srgbClr val="0000FF"/>
                          </a:solidFill>
                          <a:latin typeface="Times New Roman" panose="02020603050405020304" pitchFamily="18" charset="0"/>
                          <a:cs typeface="Times New Roman" panose="02020603050405020304" pitchFamily="18" charset="0"/>
                        </a:rPr>
                        <a:t>本章特色</a:t>
                      </a:r>
                      <a:endParaRPr lang="en-US" altLang="en-US" sz="280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000">
                          <a:latin typeface="Times New Roman" panose="02020603050405020304" pitchFamily="18" charset="0"/>
                          <a:cs typeface="Times New Roman" panose="02020603050405020304" pitchFamily="18" charset="0"/>
                        </a:rPr>
                        <a:t>运用DDS</a:t>
                      </a:r>
                      <a:r>
                        <a:rPr lang="en-US" sz="2000">
                          <a:latin typeface="宋体" panose="02010600030101010101" pitchFamily="2" charset="-122"/>
                          <a:ea typeface="宋体" panose="02010600030101010101" pitchFamily="2" charset="-122"/>
                          <a:cs typeface="宋体" panose="02010600030101010101" pitchFamily="2" charset="-122"/>
                        </a:rPr>
                        <a:t>信号源</a:t>
                      </a:r>
                      <a:r>
                        <a:rPr lang="en-US" sz="2000">
                          <a:latin typeface="Times New Roman" panose="02020603050405020304" pitchFamily="18" charset="0"/>
                          <a:cs typeface="Times New Roman" panose="02020603050405020304" pitchFamily="18" charset="0"/>
                        </a:rPr>
                        <a:t>的</a:t>
                      </a:r>
                      <a:r>
                        <a:rPr lang="en-US" sz="2000">
                          <a:latin typeface="宋体" panose="02010600030101010101" pitchFamily="2" charset="-122"/>
                          <a:ea typeface="宋体" panose="02010600030101010101" pitchFamily="2" charset="-122"/>
                          <a:cs typeface="宋体" panose="02010600030101010101" pitchFamily="2" charset="-122"/>
                        </a:rPr>
                        <a:t>设计</a:t>
                      </a:r>
                      <a:r>
                        <a:rPr lang="en-US" sz="2000">
                          <a:latin typeface="Times New Roman" panose="02020603050405020304" pitchFamily="18" charset="0"/>
                          <a:cs typeface="Times New Roman" panose="02020603050405020304" pitchFamily="18" charset="0"/>
                        </a:rPr>
                        <a:t>案例</a:t>
                      </a:r>
                      <a:r>
                        <a:rPr lang="en-US" sz="2000">
                          <a:latin typeface="宋体" panose="02010600030101010101" pitchFamily="2" charset="-122"/>
                          <a:ea typeface="宋体" panose="02010600030101010101" pitchFamily="2" charset="-122"/>
                          <a:cs typeface="宋体" panose="02010600030101010101" pitchFamily="2" charset="-122"/>
                        </a:rPr>
                        <a:t>培养</a:t>
                      </a:r>
                      <a:r>
                        <a:rPr lang="en-US" sz="2000">
                          <a:latin typeface="Times New Roman" panose="02020603050405020304" pitchFamily="18" charset="0"/>
                          <a:cs typeface="Times New Roman" panose="02020603050405020304" pitchFamily="18" charset="0"/>
                        </a:rPr>
                        <a:t>学生对层次原理图的设计能力；分别运用两种不同的原理图设计方法，分析原理图设计</a:t>
                      </a:r>
                      <a:r>
                        <a:rPr lang="en-US" sz="2000">
                          <a:latin typeface="宋体" panose="02010600030101010101" pitchFamily="2" charset="-122"/>
                          <a:ea typeface="宋体" panose="02010600030101010101" pitchFamily="2" charset="-122"/>
                          <a:cs typeface="宋体" panose="02010600030101010101" pitchFamily="2" charset="-122"/>
                        </a:rPr>
                        <a:t>的</a:t>
                      </a:r>
                      <a:r>
                        <a:rPr lang="en-US" sz="2000">
                          <a:latin typeface="Times New Roman" panose="02020603050405020304" pitchFamily="18" charset="0"/>
                          <a:cs typeface="Times New Roman" panose="02020603050405020304" pitchFamily="18" charset="0"/>
                        </a:rPr>
                        <a:t>技巧；介绍PCB设计的覆铜、</a:t>
                      </a:r>
                      <a:r>
                        <a:rPr lang="en-US" sz="2000">
                          <a:latin typeface="宋体" panose="02010600030101010101" pitchFamily="2" charset="-122"/>
                          <a:ea typeface="宋体" panose="02010600030101010101" pitchFamily="2" charset="-122"/>
                          <a:cs typeface="宋体" panose="02010600030101010101" pitchFamily="2" charset="-122"/>
                        </a:rPr>
                        <a:t>补</a:t>
                      </a:r>
                      <a:r>
                        <a:rPr lang="en-US" sz="2000">
                          <a:latin typeface="Times New Roman" panose="02020603050405020304" pitchFamily="18" charset="0"/>
                          <a:cs typeface="Times New Roman" panose="02020603050405020304" pitchFamily="18" charset="0"/>
                        </a:rPr>
                        <a:t>泪滴和覆铜接地等设计技巧，通过DDS</a:t>
                      </a:r>
                      <a:r>
                        <a:rPr lang="en-US" sz="2000">
                          <a:latin typeface="宋体" panose="02010600030101010101" pitchFamily="2" charset="-122"/>
                          <a:ea typeface="宋体" panose="02010600030101010101" pitchFamily="2" charset="-122"/>
                          <a:cs typeface="宋体" panose="02010600030101010101" pitchFamily="2" charset="-122"/>
                        </a:rPr>
                        <a:t>信号源</a:t>
                      </a:r>
                      <a:r>
                        <a:rPr lang="en-US" sz="2000">
                          <a:latin typeface="Times New Roman" panose="02020603050405020304" pitchFamily="18" charset="0"/>
                          <a:cs typeface="Times New Roman" panose="02020603050405020304" pitchFamily="18" charset="0"/>
                        </a:rPr>
                        <a:t>的设计提高学生</a:t>
                      </a:r>
                      <a:r>
                        <a:rPr lang="en-US" sz="2000">
                          <a:latin typeface="宋体" panose="02010600030101010101" pitchFamily="2" charset="-122"/>
                          <a:ea typeface="宋体" panose="02010600030101010101" pitchFamily="2" charset="-122"/>
                          <a:cs typeface="宋体" panose="02010600030101010101" pitchFamily="2" charset="-122"/>
                        </a:rPr>
                        <a:t>的电路分析能力、</a:t>
                      </a:r>
                      <a:r>
                        <a:rPr lang="en-US" sz="2000">
                          <a:latin typeface="Times New Roman" panose="02020603050405020304" pitchFamily="18" charset="0"/>
                          <a:cs typeface="Times New Roman" panose="02020603050405020304" pitchFamily="18" charset="0"/>
                        </a:rPr>
                        <a:t>电路设计能力</a:t>
                      </a:r>
                      <a:r>
                        <a:rPr lang="en-US" sz="2000">
                          <a:latin typeface="宋体" panose="02010600030101010101" pitchFamily="2" charset="-122"/>
                          <a:ea typeface="宋体" panose="02010600030101010101" pitchFamily="2" charset="-122"/>
                          <a:cs typeface="宋体" panose="02010600030101010101" pitchFamily="2" charset="-122"/>
                        </a:rPr>
                        <a:t>和</a:t>
                      </a:r>
                      <a:r>
                        <a:rPr lang="en-US" sz="2000">
                          <a:latin typeface="Times New Roman" panose="02020603050405020304" pitchFamily="18" charset="0"/>
                          <a:cs typeface="Times New Roman" panose="02020603050405020304" pitchFamily="18" charset="0"/>
                        </a:rPr>
                        <a:t>软件操作能力</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55650" y="1052830"/>
            <a:ext cx="8099425" cy="2676525"/>
          </a:xfrm>
          <a:prstGeom prst="rect">
            <a:avLst/>
          </a:prstGeom>
          <a:noFill/>
          <a:ln w="9525">
            <a:noFill/>
          </a:ln>
        </p:spPr>
        <p:txBody>
          <a:bodyPr wrap="square">
            <a:spAutoFit/>
          </a:bodyPr>
          <a:p>
            <a:pPr indent="269875" algn="just"/>
            <a:r>
              <a:t>基于STM32的DDS信号源的主要技术指标如下。</a:t>
            </a:r>
          </a:p>
          <a:p>
            <a:pPr indent="269875" algn="just"/>
            <a:r>
              <a:t>（1）可产生正弦波和方波。其中正弦波信号的幅度为0～5V，输出信号的频率能达到200kHz以上；可以调节方波的脉冲宽度。</a:t>
            </a:r>
          </a:p>
          <a:p>
            <a:pPr indent="269875" algn="just"/>
            <a:r>
              <a:t>（2）通过按键可选择产生波形的种类、频率与峰峰值。</a:t>
            </a:r>
          </a:p>
          <a:p>
            <a:pPr indent="269875" algn="just"/>
            <a:r>
              <a:t>（3）能显示输出信号的波形，具备程序下载接口和信号输出接口。</a:t>
            </a:r>
          </a:p>
        </p:txBody>
      </p:sp>
      <p:sp>
        <p:nvSpPr>
          <p:cNvPr id="6145" name="标题 147457"/>
          <p:cNvSpPr>
            <a:spLocks noGrp="1"/>
          </p:cNvSpPr>
          <p:nvPr>
            <p:custDataLst>
              <p:tags r:id="rId1"/>
            </p:custDataLst>
          </p:nvPr>
        </p:nvSpPr>
        <p:spPr>
          <a:xfrm>
            <a:off x="143510" y="0"/>
            <a:ext cx="8996045" cy="99885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sz="3200" b="1" dirty="0">
                <a:ea typeface="黑体" panose="02010609060101010101" pitchFamily="2" charset="-122"/>
              </a:rPr>
              <a:t>8.1  基于STM32的DDS信号源主要技术指标</a:t>
            </a:r>
            <a:endParaRPr lang="zh-CN" altLang="en-US" sz="3200" b="1" dirty="0">
              <a:ea typeface="黑体" panose="0201060906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47457"/>
          <p:cNvSpPr>
            <a:spLocks noGrp="1"/>
          </p:cNvSpPr>
          <p:nvPr>
            <p:custDataLst>
              <p:tags r:id="rId1"/>
            </p:custDataLst>
          </p:nvPr>
        </p:nvSpPr>
        <p:spPr>
          <a:xfrm>
            <a:off x="143510" y="0"/>
            <a:ext cx="8996045" cy="99885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sz="3200" b="1" dirty="0">
                <a:ea typeface="黑体" panose="02010609060101010101" pitchFamily="2" charset="-122"/>
              </a:rPr>
              <a:t>8.2  基于STM32的DDS信号源硬件系统设计</a:t>
            </a:r>
            <a:endParaRPr lang="zh-CN" altLang="en-US" sz="3200" b="1" dirty="0">
              <a:ea typeface="黑体" panose="02010609060101010101" pitchFamily="2" charset="-122"/>
            </a:endParaRPr>
          </a:p>
        </p:txBody>
      </p:sp>
      <p:pic>
        <p:nvPicPr>
          <p:cNvPr id="-2147482623" name="图片 -2147482624" descr="8-1"/>
          <p:cNvPicPr>
            <a:picLocks noChangeAspect="1"/>
          </p:cNvPicPr>
          <p:nvPr>
            <p:custDataLst>
              <p:tags r:id="rId2"/>
            </p:custDataLst>
          </p:nvPr>
        </p:nvPicPr>
        <p:blipFill>
          <a:blip r:embed="rId3"/>
          <a:stretch>
            <a:fillRect/>
          </a:stretch>
        </p:blipFill>
        <p:spPr>
          <a:xfrm>
            <a:off x="827405" y="1484630"/>
            <a:ext cx="7988300" cy="398145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47457"/>
          <p:cNvSpPr>
            <a:spLocks noGrp="1"/>
          </p:cNvSpPr>
          <p:nvPr>
            <p:custDataLst>
              <p:tags r:id="rId1"/>
            </p:custDataLst>
          </p:nvPr>
        </p:nvSpPr>
        <p:spPr>
          <a:xfrm>
            <a:off x="755650" y="0"/>
            <a:ext cx="7772400" cy="99885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sz="3600" b="1" dirty="0">
                <a:ea typeface="黑体" panose="02010609060101010101" pitchFamily="2" charset="-122"/>
              </a:rPr>
              <a:t>8.2  基于STM32的DDS信号源硬件电路原理图设计</a:t>
            </a:r>
            <a:endParaRPr lang="zh-CN" altLang="en-US" sz="3600" b="1" dirty="0">
              <a:ea typeface="黑体" panose="02010609060101010101" pitchFamily="2" charset="-122"/>
            </a:endParaRPr>
          </a:p>
        </p:txBody>
      </p:sp>
      <p:sp>
        <p:nvSpPr>
          <p:cNvPr id="100" name="文本框 99"/>
          <p:cNvSpPr txBox="1"/>
          <p:nvPr/>
        </p:nvSpPr>
        <p:spPr>
          <a:xfrm>
            <a:off x="2051685" y="5589270"/>
            <a:ext cx="5080000" cy="368300"/>
          </a:xfrm>
          <a:prstGeom prst="rect">
            <a:avLst/>
          </a:prstGeom>
          <a:noFill/>
          <a:ln w="9525">
            <a:noFill/>
          </a:ln>
        </p:spPr>
        <p:txBody>
          <a:bodyPr>
            <a:spAutoFit/>
          </a:bodyPr>
          <a:p>
            <a:pPr algn="ctr"/>
            <a:r>
              <a:rPr sz="1800"/>
              <a:t>图8-3 顶层原理图的结构</a:t>
            </a:r>
            <a:endParaRPr sz="1800"/>
          </a:p>
        </p:txBody>
      </p:sp>
      <p:pic>
        <p:nvPicPr>
          <p:cNvPr id="-2147481674" name="图片 -2147481675"/>
          <p:cNvPicPr>
            <a:picLocks noChangeAspect="1"/>
          </p:cNvPicPr>
          <p:nvPr>
            <p:custDataLst>
              <p:tags r:id="rId2"/>
            </p:custDataLst>
          </p:nvPr>
        </p:nvPicPr>
        <p:blipFill>
          <a:blip r:embed="rId3"/>
          <a:stretch>
            <a:fillRect/>
          </a:stretch>
        </p:blipFill>
        <p:spPr>
          <a:xfrm>
            <a:off x="107315" y="1052830"/>
            <a:ext cx="8881110" cy="441896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627630" y="260350"/>
            <a:ext cx="5893435" cy="645160"/>
          </a:xfrm>
          <a:prstGeom prst="rect">
            <a:avLst/>
          </a:prstGeom>
          <a:noFill/>
          <a:ln w="9525">
            <a:noFill/>
          </a:ln>
        </p:spPr>
        <p:txBody>
          <a:bodyPr wrap="square">
            <a:spAutoFit/>
          </a:bodyPr>
          <a:p>
            <a:r>
              <a:rPr lang="zh-CN" sz="3600">
                <a:ea typeface="宋体" panose="02010600030101010101" pitchFamily="2" charset="-122"/>
              </a:rPr>
              <a:t>绘制按键子原理图</a:t>
            </a:r>
            <a:endParaRPr lang="zh-CN" altLang="en-US" sz="3600">
              <a:ea typeface="宋体" panose="02010600030101010101" pitchFamily="2" charset="-122"/>
            </a:endParaRPr>
          </a:p>
        </p:txBody>
      </p:sp>
      <p:pic>
        <p:nvPicPr>
          <p:cNvPr id="-2147481605" name="图片 -2147481606"/>
          <p:cNvPicPr>
            <a:picLocks noChangeAspect="1"/>
          </p:cNvPicPr>
          <p:nvPr>
            <p:custDataLst>
              <p:tags r:id="rId1"/>
            </p:custDataLst>
          </p:nvPr>
        </p:nvPicPr>
        <p:blipFill>
          <a:blip r:embed="rId2"/>
          <a:stretch>
            <a:fillRect/>
          </a:stretch>
        </p:blipFill>
        <p:spPr>
          <a:xfrm>
            <a:off x="827405" y="1238885"/>
            <a:ext cx="7600950" cy="431736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47457"/>
          <p:cNvSpPr>
            <a:spLocks noGrp="1"/>
          </p:cNvSpPr>
          <p:nvPr>
            <p:custDataLst>
              <p:tags r:id="rId1"/>
            </p:custDataLst>
          </p:nvPr>
        </p:nvSpPr>
        <p:spPr>
          <a:xfrm>
            <a:off x="755650" y="0"/>
            <a:ext cx="7772400" cy="99885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sz="3600" b="1" dirty="0">
                <a:ea typeface="黑体" panose="02010609060101010101" pitchFamily="2" charset="-122"/>
              </a:rPr>
              <a:t>绘制STM32单片机最小系统子原理图</a:t>
            </a:r>
            <a:endParaRPr lang="zh-CN" altLang="en-US" sz="3600" b="1" dirty="0">
              <a:ea typeface="黑体" panose="02010609060101010101" pitchFamily="2" charset="-122"/>
            </a:endParaRPr>
          </a:p>
        </p:txBody>
      </p:sp>
      <p:pic>
        <p:nvPicPr>
          <p:cNvPr id="-2147481604" name="图片 1116"/>
          <p:cNvPicPr>
            <a:picLocks noChangeAspect="1"/>
          </p:cNvPicPr>
          <p:nvPr>
            <p:custDataLst>
              <p:tags r:id="rId2"/>
            </p:custDataLst>
          </p:nvPr>
        </p:nvPicPr>
        <p:blipFill>
          <a:blip r:embed="rId3"/>
          <a:stretch>
            <a:fillRect/>
          </a:stretch>
        </p:blipFill>
        <p:spPr>
          <a:xfrm>
            <a:off x="179705" y="1196340"/>
            <a:ext cx="8752205" cy="513969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47457"/>
          <p:cNvSpPr>
            <a:spLocks noGrp="1"/>
          </p:cNvSpPr>
          <p:nvPr>
            <p:custDataLst>
              <p:tags r:id="rId1"/>
            </p:custDataLst>
          </p:nvPr>
        </p:nvSpPr>
        <p:spPr>
          <a:xfrm>
            <a:off x="755650" y="0"/>
            <a:ext cx="7772400" cy="99885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sz="3600" b="1" dirty="0">
                <a:ea typeface="黑体" panose="02010609060101010101" pitchFamily="2" charset="-122"/>
              </a:rPr>
              <a:t>AD9851电路子原理图</a:t>
            </a:r>
            <a:endParaRPr lang="zh-CN" altLang="en-US" sz="3600" b="1" dirty="0">
              <a:ea typeface="黑体" panose="02010609060101010101" pitchFamily="2" charset="-122"/>
            </a:endParaRPr>
          </a:p>
        </p:txBody>
      </p:sp>
      <p:pic>
        <p:nvPicPr>
          <p:cNvPr id="-2147481507" name="图片 -2147481508"/>
          <p:cNvPicPr>
            <a:picLocks noChangeAspect="1"/>
          </p:cNvPicPr>
          <p:nvPr>
            <p:custDataLst>
              <p:tags r:id="rId2"/>
            </p:custDataLst>
          </p:nvPr>
        </p:nvPicPr>
        <p:blipFill>
          <a:blip r:embed="rId3"/>
          <a:stretch>
            <a:fillRect/>
          </a:stretch>
        </p:blipFill>
        <p:spPr>
          <a:xfrm>
            <a:off x="251460" y="1124585"/>
            <a:ext cx="8413750" cy="520763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47457"/>
          <p:cNvSpPr>
            <a:spLocks noGrp="1"/>
          </p:cNvSpPr>
          <p:nvPr>
            <p:custDataLst>
              <p:tags r:id="rId1"/>
            </p:custDataLst>
          </p:nvPr>
        </p:nvSpPr>
        <p:spPr>
          <a:xfrm>
            <a:off x="755650" y="0"/>
            <a:ext cx="7772400" cy="99885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sz="3600" b="1" dirty="0">
                <a:ea typeface="黑体" panose="02010609060101010101" pitchFamily="2" charset="-122"/>
              </a:rPr>
              <a:t>信号输出调理电路子原理图</a:t>
            </a:r>
            <a:endParaRPr lang="zh-CN" altLang="en-US" sz="3600" b="1" dirty="0">
              <a:ea typeface="黑体" panose="02010609060101010101" pitchFamily="2" charset="-122"/>
            </a:endParaRPr>
          </a:p>
        </p:txBody>
      </p:sp>
      <p:pic>
        <p:nvPicPr>
          <p:cNvPr id="-2147481705" name="图片 -2147481706"/>
          <p:cNvPicPr>
            <a:picLocks noChangeAspect="1"/>
          </p:cNvPicPr>
          <p:nvPr>
            <p:custDataLst>
              <p:tags r:id="rId2"/>
            </p:custDataLst>
          </p:nvPr>
        </p:nvPicPr>
        <p:blipFill>
          <a:blip r:embed="rId3"/>
          <a:stretch>
            <a:fillRect/>
          </a:stretch>
        </p:blipFill>
        <p:spPr>
          <a:xfrm>
            <a:off x="360045" y="1480820"/>
            <a:ext cx="8914765" cy="4124325"/>
          </a:xfrm>
          <a:prstGeom prst="rect">
            <a:avLst/>
          </a:prstGeom>
          <a:noFill/>
          <a:ln w="9525">
            <a:noFill/>
          </a:ln>
        </p:spPr>
      </p:pic>
    </p:spTree>
  </p:cSld>
  <p:clrMapOvr>
    <a:masterClrMapping/>
  </p:clrMapOvr>
</p:sld>
</file>

<file path=ppt/tags/tag1.xml><?xml version="1.0" encoding="utf-8"?>
<p:tagLst xmlns:p="http://schemas.openxmlformats.org/presentationml/2006/main">
  <p:tag name="TABLE_ENDDRAG_ORIGIN_RECT" val="627*395"/>
  <p:tag name="TABLE_ENDDRAG_RECT" val="67*91*627*395"/>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commondata" val="eyJoZGlkIjoiNDk4ZDFlNmI5OTY2OTRmMzlmZjA5YmM0YTA5MDQxMmQ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23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24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25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26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6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7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9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20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21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22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Designs\Cactus.pot</Template>
  <TotalTime>0</TotalTime>
  <Words>1388</Words>
  <Application>WPS 演示</Application>
  <PresentationFormat>在屏幕上显示</PresentationFormat>
  <Paragraphs>70</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13</vt:i4>
      </vt:variant>
      <vt:variant>
        <vt:lpstr>幻灯片标题</vt:lpstr>
      </vt:variant>
      <vt:variant>
        <vt:i4>18</vt:i4>
      </vt:variant>
    </vt:vector>
  </HeadingPairs>
  <TitlesOfParts>
    <vt:vector size="42" baseType="lpstr">
      <vt:lpstr>Arial</vt:lpstr>
      <vt:lpstr>宋体</vt:lpstr>
      <vt:lpstr>Wingdings</vt:lpstr>
      <vt:lpstr>Times New Roman</vt:lpstr>
      <vt:lpstr>Arial Narrow</vt:lpstr>
      <vt:lpstr>黑体</vt:lpstr>
      <vt:lpstr>微软雅黑</vt:lpstr>
      <vt:lpstr>Arial Unicode MS</vt:lpstr>
      <vt:lpstr>Calibri</vt:lpstr>
      <vt:lpstr>华文琥珀</vt:lpstr>
      <vt:lpstr>华文行楷</vt:lpstr>
      <vt:lpstr>Cactus</vt:lpstr>
      <vt:lpstr>11_Cactus</vt:lpstr>
      <vt:lpstr>36_Cactus</vt:lpstr>
      <vt:lpstr>2_Cactus</vt:lpstr>
      <vt:lpstr>17_Cactus</vt:lpstr>
      <vt:lpstr>19_Cactus</vt:lpstr>
      <vt:lpstr>20_Cactus</vt:lpstr>
      <vt:lpstr>21_Cactus</vt:lpstr>
      <vt:lpstr>22_Cactus</vt:lpstr>
      <vt:lpstr>23_Cactus</vt:lpstr>
      <vt:lpstr>24_Cactus</vt:lpstr>
      <vt:lpstr>25_Cactus</vt:lpstr>
      <vt:lpstr>26_Cactus</vt:lpstr>
      <vt:lpstr>第7章  单片机综合实验电路板设计</vt:lpstr>
      <vt:lpstr>内容导航</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7.10  单片机综合实验电路板项目设计能力形成观察点分析</vt:lpstr>
      <vt:lpstr>本章小结</vt:lpstr>
      <vt:lpstr>END</vt:lpstr>
    </vt:vector>
  </TitlesOfParts>
  <Company>Lenovo (Beijing)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结构及工作原理 </dc:title>
  <dc:creator>Lenovo User</dc:creator>
  <cp:lastModifiedBy>李精华</cp:lastModifiedBy>
  <cp:revision>166</cp:revision>
  <dcterms:created xsi:type="dcterms:W3CDTF">2007-02-26T13:12:00Z</dcterms:created>
  <dcterms:modified xsi:type="dcterms:W3CDTF">2024-02-17T01:38:07Z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2052-12.1.0.16250</vt:lpwstr>
  </property>
  <property fmtid="{D5CDD505-2E9C-101B-9397-08002B2CF9AE}" pid="3" name="ICV">
    <vt:lpwstr>6FCC2AD7BF8547FC88B29AF505F4E13C_13</vt:lpwstr>
  </property>
</Properties>
</file>