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58" r:id="rId6"/>
    <p:sldId id="259" r:id="rId7"/>
    <p:sldId id="262" r:id="rId8"/>
    <p:sldId id="260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6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741680" y="325755"/>
            <a:ext cx="10515600" cy="1036955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b="0" dirty="0">
                <a:solidFill>
                  <a:srgbClr val="C00000"/>
                </a:solidFill>
              </a:rPr>
              <a:t>学习情境二   数字钟的设计与调试</a:t>
            </a:r>
            <a:endParaRPr lang="zh-CN" altLang="zh-CN" sz="3200" b="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在日常生活和工作中，我们常常应用定时器。如扩印过程中的曝光定时，早晨起床的闹铃定时等等。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    早期使用的时间控制单元常常利用模拟电路来实现，其定时的准确度和重复精度都不是很理想。随着数字电子技术的飞速发展，单片机的控制性能越来越高，单片机产品已经渗入到工作和生活的许多领域。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    本情境以单片机为控制单元，单片机的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定时器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产生精确定时，通过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共阳极数码管LED显示时、分、秒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，并且可以通过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按钮设置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时间，达到了制作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简易数字钟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的目的。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7" name="图片 27" descr="数字钟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4259580"/>
            <a:ext cx="6242685" cy="1798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03225" y="367030"/>
            <a:ext cx="10515600" cy="626872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1.软件设计思路 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</a:rPr>
              <a:t>根据数码管的工作原理可知，要使数码管静态显示某个数字，可在数码端输入该数字的码即可。本任务让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数码管显示数字</a:t>
            </a:r>
            <a:r>
              <a:rPr lang="en-US" altLang="zh-CN" sz="2000">
                <a:solidFill>
                  <a:srgbClr val="C00000"/>
                </a:solidFill>
                <a:latin typeface="+mn-ea"/>
              </a:rPr>
              <a:t>5</a:t>
            </a:r>
            <a:r>
              <a:rPr lang="zh-CN" altLang="en-US" sz="2000">
                <a:latin typeface="+mn-ea"/>
              </a:rPr>
              <a:t>。</a:t>
            </a: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2.绘制程序流程图               </a:t>
            </a:r>
            <a:r>
              <a:rPr lang="en-US" altLang="zh-CN" sz="2000">
                <a:solidFill>
                  <a:srgbClr val="C00000"/>
                </a:solidFill>
                <a:latin typeface="+mn-ea"/>
              </a:rPr>
              <a:t>3. 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编写程序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思考题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0070C0"/>
                </a:solidFill>
              </a:rPr>
              <a:t>1.</a:t>
            </a:r>
            <a:r>
              <a:rPr lang="zh-CN" altLang="en-US" sz="2000">
                <a:solidFill>
                  <a:srgbClr val="0070C0"/>
                </a:solidFill>
              </a:rPr>
              <a:t>任务中的程序编写采用的是最直接的传送方式，能否用查表方式编写程序？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0070C0"/>
                </a:solidFill>
              </a:rPr>
              <a:t>2.</a:t>
            </a:r>
            <a:r>
              <a:rPr lang="zh-CN" altLang="en-US" sz="2000">
                <a:solidFill>
                  <a:srgbClr val="0070C0"/>
                </a:solidFill>
              </a:rPr>
              <a:t>如果把任务中的共阳极数码管改为共阴极数码管，如何修改程序？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24" name="图片 24" descr="静态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2364740"/>
            <a:ext cx="2407285" cy="2839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10" y="2364740"/>
            <a:ext cx="6379210" cy="2969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4.编译调试程序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成功编译调试后，在Proteus软件上仿真程序，把hex文件加入到单片机中，单击仿真按钮，可以看到P2口所接的共阳极数码管显示数字5。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5" name="图片 25" descr="仿真显示数字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951990"/>
            <a:ext cx="6744970" cy="4282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  <a:r>
              <a:rPr lang="zh-CN" altLang="en-US" sz="2000">
                <a:solidFill>
                  <a:srgbClr val="C00000"/>
                </a:solidFill>
              </a:rPr>
              <a:t>.在开发板上实现效果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把单片机放入40DIP活座中，并卡住。然后用排线把单片机的</a:t>
            </a:r>
            <a:r>
              <a:rPr lang="zh-CN" altLang="en-US" sz="2000">
                <a:solidFill>
                  <a:srgbClr val="C00000"/>
                </a:solidFill>
              </a:rPr>
              <a:t>P2口与七段LED数码管相连</a:t>
            </a:r>
            <a:r>
              <a:rPr lang="zh-CN" altLang="en-US" sz="2000">
                <a:solidFill>
                  <a:srgbClr val="0070C0"/>
                </a:solidFill>
              </a:rPr>
              <a:t>，启动STC单片机程序下载软件，下载完成后，立即可以看见开发板上的数码管显示数字</a:t>
            </a:r>
            <a:r>
              <a:rPr lang="en-US" altLang="zh-CN" sz="2000">
                <a:solidFill>
                  <a:srgbClr val="0070C0"/>
                </a:solidFill>
              </a:rPr>
              <a:t>5</a:t>
            </a:r>
            <a:r>
              <a:rPr lang="en-US" altLang="zh-CN" sz="2000"/>
              <a:t>.</a:t>
            </a:r>
            <a:endParaRPr lang="en-US" altLang="zh-CN" sz="2000"/>
          </a:p>
          <a:p>
            <a:pPr>
              <a:lnSpc>
                <a:spcPct val="100000"/>
              </a:lnSpc>
            </a:pPr>
            <a:endParaRPr lang="en-US" altLang="zh-CN" sz="2000"/>
          </a:p>
        </p:txBody>
      </p:sp>
      <p:pic>
        <p:nvPicPr>
          <p:cNvPr id="16" name="图片 16" descr="显示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870" y="1630680"/>
            <a:ext cx="6372860" cy="4751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知识点提升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C00000"/>
                </a:solidFill>
              </a:rPr>
              <a:t>1. 1位数码管0~9顺计时显示</a:t>
            </a:r>
            <a:endParaRPr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数码管显示的数字从0开始，每隔0.5s加1，直到9之后再从0开始，如此反复循环。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C00000"/>
                </a:solidFill>
              </a:rPr>
              <a:t>思考题</a:t>
            </a:r>
            <a:endParaRPr lang="zh-CN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1.修改本程序，让七段LED数码管从9开始显示，递减到0，再从头开始。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2.修改本程序，让七段LED数码管从0开始显示，递增到9，再递减到0，最后从头开始。</a:t>
            </a:r>
            <a:endParaRPr lang="zh-CN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1597025"/>
            <a:ext cx="2714625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60" y="1597025"/>
            <a:ext cx="5572125" cy="3105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2. 按钮开关控制的数码管显示电路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（1）抖动现象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在输入电路中，开关的动作是理想状态。但是如果仔细分析开关的真实动作，将会发现许多非预期的状态，这种非预期的状态称为抖动，而这种忽高忽低或者忽而非高非低的情况可说是不折不扣的噪声。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28" name="图片 28" descr="开关动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655" y="2679065"/>
            <a:ext cx="5550535" cy="3377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（2）硬件去抖动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如果要避免这种抖动现象，可使用一个</a:t>
            </a:r>
            <a:r>
              <a:rPr lang="zh-CN" altLang="en-US" sz="2000">
                <a:solidFill>
                  <a:srgbClr val="C00000"/>
                </a:solidFill>
              </a:rPr>
              <a:t>切换开关及互锁电路</a:t>
            </a:r>
            <a:r>
              <a:rPr lang="zh-CN" altLang="en-US" sz="2000">
                <a:solidFill>
                  <a:srgbClr val="0070C0"/>
                </a:solidFill>
              </a:rPr>
              <a:t>，组成一个</a:t>
            </a:r>
            <a:r>
              <a:rPr lang="zh-CN" altLang="en-US" sz="2000">
                <a:solidFill>
                  <a:srgbClr val="C00000"/>
                </a:solidFill>
              </a:rPr>
              <a:t>去抖动电路</a:t>
            </a:r>
            <a:r>
              <a:rPr lang="zh-CN" altLang="en-US" sz="2000">
                <a:solidFill>
                  <a:srgbClr val="0070C0"/>
                </a:solidFill>
              </a:rPr>
              <a:t>。虽然这个电路可降低抖动所产生在噪声，但所需要的元件较多，所占的电路面积较大，增加了成本与电路的复杂度，已经很少使用了。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30" name="图片 30" descr="互锁电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2413000"/>
            <a:ext cx="4705985" cy="3300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（3）软件去抖动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用硬件来抑制抖动的噪声，定会增加电路的复杂性与成本。而我们只要在软件上下点功夫，避免产生抖动的那10~20ms,即可达到去抖动的效果。只要在读入第一个状态的输入信号时即可</a:t>
            </a:r>
            <a:r>
              <a:rPr lang="zh-CN" altLang="en-US" sz="2000">
                <a:solidFill>
                  <a:srgbClr val="C00000"/>
                </a:solidFill>
              </a:rPr>
              <a:t>执行10~20ms的延时函数</a:t>
            </a:r>
            <a:r>
              <a:rPr lang="zh-CN" altLang="en-US" sz="2000">
                <a:solidFill>
                  <a:srgbClr val="0070C0"/>
                </a:solidFill>
              </a:rPr>
              <a:t>（通常是20ms）。当按下按钮开关瞬间，程序将执行debouncer函数，而这个函数就是一个延迟函数，内容如下：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71140"/>
            <a:ext cx="7720965" cy="1744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以产生负脉冲的按钮开关为例，当按下按钮，8951检测到第一个低电平信号时，随即调用debouncer函数以延迟20ms，这段时间程序不执行，以避免按钮开关上的不稳定状态。20ms后，程序才响应使用者按下按钮开关所对有的动作。放开按钮时，8951检测到第一个高电平信号时，随即调用debouncer函数以延迟20ms，这段时间程序不执行，以避免按钮开关上的不稳定状态。20ms后，程序才响应使用者放开按钮开关所对有的动作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31" name="图片 31" descr="去抖动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2569845"/>
            <a:ext cx="7735570" cy="2744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77190" y="22225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（4）按钮开关控制的数码管显示电路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P0</a:t>
            </a:r>
            <a:r>
              <a:rPr lang="zh-CN" altLang="en-US" sz="2000">
                <a:solidFill>
                  <a:srgbClr val="0070C0"/>
                </a:solidFill>
              </a:rPr>
              <a:t>经限流电阻器连</a:t>
            </a:r>
            <a:r>
              <a:rPr lang="zh-CN" altLang="en-US" sz="2000">
                <a:solidFill>
                  <a:srgbClr val="C00000"/>
                </a:solidFill>
              </a:rPr>
              <a:t>接共阳极七段LED数码管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P2.7连接PB1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P2.6连接PB2</a:t>
            </a:r>
            <a:r>
              <a:rPr lang="zh-CN" altLang="en-US" sz="2000">
                <a:solidFill>
                  <a:srgbClr val="0070C0"/>
                </a:solidFill>
              </a:rPr>
              <a:t>，其中</a:t>
            </a:r>
            <a:r>
              <a:rPr lang="zh-CN" altLang="en-US" sz="2000">
                <a:solidFill>
                  <a:srgbClr val="C00000"/>
                </a:solidFill>
              </a:rPr>
              <a:t>PB1</a:t>
            </a:r>
            <a:r>
              <a:rPr lang="zh-CN" altLang="en-US" sz="2000">
                <a:solidFill>
                  <a:srgbClr val="0070C0"/>
                </a:solidFill>
              </a:rPr>
              <a:t>具有</a:t>
            </a:r>
            <a:r>
              <a:rPr lang="zh-CN" altLang="en-US" sz="2000">
                <a:solidFill>
                  <a:srgbClr val="C00000"/>
                </a:solidFill>
              </a:rPr>
              <a:t>递增</a:t>
            </a:r>
            <a:r>
              <a:rPr lang="zh-CN" altLang="en-US" sz="2000">
                <a:solidFill>
                  <a:srgbClr val="0070C0"/>
                </a:solidFill>
              </a:rPr>
              <a:t>的功能，</a:t>
            </a:r>
            <a:r>
              <a:rPr lang="zh-CN" altLang="en-US" sz="2000">
                <a:solidFill>
                  <a:srgbClr val="C00000"/>
                </a:solidFill>
              </a:rPr>
              <a:t>PB2</a:t>
            </a:r>
            <a:r>
              <a:rPr lang="zh-CN" altLang="en-US" sz="2000">
                <a:solidFill>
                  <a:srgbClr val="0070C0"/>
                </a:solidFill>
              </a:rPr>
              <a:t>具有</a:t>
            </a:r>
            <a:r>
              <a:rPr lang="zh-CN" altLang="en-US" sz="2000">
                <a:solidFill>
                  <a:srgbClr val="C00000"/>
                </a:solidFill>
              </a:rPr>
              <a:t>递减</a:t>
            </a:r>
            <a:r>
              <a:rPr lang="zh-CN" altLang="en-US" sz="2000">
                <a:solidFill>
                  <a:srgbClr val="0070C0"/>
                </a:solidFill>
              </a:rPr>
              <a:t>的功能。若程序刚开始时，七段LED数码管显示0，按一下PB1，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七段LED数码管显示1，再按一下PB1，七段LED数码管显示2，以此类推；若七段LED数码管显示9，再按一下PB1，七段LED数码管显示0。同样地，七段LED数码管显示0，按一下PB2，七段LED数码管显示9，再按一下PB2，七段LED数码管显示8，以此类推；若七段LED数码管显示0，再按一下PB1，七段LED数码管显示9。当按钮按着不放时，状态不变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6" name="图片 26" descr="QQ截图20180105161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2734945"/>
            <a:ext cx="5743575" cy="3888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267335" y="459105"/>
            <a:ext cx="10515600" cy="6467475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程序设计方面：共阳极七段LED数码管显示0，然后判断PB1是否为0，若PB1=0，则输出下一笔驱动信号，若超过10笔数据，则从第一笔数据开始；紧接着判断PB2是否为0，若PB2=0，则输出上一笔驱动信号，若原本是第一笔数据，则输出第10笔数据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758950"/>
            <a:ext cx="657542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2676525"/>
            <a:ext cx="5083810" cy="203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159125"/>
            <a:ext cx="6576060" cy="2545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1870710"/>
            <a:ext cx="5035550" cy="8058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p>
            <a:r>
              <a:rPr lang="zh-CN" altLang="en-US" sz="2800" b="0">
                <a:solidFill>
                  <a:srgbClr val="C00000"/>
                </a:solidFill>
              </a:rPr>
              <a:t>学习任务一 ：1位数码管的静态显示电路的设计与调试</a:t>
            </a:r>
            <a:endParaRPr lang="zh-CN" altLang="en-US" sz="2800" b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任务描述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采用</a:t>
            </a:r>
            <a:r>
              <a:rPr lang="zh-CN" altLang="en-US" sz="2000">
                <a:solidFill>
                  <a:srgbClr val="FF0000"/>
                </a:solidFill>
              </a:rPr>
              <a:t>数码管静态显示</a:t>
            </a:r>
            <a:r>
              <a:rPr lang="zh-CN" altLang="en-US" sz="2000">
                <a:solidFill>
                  <a:srgbClr val="0070C0"/>
                </a:solidFill>
              </a:rPr>
              <a:t>的原理，采用单片机的任意端口，控制一个数码管，</a:t>
            </a:r>
            <a:r>
              <a:rPr lang="zh-CN" altLang="en-US" sz="2000">
                <a:solidFill>
                  <a:srgbClr val="FF0000"/>
                </a:solidFill>
              </a:rPr>
              <a:t>显示0~9</a:t>
            </a:r>
            <a:r>
              <a:rPr lang="zh-CN" altLang="en-US" sz="2000">
                <a:solidFill>
                  <a:srgbClr val="0070C0"/>
                </a:solidFill>
              </a:rPr>
              <a:t>中的任意一个</a:t>
            </a:r>
            <a:r>
              <a:rPr lang="zh-CN" altLang="en-US" sz="2000">
                <a:solidFill>
                  <a:srgbClr val="C00000"/>
                </a:solidFill>
              </a:rPr>
              <a:t>数字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C00000"/>
                </a:solidFill>
              </a:rPr>
              <a:t>任务目标</a:t>
            </a:r>
            <a:endParaRPr lang="zh-CN" altLang="zh-CN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1.掌握</a:t>
            </a:r>
            <a:r>
              <a:rPr lang="zh-CN" altLang="zh-CN" sz="2000">
                <a:solidFill>
                  <a:srgbClr val="FF0000"/>
                </a:solidFill>
              </a:rPr>
              <a:t>七段LED数码管</a:t>
            </a:r>
            <a:r>
              <a:rPr lang="zh-CN" altLang="zh-CN" sz="2000">
                <a:solidFill>
                  <a:srgbClr val="0070C0"/>
                </a:solidFill>
              </a:rPr>
              <a:t>的</a:t>
            </a:r>
            <a:r>
              <a:rPr lang="zh-CN" altLang="zh-CN" sz="2000">
                <a:solidFill>
                  <a:srgbClr val="FF0000"/>
                </a:solidFill>
              </a:rPr>
              <a:t>内部连接</a:t>
            </a:r>
            <a:r>
              <a:rPr lang="zh-CN" altLang="zh-CN" sz="2000">
                <a:solidFill>
                  <a:srgbClr val="0070C0"/>
                </a:solidFill>
              </a:rPr>
              <a:t>方式。 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2.能按照任务要求，自主设计与绘制</a:t>
            </a:r>
            <a:r>
              <a:rPr lang="zh-CN" altLang="zh-CN" sz="2000">
                <a:solidFill>
                  <a:srgbClr val="FF0000"/>
                </a:solidFill>
              </a:rPr>
              <a:t>1位数码管静态显示电路</a:t>
            </a:r>
            <a:r>
              <a:rPr lang="zh-CN" altLang="zh-CN" sz="2000">
                <a:solidFill>
                  <a:srgbClr val="0070C0"/>
                </a:solidFill>
              </a:rPr>
              <a:t>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3.理解数码管静态显示的工作原理。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4.能理解</a:t>
            </a:r>
            <a:r>
              <a:rPr lang="zh-CN" altLang="zh-CN" sz="2000">
                <a:solidFill>
                  <a:srgbClr val="FF0000"/>
                </a:solidFill>
              </a:rPr>
              <a:t>抖动和去抖动</a:t>
            </a:r>
            <a:r>
              <a:rPr lang="zh-CN" altLang="zh-CN" sz="2000">
                <a:solidFill>
                  <a:srgbClr val="0070C0"/>
                </a:solidFill>
              </a:rPr>
              <a:t>的工作原理，并且在程序设计中能设计程序实现软件去抖动。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5. 能利用数码管静态显示的原理，自主设计1位数码管的静止显示电路，并</a:t>
            </a:r>
            <a:r>
              <a:rPr lang="zh-CN" altLang="zh-CN" sz="2000">
                <a:solidFill>
                  <a:srgbClr val="C00000"/>
                </a:solidFill>
              </a:rPr>
              <a:t>编写程序</a:t>
            </a:r>
            <a:r>
              <a:rPr lang="zh-CN" altLang="zh-CN" sz="2000">
                <a:solidFill>
                  <a:srgbClr val="0070C0"/>
                </a:solidFill>
              </a:rPr>
              <a:t>，让数码管显示0~9中的任意一个数字。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6.能按照硬件电路图，连接单片机最小系统与数码管，按钮之间的接线，通电后让数码管显示数字。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建议课时：  8课时</a:t>
            </a:r>
            <a:endParaRPr lang="zh-CN" altLang="zh-CN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思考题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1.在本实验中，若按钮按住不放会怎样？如何改善？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2.若同时按住PB1和PB2连个按钮会怎样？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3.能否设计一个四人智力抢答器，主持人宣布开始时，数码管熄灭，当1号选手抢答时，数码管显示数字1,2号选手抢答时，显示数字2，以此类推。该选手抢答时，其他选手无抢答功能，必须主持人按下复位按钮时，方可进行下一轮抢答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578610"/>
            <a:ext cx="10302240" cy="4486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>
                <a:latin typeface="+mn-ea"/>
                <a:sym typeface="+mn-ea"/>
              </a:rPr>
            </a:b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显示0~9中的任意一个数字，因此可以采用一个共阳极数码管显示数字5，并用单片机的P2口控制即可完成。</a:t>
            </a:r>
            <a:endParaRPr lang="zh-CN" altLang="en-US" sz="2000">
              <a:solidFill>
                <a:srgbClr val="0070C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任务实施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sym typeface="+mn-ea"/>
              </a:rPr>
              <a:t>1.七段LED数码管</a:t>
            </a:r>
            <a:endParaRPr lang="en-US" altLang="zh-CN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七段LED数码管由7个LED组合而成的显示装置，可以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显示0~9</a:t>
            </a:r>
            <a:r>
              <a:rPr lang="zh-CN" altLang="en-US" sz="200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这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10个数字</a:t>
            </a:r>
            <a:r>
              <a:rPr lang="zh-CN" altLang="en-US" sz="200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。</a:t>
            </a:r>
            <a:endParaRPr lang="zh-CN" altLang="en-US" sz="200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endParaRPr lang="zh-CN" altLang="en-US" sz="2000"/>
          </a:p>
        </p:txBody>
      </p:sp>
      <p:pic>
        <p:nvPicPr>
          <p:cNvPr id="114697" name="内容占位符 114696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3768725"/>
            <a:ext cx="8702675" cy="25063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473075"/>
            <a:ext cx="10515600" cy="624332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七段LED数码管分为</a:t>
            </a:r>
            <a:r>
              <a:rPr lang="zh-CN" altLang="en-US" sz="2000">
                <a:solidFill>
                  <a:srgbClr val="C00000"/>
                </a:solidFill>
              </a:rPr>
              <a:t>共阳极</a:t>
            </a:r>
            <a:r>
              <a:rPr lang="zh-CN" altLang="en-US" sz="2000">
                <a:solidFill>
                  <a:srgbClr val="0070C0"/>
                </a:solidFill>
              </a:rPr>
              <a:t>和</a:t>
            </a:r>
            <a:r>
              <a:rPr lang="zh-CN" altLang="en-US" sz="2000">
                <a:solidFill>
                  <a:srgbClr val="C00000"/>
                </a:solidFill>
              </a:rPr>
              <a:t>共阴极</a:t>
            </a:r>
            <a:r>
              <a:rPr lang="zh-CN" altLang="en-US" sz="2000">
                <a:solidFill>
                  <a:srgbClr val="0070C0"/>
                </a:solidFill>
              </a:rPr>
              <a:t>两种。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共阳极</a:t>
            </a:r>
            <a:r>
              <a:rPr lang="zh-CN" altLang="en-US" sz="2000">
                <a:solidFill>
                  <a:srgbClr val="0070C0"/>
                </a:solidFill>
              </a:rPr>
              <a:t>就是把所有LED的</a:t>
            </a:r>
            <a:r>
              <a:rPr lang="zh-CN" altLang="en-US" sz="2000">
                <a:solidFill>
                  <a:srgbClr val="C00000"/>
                </a:solidFill>
              </a:rPr>
              <a:t>阳极连接到公共端com</a:t>
            </a:r>
            <a:r>
              <a:rPr lang="zh-CN" altLang="en-US" sz="2000">
                <a:solidFill>
                  <a:srgbClr val="0070C0"/>
                </a:solidFill>
              </a:rPr>
              <a:t>，而每个LED阴极分别为a、b、c、d、e、f、g及dp（小数点）。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共阴极</a:t>
            </a:r>
            <a:r>
              <a:rPr lang="zh-CN" altLang="en-US" sz="2000">
                <a:solidFill>
                  <a:srgbClr val="0070C0"/>
                </a:solidFill>
              </a:rPr>
              <a:t>就是把所有LED的</a:t>
            </a:r>
            <a:r>
              <a:rPr lang="zh-CN" altLang="en-US" sz="2000">
                <a:solidFill>
                  <a:srgbClr val="C00000"/>
                </a:solidFill>
              </a:rPr>
              <a:t>阴极连接到公共端com</a:t>
            </a:r>
            <a:r>
              <a:rPr lang="zh-CN" altLang="en-US" sz="2000">
                <a:solidFill>
                  <a:srgbClr val="0070C0"/>
                </a:solidFill>
              </a:rPr>
              <a:t>，而每个LED阳极分别为a、b、c、d、e、f、g及dp。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115723" name="内容占位符 115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2519045"/>
            <a:ext cx="4638675" cy="1412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725" name="内容占位符 115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60" y="2519045"/>
            <a:ext cx="5367020" cy="162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0" name="内容占位符 116739" descr="7SEG-2_正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4324985"/>
            <a:ext cx="1946275" cy="193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3" name="内容占位符 116742" descr="7SEG-3-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4324985"/>
            <a:ext cx="2038985" cy="1930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2804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</a:rPr>
              <a:t>2.共阳极七段LED数码管</a:t>
            </a:r>
            <a:endParaRPr lang="en-US" altLang="zh-CN" sz="200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+mn-ea"/>
              </a:rPr>
              <a:t>com接Vcc</a:t>
            </a:r>
            <a:r>
              <a:rPr lang="en-US" altLang="zh-CN" sz="2000">
                <a:solidFill>
                  <a:srgbClr val="0070C0"/>
                </a:solidFill>
                <a:latin typeface="+mn-ea"/>
              </a:rPr>
              <a:t>，然后将每一个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阴极引脚各接一个限流电阻</a:t>
            </a:r>
            <a:r>
              <a:rPr lang="en-US" altLang="zh-CN" sz="2000">
                <a:solidFill>
                  <a:srgbClr val="0070C0"/>
                </a:solidFill>
                <a:latin typeface="+mn-ea"/>
              </a:rPr>
              <a:t>。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限流电阻</a:t>
            </a:r>
            <a:r>
              <a:rPr lang="en-US" altLang="zh-CN" sz="2000">
                <a:solidFill>
                  <a:srgbClr val="0070C0"/>
                </a:solidFill>
                <a:latin typeface="+mn-ea"/>
              </a:rPr>
              <a:t>可使用</a:t>
            </a:r>
            <a:r>
              <a:rPr lang="en-US" altLang="zh-CN" sz="2000">
                <a:solidFill>
                  <a:srgbClr val="FF0000"/>
                </a:solidFill>
                <a:latin typeface="+mn-ea"/>
              </a:rPr>
              <a:t>220Ω到330Ω之间</a:t>
            </a:r>
            <a:r>
              <a:rPr lang="en-US" altLang="zh-CN" sz="2000">
                <a:solidFill>
                  <a:srgbClr val="0070C0"/>
                </a:solidFill>
                <a:latin typeface="+mn-ea"/>
              </a:rPr>
              <a:t>，电阻值越小，电流越大，亮度越亮。若只使用一个限流电阻连接Vcc，则显示不同数字，将会有不同的亮度，并不妥当</a:t>
            </a:r>
            <a:r>
              <a:rPr lang="zh-CN" altLang="zh-CN" sz="2000">
                <a:solidFill>
                  <a:srgbClr val="0070C0"/>
                </a:solidFill>
                <a:latin typeface="+mn-ea"/>
              </a:rPr>
              <a:t>。</a:t>
            </a:r>
            <a:endParaRPr lang="zh-CN" altLang="zh-CN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olidFill>
                <a:srgbClr val="0070C0"/>
              </a:solidFill>
            </a:endParaRPr>
          </a:p>
        </p:txBody>
      </p:sp>
      <p:pic>
        <p:nvPicPr>
          <p:cNvPr id="118792" name="内容占位符 1187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2533650"/>
            <a:ext cx="5527675" cy="31819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42595" y="485775"/>
            <a:ext cx="10515600" cy="463772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a连接8951输出端口的最低位，dp连接最高位，且希望小数点不亮，则</a:t>
            </a:r>
            <a:r>
              <a:rPr lang="zh-CN" altLang="en-US" sz="2000">
                <a:solidFill>
                  <a:srgbClr val="C00000"/>
                </a:solidFill>
              </a:rPr>
              <a:t>共阳极数码管0~9的驱动信号编码</a:t>
            </a:r>
            <a:r>
              <a:rPr lang="zh-CN" altLang="en-US" sz="2000">
                <a:solidFill>
                  <a:srgbClr val="0070C0"/>
                </a:solidFill>
              </a:rPr>
              <a:t>如下图所示。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13001" name="图片 213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555115"/>
            <a:ext cx="6922770" cy="47072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</a:rPr>
              <a:t>3.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共阴极七段LED数码管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com接地(GND)，然后将每一个的阳极引脚各接一个限流电阻。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  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 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119816" name="内容占位符 1198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2004695"/>
            <a:ext cx="6595110" cy="37109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03860" y="314325"/>
            <a:ext cx="10450830" cy="589978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a连接8951输出端口的最低位，dp连接最高位，且希望小数点不亮，则</a:t>
            </a:r>
            <a:r>
              <a:rPr lang="zh-CN" altLang="en-US" sz="2000">
                <a:solidFill>
                  <a:srgbClr val="C00000"/>
                </a:solidFill>
              </a:rPr>
              <a:t>共阴极0~9的驱动信号编码</a:t>
            </a:r>
            <a:r>
              <a:rPr lang="zh-CN" altLang="en-US" sz="2000">
                <a:solidFill>
                  <a:srgbClr val="0070C0"/>
                </a:solidFill>
              </a:rPr>
              <a:t>如下图示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很显然，</a:t>
            </a:r>
            <a:r>
              <a:rPr lang="zh-CN" altLang="en-US" sz="2000">
                <a:solidFill>
                  <a:srgbClr val="C00000"/>
                </a:solidFill>
              </a:rPr>
              <a:t>共阳极</a:t>
            </a:r>
            <a:r>
              <a:rPr lang="zh-CN" altLang="en-US" sz="2000">
                <a:solidFill>
                  <a:srgbClr val="0070C0"/>
                </a:solidFill>
              </a:rPr>
              <a:t>七段LED数码管的驱动信号</a:t>
            </a:r>
            <a:r>
              <a:rPr lang="zh-CN" altLang="en-US" sz="2000">
                <a:solidFill>
                  <a:srgbClr val="C00000"/>
                </a:solidFill>
              </a:rPr>
              <a:t>与共阴极</a:t>
            </a:r>
            <a:r>
              <a:rPr lang="zh-CN" altLang="en-US" sz="2000">
                <a:solidFill>
                  <a:srgbClr val="0070C0"/>
                </a:solidFill>
              </a:rPr>
              <a:t>七段</a:t>
            </a:r>
            <a:r>
              <a:rPr lang="zh-CN" altLang="en-US" sz="2000"/>
              <a:t>LED</a:t>
            </a:r>
            <a:r>
              <a:rPr lang="zh-CN" altLang="en-US" sz="2000">
                <a:solidFill>
                  <a:srgbClr val="C00000"/>
                </a:solidFill>
              </a:rPr>
              <a:t>数码管</a:t>
            </a:r>
            <a:r>
              <a:rPr lang="zh-CN" altLang="en-US" sz="2000">
                <a:solidFill>
                  <a:srgbClr val="0070C0"/>
                </a:solidFill>
              </a:rPr>
              <a:t>的</a:t>
            </a:r>
            <a:r>
              <a:rPr lang="zh-CN" altLang="en-US" sz="2000">
                <a:solidFill>
                  <a:srgbClr val="C00000"/>
                </a:solidFill>
              </a:rPr>
              <a:t>驱动信号</a:t>
            </a:r>
            <a:r>
              <a:rPr lang="zh-CN" altLang="en-US" sz="2000">
                <a:solidFill>
                  <a:srgbClr val="0070C0"/>
                </a:solidFill>
              </a:rPr>
              <a:t>刚好</a:t>
            </a:r>
            <a:r>
              <a:rPr lang="zh-CN" altLang="en-US" sz="2000">
                <a:solidFill>
                  <a:srgbClr val="C00000"/>
                </a:solidFill>
              </a:rPr>
              <a:t>相反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0070C0"/>
                </a:solidFill>
              </a:rPr>
              <a:t>我们只要使用其中一组信号编码即可。</a:t>
            </a:r>
            <a:r>
              <a:rPr lang="zh-CN" altLang="en-US" sz="2000">
                <a:solidFill>
                  <a:srgbClr val="C00000"/>
                </a:solidFill>
              </a:rPr>
              <a:t>万一</a:t>
            </a:r>
            <a:r>
              <a:rPr lang="zh-CN" altLang="en-US" sz="2000">
                <a:solidFill>
                  <a:srgbClr val="0070C0"/>
                </a:solidFill>
              </a:rPr>
              <a:t>所使用的编码与七段LED数码管的</a:t>
            </a:r>
            <a:r>
              <a:rPr lang="zh-CN" altLang="en-US" sz="2000">
                <a:solidFill>
                  <a:srgbClr val="C00000"/>
                </a:solidFill>
              </a:rPr>
              <a:t>极性不符</a:t>
            </a:r>
            <a:r>
              <a:rPr lang="zh-CN" altLang="en-US" sz="2000">
                <a:solidFill>
                  <a:srgbClr val="0070C0"/>
                </a:solidFill>
              </a:rPr>
              <a:t>，只要在程序里的</a:t>
            </a:r>
            <a:r>
              <a:rPr lang="zh-CN" altLang="en-US" sz="2000">
                <a:solidFill>
                  <a:srgbClr val="C00000"/>
                </a:solidFill>
              </a:rPr>
              <a:t>输出指令中加一个反相运算符</a:t>
            </a:r>
            <a:r>
              <a:rPr lang="zh-CN" altLang="en-US" sz="2000"/>
              <a:t>即可。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214024" name="图片 214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1002030"/>
            <a:ext cx="5680075" cy="38715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4.</a:t>
            </a:r>
            <a:r>
              <a:rPr lang="zh-CN" altLang="en-US" sz="2000">
                <a:solidFill>
                  <a:srgbClr val="C00000"/>
                </a:solidFill>
              </a:rPr>
              <a:t>硬件电路原理图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根据任务分析及共阳极七段LED数码管的连接特点，本任务数码管通过220Ω的电阻连接到单片机的P2口，数码管的com接VCC。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23" descr="最新电路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1987550"/>
            <a:ext cx="6840855" cy="4464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9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3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71"/>
  <p:tag name="KSO_WM_SLIDE_ID" val="custom16047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1"/>
  <p:tag name="KSO_WM_SLIDE_SIZE" val="828*36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WPS 演示</Application>
  <PresentationFormat>宽屏</PresentationFormat>
  <Paragraphs>162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A000120140530A99PPBG</vt:lpstr>
      <vt:lpstr>自定义设计方案</vt:lpstr>
      <vt:lpstr>学习情境二   数字钟的设计与调试</vt:lpstr>
      <vt:lpstr>学习任务一 ：1位数码管的静态显示电路的设计与调试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27</cp:revision>
  <dcterms:created xsi:type="dcterms:W3CDTF">2018-03-06T07:00:00Z</dcterms:created>
  <dcterms:modified xsi:type="dcterms:W3CDTF">2018-03-20T07:17:33Z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