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4"/>
  </p:notesMasterIdLst>
  <p:sldIdLst>
    <p:sldId id="258" r:id="rId4"/>
    <p:sldId id="259" r:id="rId5"/>
    <p:sldId id="266" r:id="rId6"/>
    <p:sldId id="290" r:id="rId7"/>
    <p:sldId id="269" r:id="rId8"/>
    <p:sldId id="268" r:id="rId9"/>
    <p:sldId id="278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79" r:id="rId22"/>
    <p:sldId id="289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p>
            <a:r>
              <a:rPr lang="zh-CN" altLang="en-US" sz="2800" b="0">
                <a:solidFill>
                  <a:srgbClr val="C00000"/>
                </a:solidFill>
              </a:rPr>
              <a:t>学习任务三 ：中断系统的设计与调试</a:t>
            </a:r>
            <a:endParaRPr lang="zh-CN" altLang="en-US" sz="2800" b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任务描述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P0口</a:t>
            </a:r>
            <a:r>
              <a:rPr lang="zh-CN" altLang="en-US" sz="2000">
                <a:solidFill>
                  <a:srgbClr val="0070C0"/>
                </a:solidFill>
              </a:rPr>
              <a:t>接八个流水灯，效果为流水</a:t>
            </a:r>
            <a:r>
              <a:rPr lang="zh-CN" altLang="en-US" sz="2000">
                <a:solidFill>
                  <a:srgbClr val="C00000"/>
                </a:solidFill>
              </a:rPr>
              <a:t>灯一个一个依次亮，直至全亮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r>
              <a:rPr lang="zh-CN" altLang="en-US" sz="2000">
                <a:solidFill>
                  <a:srgbClr val="C00000"/>
                </a:solidFill>
              </a:rPr>
              <a:t>按下</a:t>
            </a:r>
            <a:r>
              <a:rPr lang="zh-CN" altLang="en-US" sz="2000">
                <a:solidFill>
                  <a:srgbClr val="0070C0"/>
                </a:solidFill>
              </a:rPr>
              <a:t>外部</a:t>
            </a:r>
            <a:r>
              <a:rPr lang="zh-CN" altLang="en-US" sz="2000">
                <a:solidFill>
                  <a:srgbClr val="C00000"/>
                </a:solidFill>
              </a:rPr>
              <a:t>中断按钮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自动执行中断子程序</a:t>
            </a:r>
            <a:r>
              <a:rPr lang="zh-CN" altLang="en-US" sz="2000">
                <a:solidFill>
                  <a:srgbClr val="0070C0"/>
                </a:solidFill>
              </a:rPr>
              <a:t>,效果为</a:t>
            </a:r>
            <a:r>
              <a:rPr lang="zh-CN" altLang="en-US" sz="2000">
                <a:solidFill>
                  <a:srgbClr val="C00000"/>
                </a:solidFill>
              </a:rPr>
              <a:t>P1口</a:t>
            </a:r>
            <a:r>
              <a:rPr lang="zh-CN" altLang="en-US" sz="2000">
                <a:solidFill>
                  <a:srgbClr val="0070C0"/>
                </a:solidFill>
              </a:rPr>
              <a:t>接的</a:t>
            </a:r>
            <a:r>
              <a:rPr lang="zh-CN" altLang="en-US" sz="2000">
                <a:solidFill>
                  <a:srgbClr val="C00000"/>
                </a:solidFill>
              </a:rPr>
              <a:t>流水灯二个二个亮，直至全亮</a:t>
            </a:r>
            <a:r>
              <a:rPr lang="zh-CN" altLang="en-US" sz="2000">
                <a:solidFill>
                  <a:srgbClr val="0070C0"/>
                </a:solidFill>
              </a:rPr>
              <a:t>。待</a:t>
            </a:r>
            <a:r>
              <a:rPr lang="zh-CN" altLang="en-US" sz="2000">
                <a:solidFill>
                  <a:srgbClr val="C00000"/>
                </a:solidFill>
              </a:rPr>
              <a:t>完成后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自动返回</a:t>
            </a:r>
            <a:r>
              <a:rPr lang="zh-CN" altLang="en-US" sz="2000">
                <a:solidFill>
                  <a:srgbClr val="0070C0"/>
                </a:solidFill>
              </a:rPr>
              <a:t>到主程序。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C00000"/>
                </a:solidFill>
              </a:rPr>
              <a:t>任务目标</a:t>
            </a:r>
            <a:endParaRPr lang="zh-CN" altLang="zh-CN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1.认识51单片机的</a:t>
            </a:r>
            <a:r>
              <a:rPr lang="zh-CN" altLang="zh-CN" sz="2000">
                <a:solidFill>
                  <a:srgbClr val="C00000"/>
                </a:solidFill>
              </a:rPr>
              <a:t>中断功能</a:t>
            </a:r>
            <a:r>
              <a:rPr lang="zh-CN" altLang="zh-CN" sz="2000">
                <a:solidFill>
                  <a:srgbClr val="0070C0"/>
                </a:solidFill>
              </a:rPr>
              <a:t>。 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2.理解</a:t>
            </a:r>
            <a:r>
              <a:rPr lang="zh-CN" altLang="zh-CN" sz="2000">
                <a:solidFill>
                  <a:srgbClr val="C00000"/>
                </a:solidFill>
              </a:rPr>
              <a:t>中断</a:t>
            </a:r>
            <a:r>
              <a:rPr lang="zh-CN" altLang="zh-CN" sz="2000">
                <a:solidFill>
                  <a:srgbClr val="0070C0"/>
                </a:solidFill>
              </a:rPr>
              <a:t>的</a:t>
            </a:r>
            <a:r>
              <a:rPr lang="zh-CN" altLang="zh-CN" sz="2000">
                <a:solidFill>
                  <a:srgbClr val="C00000"/>
                </a:solidFill>
              </a:rPr>
              <a:t>工作原理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3. 能设置</a:t>
            </a:r>
            <a:r>
              <a:rPr lang="zh-CN" altLang="zh-CN" sz="2000">
                <a:solidFill>
                  <a:srgbClr val="C00000"/>
                </a:solidFill>
              </a:rPr>
              <a:t>中断向量</a:t>
            </a:r>
            <a:r>
              <a:rPr lang="zh-CN" altLang="zh-CN" sz="2000">
                <a:solidFill>
                  <a:srgbClr val="0070C0"/>
                </a:solidFill>
              </a:rPr>
              <a:t>、</a:t>
            </a:r>
            <a:r>
              <a:rPr lang="zh-CN" altLang="zh-CN" sz="2000">
                <a:solidFill>
                  <a:srgbClr val="C00000"/>
                </a:solidFill>
              </a:rPr>
              <a:t>中断寄存器</a:t>
            </a:r>
            <a:r>
              <a:rPr lang="zh-CN" altLang="zh-CN" sz="2000">
                <a:solidFill>
                  <a:srgbClr val="0070C0"/>
                </a:solidFill>
              </a:rPr>
              <a:t>，在C语言的程序里启用中断功能，并</a:t>
            </a:r>
            <a:r>
              <a:rPr lang="zh-CN" altLang="zh-CN" sz="2000">
                <a:solidFill>
                  <a:srgbClr val="C00000"/>
                </a:solidFill>
              </a:rPr>
              <a:t>编写</a:t>
            </a:r>
            <a:r>
              <a:rPr lang="zh-CN" altLang="zh-CN" sz="2000">
                <a:solidFill>
                  <a:srgbClr val="0070C0"/>
                </a:solidFill>
              </a:rPr>
              <a:t>单一外部中断、两个外部中断和中断嵌套的</a:t>
            </a:r>
            <a:r>
              <a:rPr lang="zh-CN" altLang="zh-CN" sz="2000">
                <a:solidFill>
                  <a:srgbClr val="C00000"/>
                </a:solidFill>
              </a:rPr>
              <a:t>程序</a:t>
            </a:r>
            <a:r>
              <a:rPr lang="zh-CN" altLang="zh-CN" sz="2000">
                <a:solidFill>
                  <a:srgbClr val="0070C0"/>
                </a:solidFill>
              </a:rPr>
              <a:t>。</a:t>
            </a:r>
            <a:endParaRPr lang="zh-CN" altLang="zh-CN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70C0"/>
                </a:solidFill>
              </a:rPr>
              <a:t>建议课时：</a:t>
            </a:r>
            <a:r>
              <a:rPr lang="en-US" sz="2000">
                <a:solidFill>
                  <a:srgbClr val="0070C0"/>
                </a:solidFill>
              </a:rPr>
              <a:t>6</a:t>
            </a:r>
            <a:r>
              <a:rPr lang="zh-CN" altLang="zh-CN" sz="2000">
                <a:solidFill>
                  <a:srgbClr val="0070C0"/>
                </a:solidFill>
              </a:rPr>
              <a:t>课时</a:t>
            </a:r>
            <a:endParaRPr lang="zh-CN" altLang="zh-CN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29895" y="235585"/>
            <a:ext cx="11376660" cy="550672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1.外部中断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外部中断有</a:t>
            </a:r>
            <a:r>
              <a:rPr lang="zh-CN" altLang="en-US" sz="2000">
                <a:solidFill>
                  <a:srgbClr val="C00000"/>
                </a:solidFill>
              </a:rPr>
              <a:t>INT0与INT1两个</a:t>
            </a:r>
            <a:r>
              <a:rPr lang="zh-CN" altLang="en-US" sz="2000">
                <a:solidFill>
                  <a:srgbClr val="0070C0"/>
                </a:solidFill>
              </a:rPr>
              <a:t>，CPU通过(P3.2复用引脚)及(P3.3复用引脚)即可接收外部中断的请求。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外部中断信号的采样方式可分为</a:t>
            </a:r>
            <a:r>
              <a:rPr lang="zh-CN" altLang="en-US" sz="2000">
                <a:solidFill>
                  <a:srgbClr val="C00000"/>
                </a:solidFill>
              </a:rPr>
              <a:t>电平触发</a:t>
            </a:r>
            <a:r>
              <a:rPr lang="zh-CN" altLang="en-US" sz="2000">
                <a:solidFill>
                  <a:srgbClr val="0070C0"/>
                </a:solidFill>
              </a:rPr>
              <a:t>(低电平触发)及</a:t>
            </a:r>
            <a:r>
              <a:rPr lang="zh-CN" altLang="en-US" sz="2000">
                <a:solidFill>
                  <a:srgbClr val="C00000"/>
                </a:solidFill>
              </a:rPr>
              <a:t>边沿触发</a:t>
            </a:r>
            <a:r>
              <a:rPr lang="zh-CN" altLang="en-US" sz="2000">
                <a:solidFill>
                  <a:srgbClr val="0070C0"/>
                </a:solidFill>
              </a:rPr>
              <a:t>(负边沿触发)两种。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电平触发</a:t>
            </a:r>
            <a:r>
              <a:rPr lang="zh-CN" altLang="en-US" sz="2000">
                <a:solidFill>
                  <a:srgbClr val="0070C0"/>
                </a:solidFill>
              </a:rPr>
              <a:t>，必须将TC0N寄存器中的</a:t>
            </a:r>
            <a:r>
              <a:rPr lang="zh-CN" altLang="en-US" sz="2000">
                <a:solidFill>
                  <a:srgbClr val="C00000"/>
                </a:solidFill>
              </a:rPr>
              <a:t>IT0(或IT1)设置为0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边沿触发</a:t>
            </a:r>
            <a:r>
              <a:rPr lang="zh-CN" altLang="en-US" sz="2000">
                <a:solidFill>
                  <a:srgbClr val="0070C0"/>
                </a:solidFill>
              </a:rPr>
              <a:t>，必须将TCON寄存器中的</a:t>
            </a:r>
            <a:r>
              <a:rPr lang="zh-CN" altLang="en-US" sz="2000">
                <a:solidFill>
                  <a:srgbClr val="C00000"/>
                </a:solidFill>
              </a:rPr>
              <a:t>IT0（或IT1）设置为1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这些中断请求将反映在IE0(或IE1)里，若IE寄存器的</a:t>
            </a:r>
            <a:r>
              <a:rPr lang="zh-CN" altLang="en-US" sz="2000">
                <a:solidFill>
                  <a:srgbClr val="C00000"/>
                </a:solidFill>
              </a:rPr>
              <a:t>EX0(或EX1)=1且EA=1</a:t>
            </a:r>
            <a:r>
              <a:rPr lang="zh-CN" altLang="en-US" sz="2000">
                <a:solidFill>
                  <a:srgbClr val="0070C0"/>
                </a:solidFill>
              </a:rPr>
              <a:t>,</a:t>
            </a:r>
            <a:r>
              <a:rPr lang="zh-CN" altLang="en-US" sz="2000">
                <a:solidFill>
                  <a:srgbClr val="C00000"/>
                </a:solidFill>
              </a:rPr>
              <a:t>CPU</a:t>
            </a:r>
            <a:r>
              <a:rPr lang="zh-CN" altLang="en-US" sz="2000">
                <a:solidFill>
                  <a:srgbClr val="0070C0"/>
                </a:solidFill>
              </a:rPr>
              <a:t>将</a:t>
            </a:r>
            <a:r>
              <a:rPr lang="zh-CN" altLang="en-US" sz="2000">
                <a:solidFill>
                  <a:srgbClr val="C00000"/>
                </a:solidFill>
              </a:rPr>
              <a:t>进入</a:t>
            </a:r>
            <a:r>
              <a:rPr lang="zh-CN" altLang="en-US" sz="2000">
                <a:solidFill>
                  <a:srgbClr val="0070C0"/>
                </a:solidFill>
              </a:rPr>
              <a:t>该</a:t>
            </a:r>
            <a:r>
              <a:rPr lang="zh-CN" altLang="en-US" sz="2000">
                <a:solidFill>
                  <a:srgbClr val="C00000"/>
                </a:solidFill>
              </a:rPr>
              <a:t>中断的服务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中断优先级寄存器(</a:t>
            </a:r>
            <a:r>
              <a:rPr lang="zh-CN" altLang="en-US" sz="2000">
                <a:solidFill>
                  <a:srgbClr val="C00000"/>
                </a:solidFill>
              </a:rPr>
              <a:t>IP寄存器</a:t>
            </a:r>
            <a:r>
              <a:rPr lang="zh-CN" altLang="en-US" sz="2000">
                <a:solidFill>
                  <a:srgbClr val="0070C0"/>
                </a:solidFill>
              </a:rPr>
              <a:t>)，只是安排</a:t>
            </a:r>
            <a:r>
              <a:rPr lang="zh-CN" altLang="en-US" sz="2000">
                <a:solidFill>
                  <a:srgbClr val="C00000"/>
                </a:solidFill>
              </a:rPr>
              <a:t>多个中断发生时中断服务执行的顺序</a:t>
            </a:r>
            <a:r>
              <a:rPr lang="zh-CN" altLang="en-US" sz="2000">
                <a:solidFill>
                  <a:srgbClr val="0070C0"/>
                </a:solidFill>
              </a:rPr>
              <a:t>而已，若只有一个中断，将不会受影响。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2.定时器/计数器中断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定时器/计数器中断有</a:t>
            </a:r>
            <a:r>
              <a:rPr lang="zh-CN" altLang="en-US" sz="2000">
                <a:solidFill>
                  <a:srgbClr val="C00000"/>
                </a:solidFill>
              </a:rPr>
              <a:t>T0和T1</a:t>
            </a:r>
            <a:r>
              <a:rPr lang="zh-CN" altLang="en-US" sz="2000">
                <a:solidFill>
                  <a:srgbClr val="0070C0"/>
                </a:solidFill>
              </a:rPr>
              <a:t>两个。若是定时器，CPU将计数内部的时钟脉冲，而提出内部中断；若是计数器，CPU将计数外部的脉冲，而提出内部中断。至于外部脉冲的输入，则是通过T0引脚（P3.4复用引脚）及T1引脚（P3.5复用引脚）。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3.串行口中断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串行口中断（UART）有</a:t>
            </a:r>
            <a:r>
              <a:rPr lang="zh-CN" altLang="en-US" sz="2000">
                <a:solidFill>
                  <a:srgbClr val="C00000"/>
                </a:solidFill>
              </a:rPr>
              <a:t>RI 和TI</a:t>
            </a:r>
            <a:r>
              <a:rPr lang="zh-CN" altLang="en-US" sz="2000">
                <a:solidFill>
                  <a:srgbClr val="0070C0"/>
                </a:solidFill>
              </a:rPr>
              <a:t>两个，CPU通过RXD引脚（P3.0复用引脚）及TXD引脚（P3.1复用引脚）要求接受（RI）中断请求或传送（TI）中断请求。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16560" y="36703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二、中断寄存器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1.中断使能寄存器IE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中断使能寄存器IE视为启闭中断功能的开关。它是一个8位的可位寻址寄存器。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2" name="图片 22" descr="IE寄存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580" y="1688465"/>
            <a:ext cx="7282815" cy="4914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16560" y="32766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2.中断优先寄存器IP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中断优先寄存器IP判断各中断优先级的开关，也是一个8位的可位寻址寄存器。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3" name="图片 23" descr="IP寄存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1311275"/>
            <a:ext cx="8248650" cy="5086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77190" y="34099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IP寄存器只是决定中断属于高优先级，还是低优先级。原本各个中断已有先后之分，</a:t>
            </a:r>
            <a:r>
              <a:rPr lang="zh-CN" altLang="en-US" sz="2000">
                <a:solidFill>
                  <a:srgbClr val="C00000"/>
                </a:solidFill>
              </a:rPr>
              <a:t>自然优先级顺序</a:t>
            </a:r>
            <a:r>
              <a:rPr lang="zh-CN" altLang="en-US" sz="2000">
                <a:solidFill>
                  <a:srgbClr val="0070C0"/>
                </a:solidFill>
              </a:rPr>
              <a:t>如下所示。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若都没有在IP寄存器里设置优先等级，则中断的优先等级为INT0&gt;T0&gt;INT1&gt;T1&gt;RI/TI。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若将其中任一中断设为高优先等级，例如让</a:t>
            </a:r>
            <a:r>
              <a:rPr lang="zh-CN" altLang="en-US" sz="2000">
                <a:solidFill>
                  <a:srgbClr val="C00000"/>
                </a:solidFill>
              </a:rPr>
              <a:t>PT1=1</a:t>
            </a:r>
            <a:r>
              <a:rPr lang="zh-CN" altLang="en-US" sz="2000">
                <a:solidFill>
                  <a:srgbClr val="0070C0"/>
                </a:solidFill>
              </a:rPr>
              <a:t>，则中断的优先等级变为T1&gt;INT0&gt;T0&gt;INT1&gt;RI/TI。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4" name="图片 24" descr="自然优先等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015" y="741045"/>
            <a:ext cx="2926080" cy="2164715"/>
          </a:xfrm>
          <a:prstGeom prst="rect">
            <a:avLst/>
          </a:prstGeom>
        </p:spPr>
      </p:pic>
      <p:pic>
        <p:nvPicPr>
          <p:cNvPr id="25" name="图片 25" descr="不同优先等级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74210"/>
            <a:ext cx="3979545" cy="2136775"/>
          </a:xfrm>
          <a:prstGeom prst="rect">
            <a:avLst/>
          </a:prstGeom>
        </p:spPr>
      </p:pic>
      <p:pic>
        <p:nvPicPr>
          <p:cNvPr id="26" name="图片 26" descr="中断优先级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30" y="4474210"/>
            <a:ext cx="4006215" cy="2182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42595" y="327660"/>
            <a:ext cx="11068050" cy="463804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3.定时器/计数器控制寄存器TCON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TCON寄存器是一个8位的可位寻址寄存器。其中</a:t>
            </a:r>
            <a:r>
              <a:rPr lang="zh-CN" altLang="en-US" sz="2000">
                <a:solidFill>
                  <a:srgbClr val="C00000"/>
                </a:solidFill>
              </a:rPr>
              <a:t>IT0与IT1</a:t>
            </a:r>
            <a:r>
              <a:rPr lang="zh-CN" altLang="en-US" sz="2000">
                <a:solidFill>
                  <a:srgbClr val="0070C0"/>
                </a:solidFill>
              </a:rPr>
              <a:t>分别为</a:t>
            </a:r>
            <a:r>
              <a:rPr lang="zh-CN" altLang="en-US" sz="2000">
                <a:solidFill>
                  <a:srgbClr val="C00000"/>
                </a:solidFill>
              </a:rPr>
              <a:t>INT0与INT1</a:t>
            </a:r>
            <a:r>
              <a:rPr lang="zh-CN" altLang="en-US" sz="2000">
                <a:solidFill>
                  <a:srgbClr val="0070C0"/>
                </a:solidFill>
              </a:rPr>
              <a:t>的采样信号设置位。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若要采样</a:t>
            </a:r>
            <a:r>
              <a:rPr lang="zh-CN" altLang="en-US" sz="2000">
                <a:solidFill>
                  <a:srgbClr val="C00000"/>
                </a:solidFill>
              </a:rPr>
              <a:t>负边沿触发</a:t>
            </a:r>
            <a:r>
              <a:rPr lang="zh-CN" altLang="en-US" sz="2000">
                <a:solidFill>
                  <a:srgbClr val="0070C0"/>
                </a:solidFill>
              </a:rPr>
              <a:t>信号，则可将它</a:t>
            </a:r>
            <a:r>
              <a:rPr lang="zh-CN" altLang="en-US" sz="2000">
                <a:solidFill>
                  <a:srgbClr val="C00000"/>
                </a:solidFill>
              </a:rPr>
              <a:t>设置为1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若要采用</a:t>
            </a:r>
            <a:r>
              <a:rPr lang="zh-CN" altLang="en-US" sz="2000">
                <a:solidFill>
                  <a:srgbClr val="C00000"/>
                </a:solidFill>
              </a:rPr>
              <a:t>低电平动作</a:t>
            </a:r>
            <a:r>
              <a:rPr lang="zh-CN" altLang="en-US" sz="2000">
                <a:solidFill>
                  <a:srgbClr val="0070C0"/>
                </a:solidFill>
              </a:rPr>
              <a:t>信号，则可将它</a:t>
            </a:r>
            <a:r>
              <a:rPr lang="zh-CN" altLang="en-US" sz="2000">
                <a:solidFill>
                  <a:srgbClr val="C00000"/>
                </a:solidFill>
              </a:rPr>
              <a:t>设置为0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IE0与IE1</a:t>
            </a:r>
            <a:r>
              <a:rPr lang="zh-CN" altLang="en-US" sz="2000">
                <a:solidFill>
                  <a:srgbClr val="0070C0"/>
                </a:solidFill>
              </a:rPr>
              <a:t>两个位，则是由CPU所操作的中断标志，则</a:t>
            </a:r>
            <a:r>
              <a:rPr lang="zh-CN" altLang="en-US" sz="2000">
                <a:solidFill>
                  <a:srgbClr val="C00000"/>
                </a:solidFill>
              </a:rPr>
              <a:t>中断发生</a:t>
            </a:r>
            <a:r>
              <a:rPr lang="zh-CN" altLang="en-US" sz="2000">
                <a:solidFill>
                  <a:srgbClr val="0070C0"/>
                </a:solidFill>
              </a:rPr>
              <a:t>时，将被</a:t>
            </a:r>
            <a:r>
              <a:rPr lang="zh-CN" altLang="en-US" sz="2000">
                <a:solidFill>
                  <a:srgbClr val="C00000"/>
                </a:solidFill>
              </a:rPr>
              <a:t>设置为1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r>
              <a:rPr lang="zh-CN" altLang="en-US" sz="2000">
                <a:solidFill>
                  <a:srgbClr val="C00000"/>
                </a:solidFill>
              </a:rPr>
              <a:t>结束中断</a:t>
            </a:r>
            <a:r>
              <a:rPr lang="zh-CN" altLang="en-US" sz="2000">
                <a:solidFill>
                  <a:srgbClr val="0070C0"/>
                </a:solidFill>
              </a:rPr>
              <a:t>时，将恢复</a:t>
            </a:r>
            <a:r>
              <a:rPr lang="zh-CN" altLang="en-US" sz="2000">
                <a:solidFill>
                  <a:srgbClr val="C00000"/>
                </a:solidFill>
              </a:rPr>
              <a:t>为0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7" name="图片 27" descr="TCON寄存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260" y="2767965"/>
            <a:ext cx="9778365" cy="3707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5930" y="38036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4.中断向量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当发生中断时，程序将跳至其中断向量地址，执行该位置上的程序。对于C语言的程序而言，大可不必知道其真实位置，程序设计者只要知道发生中断时将会执行其中断子程序即可。当然，在中断子程序的定义上，必须明确定义该中断子程序属于哪个中断的中断子程序。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108835"/>
            <a:ext cx="9702800" cy="2909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288290"/>
            <a:ext cx="10515600" cy="5584825"/>
          </a:xfrm>
        </p:spPr>
        <p:txBody>
          <a:bodyPr>
            <a:normAutofit/>
          </a:bodyPr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5.中断的应用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 中断的应用包括</a:t>
            </a:r>
            <a:r>
              <a:rPr lang="zh-CN" altLang="en-US" sz="2000">
                <a:solidFill>
                  <a:srgbClr val="C00000"/>
                </a:solidFill>
              </a:rPr>
              <a:t>中断向量的设置</a:t>
            </a:r>
            <a:r>
              <a:rPr lang="zh-CN" altLang="en-US" sz="2000">
                <a:solidFill>
                  <a:srgbClr val="0070C0"/>
                </a:solidFill>
              </a:rPr>
              <a:t>及</a:t>
            </a:r>
            <a:r>
              <a:rPr lang="zh-CN" altLang="en-US" sz="2000">
                <a:solidFill>
                  <a:srgbClr val="C00000"/>
                </a:solidFill>
              </a:rPr>
              <a:t>中断子程序的编写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r>
              <a:rPr lang="zh-CN" altLang="en-US" sz="2000">
                <a:solidFill>
                  <a:srgbClr val="C00000"/>
                </a:solidFill>
              </a:rPr>
              <a:t>（1）中断设置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中断的设置包括开启中断开关（即</a:t>
            </a:r>
            <a:r>
              <a:rPr lang="zh-CN" altLang="en-US" sz="2000">
                <a:solidFill>
                  <a:srgbClr val="C00000"/>
                </a:solidFill>
              </a:rPr>
              <a:t>IE寄存器</a:t>
            </a:r>
            <a:r>
              <a:rPr lang="zh-CN" altLang="en-US" sz="2000">
                <a:solidFill>
                  <a:srgbClr val="0070C0"/>
                </a:solidFill>
              </a:rPr>
              <a:t>的设置）、中断优先级的设置（即</a:t>
            </a:r>
            <a:r>
              <a:rPr lang="zh-CN" altLang="en-US" sz="2000">
                <a:solidFill>
                  <a:srgbClr val="C00000"/>
                </a:solidFill>
              </a:rPr>
              <a:t>IP寄存器</a:t>
            </a:r>
            <a:r>
              <a:rPr lang="zh-CN" altLang="en-US" sz="2000">
                <a:solidFill>
                  <a:srgbClr val="0070C0"/>
                </a:solidFill>
              </a:rPr>
              <a:t>的设置）、中断信号的设置（即</a:t>
            </a:r>
            <a:r>
              <a:rPr lang="zh-CN" altLang="en-US" sz="2000">
                <a:solidFill>
                  <a:srgbClr val="C00000"/>
                </a:solidFill>
              </a:rPr>
              <a:t>TCON寄存器</a:t>
            </a:r>
            <a:r>
              <a:rPr lang="zh-CN" altLang="en-US" sz="2000">
                <a:solidFill>
                  <a:srgbClr val="0070C0"/>
                </a:solidFill>
              </a:rPr>
              <a:t>的设置）等。例如，要同时开启“INT0和INT1开关”、触发方式负边沿触发，INT1的优先级高于INT0，设置如下：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或者可以直接用</a:t>
            </a:r>
            <a:r>
              <a:rPr lang="zh-CN" altLang="en-US" sz="2000">
                <a:solidFill>
                  <a:srgbClr val="C00000"/>
                </a:solidFill>
              </a:rPr>
              <a:t>置1</a:t>
            </a:r>
            <a:r>
              <a:rPr lang="zh-CN" altLang="en-US" sz="2000">
                <a:solidFill>
                  <a:srgbClr val="0070C0"/>
                </a:solidFill>
              </a:rPr>
              <a:t>指令，一目了然，方便理解，设置如下：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2685415"/>
            <a:ext cx="4392930" cy="1172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4441190"/>
            <a:ext cx="4196715" cy="1585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（2）中断子程序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中断子程序是一种特殊的子程序(函数)，其第一行的格式为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void  中断子程序名称（void）interrupt 中断编号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例如要定义一个INT1（中断编号为2）的中断子程序，其子程序名称为zhongduan1。则中断子程序的一行应为</a:t>
            </a:r>
            <a:r>
              <a:rPr lang="zh-CN" altLang="en-US" sz="2000">
                <a:solidFill>
                  <a:srgbClr val="C00000"/>
                </a:solidFill>
              </a:rPr>
              <a:t>void zhongduan1(void) interrupt 2</a:t>
            </a:r>
            <a:r>
              <a:rPr lang="zh-CN" altLang="en-US" sz="2000">
                <a:solidFill>
                  <a:srgbClr val="0070C0"/>
                </a:solidFill>
              </a:rPr>
              <a:t>。 紧接着在一对大括号里编写此中断子程序的内容，与一般函数类似。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1400175"/>
            <a:ext cx="9403715" cy="4700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288925"/>
            <a:ext cx="11357610" cy="463804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>
                <a:latin typeface="+mn-ea"/>
                <a:sym typeface="+mn-ea"/>
              </a:rPr>
            </a:b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中断是暂时停下目前所执行的程序，先去执行中断子程序，待完成中断子程序后，再返回接着刚才停下的程序。根据任务描述，本任务可以利用外部中断原理完成</a:t>
            </a:r>
            <a:r>
              <a:rPr lang="zh-CN" altLang="en-US" sz="2000">
                <a:latin typeface="+mn-ea"/>
                <a:sym typeface="+mn-ea"/>
              </a:rPr>
              <a:t>。</a:t>
            </a:r>
            <a:endParaRPr lang="zh-CN" altLang="en-US" sz="2000"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任务实施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根据任务分析，P0口外接限流电阻加八个发光二极管，P1口也是外接限流电阻加八个发光二极管，P3.2是外部中断0的按钮。</a:t>
            </a:r>
            <a:endParaRPr sz="2000">
              <a:solidFill>
                <a:srgbClr val="0070C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2000">
              <a:latin typeface="+mn-ea"/>
              <a:ea typeface="+mn-ea"/>
              <a:sym typeface="+mn-ea"/>
            </a:endParaRPr>
          </a:p>
        </p:txBody>
      </p:sp>
      <p:pic>
        <p:nvPicPr>
          <p:cNvPr id="2" name="图片 2" descr="最新单一外部中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565" y="2896235"/>
            <a:ext cx="6412865" cy="3757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03225" y="367030"/>
            <a:ext cx="10515600" cy="626872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1.软件设计思路 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/>
              <a:t> </a:t>
            </a:r>
            <a:r>
              <a:rPr lang="zh-CN" altLang="en-US" sz="2000">
                <a:solidFill>
                  <a:srgbClr val="0070C0"/>
                </a:solidFill>
              </a:rPr>
              <a:t>根据任务分析可知，在主程序中，先设置中断，然后P0口的灯一个一个亮，直至全亮。在中断子程序中，P1口的灯二个二个亮，直至全亮后，即可返回主程序。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2.</a:t>
            </a:r>
            <a:r>
              <a:rPr lang="zh-CN" altLang="en-US" sz="2000">
                <a:solidFill>
                  <a:srgbClr val="C00000"/>
                </a:solidFill>
              </a:rPr>
              <a:t>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3" name="图片 3" descr="最新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020" y="2350135"/>
            <a:ext cx="6977380" cy="3589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5930" y="189230"/>
            <a:ext cx="10515600" cy="626872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.编写程序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                                   </a:t>
            </a:r>
            <a:endParaRPr lang="en-US" altLang="zh-CN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670560"/>
            <a:ext cx="5652770" cy="2661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3331845"/>
            <a:ext cx="4231005" cy="2754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25" y="842010"/>
            <a:ext cx="5190490" cy="3702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90525" y="28765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知识点提升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1.两个外部中断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用</a:t>
            </a:r>
            <a:r>
              <a:rPr lang="zh-CN" altLang="en-US" sz="2000">
                <a:solidFill>
                  <a:srgbClr val="C00000"/>
                </a:solidFill>
              </a:rPr>
              <a:t>外部中断</a:t>
            </a:r>
            <a:r>
              <a:rPr lang="en-US" altLang="zh-CN" sz="2000">
                <a:solidFill>
                  <a:srgbClr val="C00000"/>
                </a:solidFill>
              </a:rPr>
              <a:t>0</a:t>
            </a:r>
            <a:r>
              <a:rPr lang="zh-CN" altLang="en-US" sz="2000">
                <a:solidFill>
                  <a:srgbClr val="C00000"/>
                </a:solidFill>
              </a:rPr>
              <a:t>和外部中断</a:t>
            </a:r>
            <a:r>
              <a:rPr lang="en-US" altLang="zh-CN" sz="2000">
                <a:solidFill>
                  <a:srgbClr val="C00000"/>
                </a:solidFill>
              </a:rPr>
              <a:t>1</a:t>
            </a:r>
            <a:r>
              <a:rPr lang="zh-CN" altLang="en-US" sz="2000">
                <a:solidFill>
                  <a:srgbClr val="0070C0"/>
                </a:solidFill>
              </a:rPr>
              <a:t>实现。要求效果是，主程序是P0口接的八个流水灯一个一个依次亮，直至全亮。如果按下外部中断0按钮，P1口接的灯二个二个亮，直至全亮，如果按下外部中断1按钮，P2口接的灯高低位交替闪烁2次。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11" name="图片 11" descr="二级中断原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5" y="2179320"/>
            <a:ext cx="8012430" cy="4472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76555" y="209550"/>
            <a:ext cx="10515600" cy="463772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两个外部中断应用的程序如下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833120"/>
            <a:ext cx="6811010" cy="5270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95" y="833120"/>
            <a:ext cx="4120515" cy="5020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2.设置中断优先级                         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在调试上述程序时发现，不能从外部中断0进入到外部中断1，必须要等外部中断0执行完毕后才能进入外部中断1。如果要使外部中断0能进入外部中断1，必须要</a:t>
            </a:r>
            <a:r>
              <a:rPr lang="zh-CN" altLang="en-US" sz="2000">
                <a:solidFill>
                  <a:srgbClr val="C00000"/>
                </a:solidFill>
              </a:rPr>
              <a:t>设置中断优先级</a:t>
            </a:r>
            <a:r>
              <a:rPr lang="zh-CN" altLang="en-US" sz="2000">
                <a:solidFill>
                  <a:srgbClr val="0070C0"/>
                </a:solidFill>
              </a:rPr>
              <a:t>，使</a:t>
            </a:r>
            <a:r>
              <a:rPr lang="zh-CN" altLang="en-US" sz="2000">
                <a:solidFill>
                  <a:srgbClr val="C00000"/>
                </a:solidFill>
              </a:rPr>
              <a:t>外部中断1的优先级高于外部中断0</a:t>
            </a:r>
            <a:r>
              <a:rPr lang="zh-CN" altLang="en-US" sz="2000">
                <a:solidFill>
                  <a:srgbClr val="0070C0"/>
                </a:solidFill>
              </a:rPr>
              <a:t>，只需要在主程序中设置</a:t>
            </a:r>
            <a:r>
              <a:rPr lang="zh-CN" altLang="en-US" sz="2000">
                <a:solidFill>
                  <a:srgbClr val="C00000"/>
                </a:solidFill>
              </a:rPr>
              <a:t>PX1=1</a:t>
            </a:r>
            <a:r>
              <a:rPr lang="zh-CN" altLang="en-US" sz="2000">
                <a:solidFill>
                  <a:srgbClr val="0070C0"/>
                </a:solidFill>
              </a:rPr>
              <a:t>，即可可以实现</a:t>
            </a:r>
            <a:r>
              <a:rPr lang="zh-CN" altLang="en-US" sz="2000">
                <a:solidFill>
                  <a:srgbClr val="C00000"/>
                </a:solidFill>
              </a:rPr>
              <a:t>中断嵌套</a:t>
            </a:r>
            <a:r>
              <a:rPr lang="zh-CN" altLang="en-US" sz="2000">
                <a:solidFill>
                  <a:srgbClr val="0070C0"/>
                </a:solidFill>
              </a:rPr>
              <a:t>。具体的仿真效果供读者细细调试。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若希望INT0中断的优先级高于INT1的优先等级，应如何修改？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03860" y="26162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知识点链接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中断(interrupt)是</a:t>
            </a:r>
            <a:r>
              <a:rPr lang="zh-CN" altLang="en-US" sz="2000">
                <a:solidFill>
                  <a:srgbClr val="C00000"/>
                </a:solidFill>
              </a:rPr>
              <a:t>暂时停下目前</a:t>
            </a:r>
            <a:r>
              <a:rPr lang="zh-CN" altLang="en-US" sz="2000">
                <a:solidFill>
                  <a:srgbClr val="0070C0"/>
                </a:solidFill>
              </a:rPr>
              <a:t>所执行的</a:t>
            </a:r>
            <a:r>
              <a:rPr lang="zh-CN" altLang="en-US" sz="2000">
                <a:solidFill>
                  <a:srgbClr val="C00000"/>
                </a:solidFill>
              </a:rPr>
              <a:t>程序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先去执行</a:t>
            </a:r>
            <a:r>
              <a:rPr lang="zh-CN" altLang="en-US" sz="2000">
                <a:solidFill>
                  <a:srgbClr val="0070C0"/>
                </a:solidFill>
              </a:rPr>
              <a:t>特定的程序(即</a:t>
            </a:r>
            <a:r>
              <a:rPr lang="zh-CN" altLang="en-US" sz="2000">
                <a:solidFill>
                  <a:srgbClr val="C00000"/>
                </a:solidFill>
              </a:rPr>
              <a:t>中断子程序</a:t>
            </a:r>
            <a:r>
              <a:rPr lang="zh-CN" altLang="en-US" sz="2000">
                <a:solidFill>
                  <a:srgbClr val="0070C0"/>
                </a:solidFill>
              </a:rPr>
              <a:t>)，待</a:t>
            </a:r>
            <a:r>
              <a:rPr lang="zh-CN" altLang="en-US" sz="2000">
                <a:solidFill>
                  <a:srgbClr val="C00000"/>
                </a:solidFill>
              </a:rPr>
              <a:t>完成</a:t>
            </a:r>
            <a:r>
              <a:rPr lang="zh-CN" altLang="en-US" sz="2000">
                <a:solidFill>
                  <a:srgbClr val="0070C0"/>
                </a:solidFill>
              </a:rPr>
              <a:t>特定的程序</a:t>
            </a:r>
            <a:r>
              <a:rPr lang="zh-CN" altLang="en-US" sz="2000">
                <a:solidFill>
                  <a:srgbClr val="C00000"/>
                </a:solidFill>
              </a:rPr>
              <a:t>后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再返回</a:t>
            </a:r>
            <a:r>
              <a:rPr lang="zh-CN" altLang="en-US" sz="2000">
                <a:solidFill>
                  <a:srgbClr val="0070C0"/>
                </a:solidFill>
              </a:rPr>
              <a:t>接着</a:t>
            </a:r>
            <a:r>
              <a:rPr lang="zh-CN" altLang="en-US" sz="2000">
                <a:solidFill>
                  <a:srgbClr val="C00000"/>
                </a:solidFill>
              </a:rPr>
              <a:t>刚才</a:t>
            </a:r>
            <a:r>
              <a:rPr lang="zh-CN" altLang="en-US" sz="2000">
                <a:solidFill>
                  <a:srgbClr val="0070C0"/>
                </a:solidFill>
              </a:rPr>
              <a:t>停下的</a:t>
            </a:r>
            <a:r>
              <a:rPr lang="zh-CN" altLang="en-US" sz="2000">
                <a:solidFill>
                  <a:srgbClr val="C00000"/>
                </a:solidFill>
              </a:rPr>
              <a:t>程序</a:t>
            </a:r>
            <a:r>
              <a:rPr lang="zh-CN" altLang="en-US" sz="2000">
                <a:solidFill>
                  <a:srgbClr val="0070C0"/>
                </a:solidFill>
              </a:rPr>
              <a:t>。譬如说，老师正在讲课，而同学有疑问随时都可举手发问，老师将立即暂停课程进度，先为同学解惑，再继续刚才暂停的课程。这样的动作就是中断。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 descr="中断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4660" y="2240915"/>
            <a:ext cx="3519170" cy="3743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一、8051的中断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8051提供</a:t>
            </a:r>
            <a:r>
              <a:rPr lang="zh-CN" altLang="en-US" sz="2000">
                <a:solidFill>
                  <a:srgbClr val="C00000"/>
                </a:solidFill>
              </a:rPr>
              <a:t>5个中断</a:t>
            </a:r>
            <a:r>
              <a:rPr lang="zh-CN" altLang="en-US" sz="2000">
                <a:solidFill>
                  <a:srgbClr val="0070C0"/>
                </a:solidFill>
              </a:rPr>
              <a:t>服务，即外部中断INT0、外部中断INT1、定时器/计数器中断T0、定时器/计数器中断T1和串行口中断UART。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  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0" name="图片 20" descr="中断控制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2001520"/>
            <a:ext cx="7556500" cy="4341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2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WPS 演示</Application>
  <PresentationFormat>宽屏</PresentationFormat>
  <Paragraphs>146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学习任务三 ：中断系统的设计与调试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59</cp:revision>
  <dcterms:created xsi:type="dcterms:W3CDTF">2018-03-06T07:00:00Z</dcterms:created>
  <dcterms:modified xsi:type="dcterms:W3CDTF">2018-03-09T08:46:52Z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