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39"/>
  </p:notesMasterIdLst>
  <p:sldIdLst>
    <p:sldId id="258" r:id="rId4"/>
    <p:sldId id="290" r:id="rId5"/>
    <p:sldId id="259" r:id="rId6"/>
    <p:sldId id="267" r:id="rId7"/>
    <p:sldId id="268" r:id="rId8"/>
    <p:sldId id="292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269" r:id="rId23"/>
    <p:sldId id="270" r:id="rId24"/>
    <p:sldId id="271" r:id="rId25"/>
    <p:sldId id="272" r:id="rId26"/>
    <p:sldId id="273" r:id="rId27"/>
    <p:sldId id="274" r:id="rId28"/>
    <p:sldId id="276" r:id="rId29"/>
    <p:sldId id="277" r:id="rId30"/>
    <p:sldId id="319" r:id="rId31"/>
    <p:sldId id="320" r:id="rId32"/>
    <p:sldId id="321" r:id="rId33"/>
    <p:sldId id="322" r:id="rId34"/>
    <p:sldId id="278" r:id="rId35"/>
    <p:sldId id="323" r:id="rId36"/>
    <p:sldId id="279" r:id="rId37"/>
    <p:sldId id="289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1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8" y="1318921"/>
            <a:ext cx="10196945" cy="1900093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8" y="3373436"/>
            <a:ext cx="10196945" cy="762144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/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19280" y="2979779"/>
            <a:ext cx="6758420" cy="1200329"/>
          </a:xfrm>
        </p:spPr>
        <p:txBody>
          <a:bodyPr anchor="b">
            <a:normAutofit/>
          </a:bodyPr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19280" y="4272183"/>
            <a:ext cx="6758420" cy="53553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7" grpId="0" bldLvl="0" animBg="1"/>
      <p:bldP spid="38" grpId="0" bldLvl="0" animBg="1"/>
      <p:bldP spid="39" grpId="0" bldLvl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等腰三角形 82"/>
          <p:cNvSpPr/>
          <p:nvPr/>
        </p:nvSpPr>
        <p:spPr>
          <a:xfrm rot="5400000">
            <a:off x="573922" y="6164196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等腰三角形 83"/>
          <p:cNvSpPr/>
          <p:nvPr/>
        </p:nvSpPr>
        <p:spPr>
          <a:xfrm rot="16200000">
            <a:off x="-61372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等腰三角形 84"/>
          <p:cNvSpPr/>
          <p:nvPr/>
        </p:nvSpPr>
        <p:spPr>
          <a:xfrm rot="5400000">
            <a:off x="1844511" y="616419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等腰三角形 85"/>
          <p:cNvSpPr/>
          <p:nvPr/>
        </p:nvSpPr>
        <p:spPr>
          <a:xfrm rot="16200000">
            <a:off x="1209217" y="6164196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等腰三角形 86"/>
          <p:cNvSpPr/>
          <p:nvPr/>
        </p:nvSpPr>
        <p:spPr>
          <a:xfrm rot="5400000">
            <a:off x="2479804" y="580028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等腰三角形 87"/>
          <p:cNvSpPr/>
          <p:nvPr/>
        </p:nvSpPr>
        <p:spPr>
          <a:xfrm rot="5400000">
            <a:off x="-61373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等腰三角形 88"/>
          <p:cNvSpPr/>
          <p:nvPr/>
        </p:nvSpPr>
        <p:spPr>
          <a:xfrm rot="5400000">
            <a:off x="1209216" y="579405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等腰三角形 89"/>
          <p:cNvSpPr/>
          <p:nvPr/>
        </p:nvSpPr>
        <p:spPr>
          <a:xfrm rot="16200000">
            <a:off x="573922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6200000">
            <a:off x="1844511" y="579405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5400000">
            <a:off x="573922" y="5427254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6200000">
            <a:off x="-61372" y="5427254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6200000">
            <a:off x="1209217" y="5427254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等腰三角形 95"/>
          <p:cNvSpPr/>
          <p:nvPr/>
        </p:nvSpPr>
        <p:spPr>
          <a:xfrm rot="5400000">
            <a:off x="-61373" y="5057110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等腰三角形 96"/>
          <p:cNvSpPr/>
          <p:nvPr/>
        </p:nvSpPr>
        <p:spPr>
          <a:xfrm rot="5400000">
            <a:off x="1209216" y="5057110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等腰三角形 97"/>
          <p:cNvSpPr/>
          <p:nvPr/>
        </p:nvSpPr>
        <p:spPr>
          <a:xfrm rot="16200000">
            <a:off x="573922" y="505711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等腰三角形 98"/>
          <p:cNvSpPr/>
          <p:nvPr/>
        </p:nvSpPr>
        <p:spPr>
          <a:xfrm rot="5400000">
            <a:off x="573922" y="4690312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等腰三角形 99"/>
          <p:cNvSpPr/>
          <p:nvPr/>
        </p:nvSpPr>
        <p:spPr>
          <a:xfrm rot="16200000">
            <a:off x="-61372" y="4690312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等腰三角形 100"/>
          <p:cNvSpPr/>
          <p:nvPr/>
        </p:nvSpPr>
        <p:spPr>
          <a:xfrm rot="16200000">
            <a:off x="1209217" y="4690312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等腰三角形 101"/>
          <p:cNvSpPr/>
          <p:nvPr/>
        </p:nvSpPr>
        <p:spPr>
          <a:xfrm rot="5400000">
            <a:off x="-61373" y="4320168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等腰三角形 102"/>
          <p:cNvSpPr/>
          <p:nvPr/>
        </p:nvSpPr>
        <p:spPr>
          <a:xfrm rot="16200000">
            <a:off x="573922" y="432016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等腰三角形 103"/>
          <p:cNvSpPr/>
          <p:nvPr/>
        </p:nvSpPr>
        <p:spPr>
          <a:xfrm rot="16200000">
            <a:off x="-61372" y="3953370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等腰三角形 104"/>
          <p:cNvSpPr/>
          <p:nvPr/>
        </p:nvSpPr>
        <p:spPr>
          <a:xfrm rot="5400000">
            <a:off x="-61373" y="3583226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等腰三角形 105"/>
          <p:cNvSpPr/>
          <p:nvPr/>
        </p:nvSpPr>
        <p:spPr>
          <a:xfrm rot="16200000">
            <a:off x="-61372" y="3216428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6200000">
            <a:off x="10870587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5400000">
            <a:off x="11505881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16200000">
            <a:off x="9599998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16200000">
            <a:off x="8329409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5400000">
            <a:off x="8964703" y="5150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7058820" y="5150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7694114" y="51509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6200000">
            <a:off x="11505882" y="418307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10235292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10870586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8964703" y="41830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599997" y="41830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6200000">
            <a:off x="7694114" y="418307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2704580">
            <a:off x="6229955" y="159189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7058819" y="418307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5400000">
            <a:off x="11505881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6200000">
            <a:off x="9599998" y="78845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5400000">
            <a:off x="10235292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6200000">
            <a:off x="8329409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rot="5400000">
            <a:off x="8964703" y="788451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 rot="16200000">
            <a:off x="7058820" y="788451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5400000">
            <a:off x="7694114" y="78845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5400000">
            <a:off x="6423525" y="78845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 rot="16200000">
            <a:off x="11505882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 rot="16200000">
            <a:off x="10235292" y="1155249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5400000">
            <a:off x="10870586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 rot="16200000">
            <a:off x="8964703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 rot="5400000">
            <a:off x="9599997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16200000">
            <a:off x="7694114" y="1155249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8329408" y="1155249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6200000">
            <a:off x="6423525" y="1155249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16200000">
            <a:off x="5788230" y="756920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16200000">
            <a:off x="10870587" y="1525393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16200000">
            <a:off x="9599998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10235292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6200000">
            <a:off x="8329409" y="152539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8964703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6200000">
            <a:off x="7058820" y="152539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7694114" y="152539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16200000">
            <a:off x="11505882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16200000">
            <a:off x="10235292" y="1892191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0870586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16200000">
            <a:off x="8964703" y="1892191"/>
            <a:ext cx="736941" cy="635294"/>
          </a:xfrm>
          <a:prstGeom prst="triangle">
            <a:avLst/>
          </a:prstGeom>
          <a:solidFill>
            <a:srgbClr val="0000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9599997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8329408" y="1892191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6200000">
            <a:off x="10870587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1505881" y="2262335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6200000">
            <a:off x="9599998" y="226233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等腰三角形 64"/>
          <p:cNvSpPr/>
          <p:nvPr/>
        </p:nvSpPr>
        <p:spPr>
          <a:xfrm rot="5400000">
            <a:off x="10235292" y="2262335"/>
            <a:ext cx="736941" cy="635294"/>
          </a:xfrm>
          <a:prstGeom prst="triangle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/>
          <p:cNvSpPr/>
          <p:nvPr/>
        </p:nvSpPr>
        <p:spPr>
          <a:xfrm rot="16200000">
            <a:off x="8329409" y="226233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 rot="5400000">
            <a:off x="8964703" y="2262335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 rot="16200000">
            <a:off x="1150588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 rot="16200000">
            <a:off x="10235292" y="2629133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 rot="5400000">
            <a:off x="10870586" y="2629133"/>
            <a:ext cx="736941" cy="63529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 rot="5400000">
            <a:off x="9599997" y="2629133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 rot="16200000">
            <a:off x="9599998" y="2999277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5400000">
            <a:off x="10235292" y="2999277"/>
            <a:ext cx="736941" cy="635294"/>
          </a:xfrm>
          <a:prstGeom prst="triangle">
            <a:avLst/>
          </a:prstGeom>
          <a:solidFill>
            <a:srgbClr val="00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 rot="16200000">
            <a:off x="11505882" y="3366075"/>
            <a:ext cx="736941" cy="63529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 rot="5400000">
            <a:off x="10870586" y="3366075"/>
            <a:ext cx="736941" cy="635294"/>
          </a:xfrm>
          <a:prstGeom prst="triangle">
            <a:avLst/>
          </a:prstGeom>
          <a:solidFill>
            <a:srgbClr val="000000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530627" y="3358030"/>
            <a:ext cx="6709107" cy="1200329"/>
          </a:xfrm>
        </p:spPr>
        <p:txBody>
          <a:bodyPr anchor="b">
            <a:norm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30627" y="4585347"/>
            <a:ext cx="6709107" cy="53553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rot="5400000">
            <a:off x="342900" y="6898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9011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-59458" y="4066274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16200000">
            <a:off x="2166742" y="1457187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19780447">
            <a:off x="3460356" y="2651385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6200000">
            <a:off x="1424386" y="1888256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 rot="5400000">
            <a:off x="-59458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 rot="16200000">
            <a:off x="682030" y="2319325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 rot="5400000">
            <a:off x="1425254" y="2319325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 rot="16200000">
            <a:off x="-6032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6200000">
            <a:off x="1424386" y="2750394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6200000">
            <a:off x="2898706" y="275039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6200000">
            <a:off x="1433469" y="104728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5400000">
            <a:off x="-59458" y="3181463"/>
            <a:ext cx="862140" cy="7432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6200000">
            <a:off x="2161980" y="317908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等腰三角形 18"/>
          <p:cNvSpPr/>
          <p:nvPr/>
        </p:nvSpPr>
        <p:spPr>
          <a:xfrm rot="5400000">
            <a:off x="2905204" y="3179082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 rot="5400000">
            <a:off x="1434336" y="1478358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16200000">
            <a:off x="-60326" y="3612532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 rot="16200000">
            <a:off x="2904336" y="3610151"/>
            <a:ext cx="862140" cy="74322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5400000">
            <a:off x="3647560" y="3610151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5400000">
            <a:off x="4372140" y="3184443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6200000">
            <a:off x="2166742" y="4043601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rot="5400000">
            <a:off x="2911702" y="4014850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16200000">
            <a:off x="-60326" y="4474670"/>
            <a:ext cx="862140" cy="74322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6200000">
            <a:off x="1424386" y="4474670"/>
            <a:ext cx="862140" cy="743224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5400000">
            <a:off x="-54234" y="4905738"/>
            <a:ext cx="862140" cy="74322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6200000">
            <a:off x="682030" y="4905739"/>
            <a:ext cx="862140" cy="743224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等腰三角形 30"/>
          <p:cNvSpPr/>
          <p:nvPr/>
        </p:nvSpPr>
        <p:spPr>
          <a:xfrm rot="5400000">
            <a:off x="1425254" y="4905739"/>
            <a:ext cx="862140" cy="74322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16200000">
            <a:off x="3641921" y="3166034"/>
            <a:ext cx="862140" cy="74322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203"/>
          <p:cNvSpPr/>
          <p:nvPr/>
        </p:nvSpPr>
        <p:spPr>
          <a:xfrm>
            <a:off x="2227069" y="1828798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202"/>
          <p:cNvSpPr/>
          <p:nvPr/>
        </p:nvSpPr>
        <p:spPr>
          <a:xfrm>
            <a:off x="742356" y="2690935"/>
            <a:ext cx="2225332" cy="2581386"/>
          </a:xfrm>
          <a:custGeom>
            <a:avLst/>
            <a:gdLst>
              <a:gd name="connsiteX0" fmla="*/ 0 w 2225332"/>
              <a:gd name="connsiteY0" fmla="*/ 0 h 2581386"/>
              <a:gd name="connsiteX1" fmla="*/ 2225332 w 2225332"/>
              <a:gd name="connsiteY1" fmla="*/ 1290693 h 2581386"/>
              <a:gd name="connsiteX2" fmla="*/ 0 w 2225332"/>
              <a:gd name="connsiteY2" fmla="*/ 2581386 h 2581386"/>
              <a:gd name="connsiteX3" fmla="*/ 0 w 2225332"/>
              <a:gd name="connsiteY3" fmla="*/ 0 h 2581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5332" h="2581386">
                <a:moveTo>
                  <a:pt x="0" y="0"/>
                </a:moveTo>
                <a:lnTo>
                  <a:pt x="2225332" y="1290693"/>
                </a:lnTo>
                <a:lnTo>
                  <a:pt x="0" y="2581386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201"/>
          <p:cNvSpPr/>
          <p:nvPr/>
        </p:nvSpPr>
        <p:spPr>
          <a:xfrm>
            <a:off x="2227069" y="4415212"/>
            <a:ext cx="1481241" cy="1718240"/>
          </a:xfrm>
          <a:custGeom>
            <a:avLst/>
            <a:gdLst>
              <a:gd name="connsiteX0" fmla="*/ 0 w 1481241"/>
              <a:gd name="connsiteY0" fmla="*/ 0 h 1718240"/>
              <a:gd name="connsiteX1" fmla="*/ 1481241 w 1481241"/>
              <a:gd name="connsiteY1" fmla="*/ 859120 h 1718240"/>
              <a:gd name="connsiteX2" fmla="*/ 0 w 1481241"/>
              <a:gd name="connsiteY2" fmla="*/ 1718240 h 1718240"/>
              <a:gd name="connsiteX3" fmla="*/ 0 w 1481241"/>
              <a:gd name="connsiteY3" fmla="*/ 0 h 171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241" h="1718240">
                <a:moveTo>
                  <a:pt x="0" y="0"/>
                </a:moveTo>
                <a:lnTo>
                  <a:pt x="1481241" y="859120"/>
                </a:lnTo>
                <a:lnTo>
                  <a:pt x="0" y="171824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62575" y="3263331"/>
            <a:ext cx="6496050" cy="1325563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5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25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3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5400000">
            <a:off x="342900" y="82318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5400000">
            <a:off x="341581" y="576857"/>
            <a:ext cx="567157" cy="48892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218056" y="365125"/>
            <a:ext cx="1135743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234714" cy="58118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5400000">
            <a:off x="342900" y="575539"/>
            <a:ext cx="548043" cy="47245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068080" y="1199399"/>
            <a:ext cx="8055841" cy="4459202"/>
            <a:chOff x="1670050" y="1812925"/>
            <a:chExt cx="5678488" cy="3143250"/>
          </a:xfrm>
        </p:grpSpPr>
        <p:sp>
          <p:nvSpPr>
            <p:cNvPr id="14" name="任意多边形 9"/>
            <p:cNvSpPr/>
            <p:nvPr/>
          </p:nvSpPr>
          <p:spPr bwMode="auto">
            <a:xfrm>
              <a:off x="1706563" y="4194175"/>
              <a:ext cx="720725" cy="750888"/>
            </a:xfrm>
            <a:custGeom>
              <a:avLst/>
              <a:gdLst>
                <a:gd name="T0" fmla="*/ 0 w 952500"/>
                <a:gd name="T1" fmla="*/ 0 h 1054100"/>
                <a:gd name="T2" fmla="*/ 218139 w 952500"/>
                <a:gd name="T3" fmla="*/ 534895 h 1054100"/>
                <a:gd name="T4" fmla="*/ 545349 w 952500"/>
                <a:gd name="T5" fmla="*/ 451116 h 1054100"/>
                <a:gd name="T6" fmla="*/ 0 w 952500"/>
                <a:gd name="T7" fmla="*/ 0 h 10541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2500" h="1054100">
                  <a:moveTo>
                    <a:pt x="0" y="0"/>
                  </a:moveTo>
                  <a:lnTo>
                    <a:pt x="381000" y="1054100"/>
                  </a:lnTo>
                  <a:lnTo>
                    <a:pt x="952500" y="889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任意多边形 10"/>
            <p:cNvSpPr/>
            <p:nvPr/>
          </p:nvSpPr>
          <p:spPr bwMode="auto">
            <a:xfrm>
              <a:off x="1670050" y="1901825"/>
              <a:ext cx="5397500" cy="2908300"/>
            </a:xfrm>
            <a:custGeom>
              <a:avLst/>
              <a:gdLst>
                <a:gd name="T0" fmla="*/ 0 w 5397138"/>
                <a:gd name="T1" fmla="*/ 0 h 2908300"/>
                <a:gd name="T2" fmla="*/ 5397862 w 5397138"/>
                <a:gd name="T3" fmla="*/ 540657 h 2908300"/>
                <a:gd name="T4" fmla="*/ 4852050 w 5397138"/>
                <a:gd name="T5" fmla="*/ 2654300 h 2908300"/>
                <a:gd name="T6" fmla="*/ 838312 w 5397138"/>
                <a:gd name="T7" fmla="*/ 2908300 h 2908300"/>
                <a:gd name="T8" fmla="*/ 0 w 5397138"/>
                <a:gd name="T9" fmla="*/ 0 h 29083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397138" h="2908300">
                  <a:moveTo>
                    <a:pt x="0" y="0"/>
                  </a:moveTo>
                  <a:lnTo>
                    <a:pt x="5397138" y="540657"/>
                  </a:lnTo>
                  <a:lnTo>
                    <a:pt x="4851400" y="2654300"/>
                  </a:lnTo>
                  <a:lnTo>
                    <a:pt x="838200" y="29083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76077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任意多边形 11"/>
            <p:cNvSpPr/>
            <p:nvPr/>
          </p:nvSpPr>
          <p:spPr bwMode="auto">
            <a:xfrm>
              <a:off x="2146300" y="1812925"/>
              <a:ext cx="5202238" cy="2806700"/>
            </a:xfrm>
            <a:custGeom>
              <a:avLst/>
              <a:gdLst>
                <a:gd name="T0" fmla="*/ 0 w 5202646"/>
                <a:gd name="T1" fmla="*/ 622178 h 2806338"/>
                <a:gd name="T2" fmla="*/ 5201422 w 5202646"/>
                <a:gd name="T3" fmla="*/ 0 h 2806338"/>
                <a:gd name="T4" fmla="*/ 4101134 w 5202646"/>
                <a:gd name="T5" fmla="*/ 2693079 h 2806338"/>
                <a:gd name="T6" fmla="*/ 368213 w 5202646"/>
                <a:gd name="T7" fmla="*/ 2807424 h 2806338"/>
                <a:gd name="T8" fmla="*/ 0 w 5202646"/>
                <a:gd name="T9" fmla="*/ 622178 h 2806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02646" h="2806338">
                  <a:moveTo>
                    <a:pt x="0" y="621938"/>
                  </a:moveTo>
                  <a:lnTo>
                    <a:pt x="5202646" y="0"/>
                  </a:lnTo>
                  <a:lnTo>
                    <a:pt x="4102100" y="2692038"/>
                  </a:lnTo>
                  <a:lnTo>
                    <a:pt x="368300" y="2806338"/>
                  </a:lnTo>
                  <a:lnTo>
                    <a:pt x="0" y="621938"/>
                  </a:lnTo>
                  <a:close/>
                </a:path>
              </a:pathLst>
            </a:custGeom>
            <a:solidFill>
              <a:schemeClr val="accent1">
                <a:alpha val="76077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7" name="任意多边形 12"/>
            <p:cNvSpPr/>
            <p:nvPr/>
          </p:nvSpPr>
          <p:spPr bwMode="auto">
            <a:xfrm>
              <a:off x="6873875" y="4010025"/>
              <a:ext cx="442913" cy="558800"/>
            </a:xfrm>
            <a:custGeom>
              <a:avLst/>
              <a:gdLst>
                <a:gd name="T0" fmla="*/ 0 w 292100"/>
                <a:gd name="T1" fmla="*/ 29236 h 368300"/>
                <a:gd name="T2" fmla="*/ 671592 w 292100"/>
                <a:gd name="T3" fmla="*/ 0 h 368300"/>
                <a:gd name="T4" fmla="*/ 175199 w 292100"/>
                <a:gd name="T5" fmla="*/ 847834 h 368300"/>
                <a:gd name="T6" fmla="*/ 0 w 292100"/>
                <a:gd name="T7" fmla="*/ 29236 h 3683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2100" h="368300">
                  <a:moveTo>
                    <a:pt x="0" y="12700"/>
                  </a:moveTo>
                  <a:lnTo>
                    <a:pt x="292100" y="0"/>
                  </a:lnTo>
                  <a:lnTo>
                    <a:pt x="76200" y="3683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任意多边形 13"/>
            <p:cNvSpPr/>
            <p:nvPr/>
          </p:nvSpPr>
          <p:spPr bwMode="auto">
            <a:xfrm>
              <a:off x="6153150" y="4670425"/>
              <a:ext cx="809625" cy="285750"/>
            </a:xfrm>
            <a:custGeom>
              <a:avLst/>
              <a:gdLst>
                <a:gd name="T0" fmla="*/ 0 w 647700"/>
                <a:gd name="T1" fmla="*/ 79375 h 228600"/>
                <a:gd name="T2" fmla="*/ 1012031 w 647700"/>
                <a:gd name="T3" fmla="*/ 0 h 228600"/>
                <a:gd name="T4" fmla="*/ 99219 w 647700"/>
                <a:gd name="T5" fmla="*/ 357188 h 228600"/>
                <a:gd name="T6" fmla="*/ 0 w 647700"/>
                <a:gd name="T7" fmla="*/ 79375 h 228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7700" h="228600">
                  <a:moveTo>
                    <a:pt x="0" y="50800"/>
                  </a:moveTo>
                  <a:lnTo>
                    <a:pt x="647700" y="0"/>
                  </a:lnTo>
                  <a:lnTo>
                    <a:pt x="63500" y="2286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anchor="ctr">
              <a:normAutofit/>
            </a:bodyPr>
            <a:lstStyle/>
            <a:p>
              <a:pPr>
                <a:defRPr/>
              </a:pPr>
              <a:endParaRPr lang="zh-CN" altLang="en-US"/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2642400" y="2688031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642400" y="3267306"/>
              <a:ext cx="3862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7514" y="2462281"/>
            <a:ext cx="5479998" cy="800389"/>
          </a:xfrm>
        </p:spPr>
        <p:txBody>
          <a:bodyPr anchor="ctr" anchorCtr="0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001" y="3514673"/>
            <a:ext cx="5479998" cy="76009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9720"/>
            <a:ext cx="5181600" cy="460724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8507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8985"/>
            <a:ext cx="5157787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8507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8985"/>
            <a:ext cx="5183188" cy="368458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 rot="19620000">
            <a:off x="3077401" y="1810667"/>
            <a:ext cx="5940624" cy="1346606"/>
          </a:xfrm>
        </p:spPr>
        <p:txBody>
          <a:bodyPr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B3D3-CF9D-4615-8F0E-2797DCC3C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D3D3-A6B4-4DCE-A49E-6372A084DAF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-30866" y="2579832"/>
            <a:ext cx="4501265" cy="317302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 11"/>
          <p:cNvSpPr/>
          <p:nvPr/>
        </p:nvSpPr>
        <p:spPr>
          <a:xfrm rot="3430120">
            <a:off x="5431325" y="-1763862"/>
            <a:ext cx="395355" cy="6976862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37331"/>
              <a:gd name="connsiteY0-2" fmla="*/ 407823 h 4872799"/>
              <a:gd name="connsiteX1-3" fmla="*/ 337331 w 337331"/>
              <a:gd name="connsiteY1-4" fmla="*/ 0 h 4872799"/>
              <a:gd name="connsiteX2-5" fmla="*/ 337331 w 337331"/>
              <a:gd name="connsiteY2-6" fmla="*/ 4872799 h 4872799"/>
              <a:gd name="connsiteX3-7" fmla="*/ 9200 w 337331"/>
              <a:gd name="connsiteY3-8" fmla="*/ 4661079 h 4872799"/>
              <a:gd name="connsiteX4" fmla="*/ 0 w 337331"/>
              <a:gd name="connsiteY4" fmla="*/ 407823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37331" h="4872799">
                <a:moveTo>
                  <a:pt x="0" y="407823"/>
                </a:moveTo>
                <a:lnTo>
                  <a:pt x="337331" y="0"/>
                </a:lnTo>
                <a:lnTo>
                  <a:pt x="337331" y="4872799"/>
                </a:lnTo>
                <a:lnTo>
                  <a:pt x="9200" y="4661079"/>
                </a:lnTo>
                <a:cubicBezTo>
                  <a:pt x="9200" y="3276902"/>
                  <a:pt x="0" y="1792000"/>
                  <a:pt x="0" y="40782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9048750" y="2362202"/>
            <a:ext cx="3143250" cy="220821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/>
        </p:nvSpPr>
        <p:spPr>
          <a:xfrm rot="3430120" flipH="1" flipV="1">
            <a:off x="8608333" y="2131412"/>
            <a:ext cx="288000" cy="5400000"/>
          </a:xfrm>
          <a:custGeom>
            <a:avLst/>
            <a:gdLst>
              <a:gd name="connsiteX0" fmla="*/ 0 w 328131"/>
              <a:gd name="connsiteY0" fmla="*/ 508549 h 4872799"/>
              <a:gd name="connsiteX1" fmla="*/ 328131 w 328131"/>
              <a:gd name="connsiteY1" fmla="*/ 0 h 4872799"/>
              <a:gd name="connsiteX2" fmla="*/ 328131 w 328131"/>
              <a:gd name="connsiteY2" fmla="*/ 4872799 h 4872799"/>
              <a:gd name="connsiteX3" fmla="*/ 0 w 328131"/>
              <a:gd name="connsiteY3" fmla="*/ 4661079 h 4872799"/>
              <a:gd name="connsiteX0-1" fmla="*/ 0 w 359283"/>
              <a:gd name="connsiteY0-2" fmla="*/ 406295 h 4872799"/>
              <a:gd name="connsiteX1-3" fmla="*/ 359283 w 359283"/>
              <a:gd name="connsiteY1-4" fmla="*/ 0 h 4872799"/>
              <a:gd name="connsiteX2-5" fmla="*/ 359283 w 359283"/>
              <a:gd name="connsiteY2-6" fmla="*/ 4872799 h 4872799"/>
              <a:gd name="connsiteX3-7" fmla="*/ 31152 w 359283"/>
              <a:gd name="connsiteY3-8" fmla="*/ 4661079 h 4872799"/>
              <a:gd name="connsiteX4" fmla="*/ 0 w 359283"/>
              <a:gd name="connsiteY4" fmla="*/ 406295 h 48727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" y="connsiteY4"/>
              </a:cxn>
            </a:cxnLst>
            <a:rect l="l" t="t" r="r" b="b"/>
            <a:pathLst>
              <a:path w="359283" h="4872799">
                <a:moveTo>
                  <a:pt x="0" y="406295"/>
                </a:moveTo>
                <a:lnTo>
                  <a:pt x="359283" y="0"/>
                </a:lnTo>
                <a:lnTo>
                  <a:pt x="359283" y="4872799"/>
                </a:lnTo>
                <a:lnTo>
                  <a:pt x="31152" y="4661079"/>
                </a:lnTo>
                <a:cubicBezTo>
                  <a:pt x="31152" y="3276902"/>
                  <a:pt x="0" y="1790472"/>
                  <a:pt x="0" y="40629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 hasCustomPrompt="1"/>
          </p:nvPr>
        </p:nvSpPr>
        <p:spPr>
          <a:xfrm rot="19620000">
            <a:off x="5759240" y="3953419"/>
            <a:ext cx="3686562" cy="130075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6440" y="365125"/>
            <a:ext cx="173736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4582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4" Type="http://schemas.openxmlformats.org/officeDocument/2006/relationships/theme" Target="../theme/theme2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39240"/>
            <a:ext cx="10515600" cy="4637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AEC1-6C0E-4708-992B-753B8D8202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57A9-CA8D-4ADE-8D70-425D8DAAC4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¤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925314F-72F5-465A-95EB-0A705889C6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4BFC300-4C90-4787-8A40-0333742E8200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6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180975"/>
            <a:ext cx="10515600" cy="1036955"/>
          </a:xfrm>
        </p:spPr>
        <p:txBody>
          <a:bodyPr>
            <a:normAutofit/>
          </a:bodyPr>
          <a:p>
            <a:r>
              <a:rPr lang="zh-CN" altLang="en-US" sz="2800" b="0">
                <a:solidFill>
                  <a:srgbClr val="C00000"/>
                </a:solidFill>
              </a:rPr>
              <a:t>学习任务一 ：数字钟的设计与调试</a:t>
            </a:r>
            <a:endParaRPr lang="zh-CN" altLang="en-US" sz="2800" b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1333500"/>
            <a:ext cx="10920095" cy="5401310"/>
          </a:xfrm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任务描述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制作</a:t>
            </a:r>
            <a:r>
              <a:rPr lang="zh-CN" altLang="en-US" sz="2000">
                <a:solidFill>
                  <a:srgbClr val="C00000"/>
                </a:solidFill>
              </a:rPr>
              <a:t>24小时制的数字钟</a:t>
            </a:r>
            <a:r>
              <a:rPr lang="zh-CN" altLang="en-US" sz="2000">
                <a:solidFill>
                  <a:srgbClr val="0070C0"/>
                </a:solidFill>
              </a:rPr>
              <a:t>，并且用</a:t>
            </a:r>
            <a:r>
              <a:rPr lang="zh-CN" altLang="en-US" sz="2000">
                <a:solidFill>
                  <a:srgbClr val="C00000"/>
                </a:solidFill>
              </a:rPr>
              <a:t>数码管显示</a:t>
            </a:r>
            <a:r>
              <a:rPr lang="zh-CN" altLang="en-US" sz="2000">
                <a:solidFill>
                  <a:srgbClr val="0070C0"/>
                </a:solidFill>
              </a:rPr>
              <a:t>数字。该数码管从左边开始的第1位和第2位数码管显示00-23，24时后清零；第3位显示-；第4位和第5位数码管显示00-59，60分后清零；第7位和第8位数码管显示00-59，60秒后清零；该数字钟还可以设置</a:t>
            </a:r>
            <a:r>
              <a:rPr lang="zh-CN" altLang="en-US" sz="2000">
                <a:solidFill>
                  <a:srgbClr val="C00000"/>
                </a:solidFill>
              </a:rPr>
              <a:t>调整功能</a:t>
            </a:r>
            <a:r>
              <a:rPr lang="zh-CN" altLang="en-US" sz="2000">
                <a:solidFill>
                  <a:srgbClr val="0070C0"/>
                </a:solidFill>
              </a:rPr>
              <a:t>，按下总设置按钮时，数字钟停止计时，按下时调整按钮时，每按一次，时加1，加至24时，自动清零。按下分调整按钮时，每按一次，分加1，加至60时，自动清零。当时、分都设置完毕时，再按下总设置按钮，数字钟从设置好的时间开始计时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0715" y="45974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查询方式实现1s定时的程序如下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560" y="975995"/>
            <a:ext cx="8921115" cy="5386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1345" y="209550"/>
            <a:ext cx="10515600" cy="463772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当单片机的</a:t>
            </a:r>
            <a:r>
              <a:rPr lang="zh-CN" altLang="en-US" sz="2000">
                <a:solidFill>
                  <a:srgbClr val="C00000"/>
                </a:solidFill>
              </a:rPr>
              <a:t>P3.4(T0)或者P3.5(T1)接外部脉冲</a:t>
            </a:r>
            <a:r>
              <a:rPr lang="zh-CN" altLang="en-US" sz="2000">
                <a:solidFill>
                  <a:srgbClr val="0070C0"/>
                </a:solidFill>
              </a:rPr>
              <a:t>时，单片机</a:t>
            </a:r>
            <a:r>
              <a:rPr lang="zh-CN" altLang="en-US" sz="2000">
                <a:solidFill>
                  <a:srgbClr val="C00000"/>
                </a:solidFill>
              </a:rPr>
              <a:t>可设置为外部计数器</a:t>
            </a:r>
            <a:r>
              <a:rPr lang="zh-CN" altLang="en-US" sz="2000">
                <a:solidFill>
                  <a:srgbClr val="0070C0"/>
                </a:solidFill>
              </a:rPr>
              <a:t>，对</a:t>
            </a:r>
            <a:r>
              <a:rPr lang="zh-CN" altLang="en-US" sz="2000">
                <a:solidFill>
                  <a:srgbClr val="C00000"/>
                </a:solidFill>
              </a:rPr>
              <a:t>外部脉冲进行计数</a:t>
            </a:r>
            <a:r>
              <a:rPr lang="zh-CN" altLang="en-US" sz="2000">
                <a:solidFill>
                  <a:srgbClr val="0070C0"/>
                </a:solidFill>
              </a:rPr>
              <a:t>。因此，可利用Proteus仿真软件产生一个10ms的时钟脉冲，接至P3.4口，为了方便看计数效果，外部脉冲还</a:t>
            </a:r>
            <a:r>
              <a:rPr lang="zh-CN" altLang="en-US" sz="2000">
                <a:solidFill>
                  <a:srgbClr val="C00000"/>
                </a:solidFill>
              </a:rPr>
              <a:t>接虚拟计数器</a:t>
            </a:r>
            <a:r>
              <a:rPr lang="zh-CN" altLang="en-US" sz="2000">
                <a:solidFill>
                  <a:srgbClr val="0070C0"/>
                </a:solidFill>
              </a:rPr>
              <a:t>。如下图所示。</a:t>
            </a:r>
            <a:r>
              <a:rPr lang="zh-CN" altLang="en-US" sz="2000">
                <a:solidFill>
                  <a:srgbClr val="C00000"/>
                </a:solidFill>
              </a:rPr>
              <a:t>计数100个脉冲10ms×100=1000ms，即可产生1s定时</a:t>
            </a:r>
            <a:r>
              <a:rPr lang="zh-CN" altLang="en-US" sz="2000">
                <a:solidFill>
                  <a:srgbClr val="0070C0"/>
                </a:solidFill>
              </a:rPr>
              <a:t>。计数100次，次数较少，计数器可以选择</a:t>
            </a:r>
            <a:r>
              <a:rPr lang="zh-CN" altLang="en-US" sz="2000">
                <a:solidFill>
                  <a:srgbClr val="C00000"/>
                </a:solidFill>
              </a:rPr>
              <a:t>工作方式2</a:t>
            </a:r>
            <a:r>
              <a:rPr lang="zh-CN" altLang="en-US" sz="2000">
                <a:solidFill>
                  <a:srgbClr val="0070C0"/>
                </a:solidFill>
              </a:rPr>
              <a:t>，计数器</a:t>
            </a:r>
            <a:r>
              <a:rPr lang="zh-CN" altLang="en-US" sz="2000">
                <a:solidFill>
                  <a:srgbClr val="C00000"/>
                </a:solidFill>
              </a:rPr>
              <a:t>初始值TH0=256-100；TL0=256-100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6" name="图片 6" descr="计数定时图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2592070"/>
            <a:ext cx="6276975" cy="3936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0085" y="44640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计数方式产生1s 定时的程序流程图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7395" y="998220"/>
            <a:ext cx="3090545" cy="561784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43370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计数方式产生1s 定时的程序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837565"/>
            <a:ext cx="6865620" cy="44265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7090" y="5462270"/>
            <a:ext cx="106559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思考题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1. 任务中所采用的是定时器T0，若要采用T1，应如何修改编写？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2. 任务中的流水灯是以1s交替闪烁，能否设计程序让流水灯以1s为间隔，一个一个依次点亮？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9455" y="35496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2.60s定时器的设计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60s定时器的程序设计原理和1s定时器一样，只是显示模块从LED灯改为数码管，故编写程序时，不仅要编写主程序、中断子程序，还要编写数码管动态扫描程序。程序如下所示：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1450975"/>
            <a:ext cx="6660515" cy="5074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93135" y="279400"/>
            <a:ext cx="4743450" cy="6299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4975" y="328295"/>
            <a:ext cx="209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C00000"/>
                </a:solidFill>
                <a:latin typeface="+mn-ea"/>
              </a:rPr>
              <a:t>60S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定时器程序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9974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3.数字钟的设计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数字钟的设计是在60s定时器的基础上增加了时和分的计时。思路和60s定时器一致。主程序程序流程图和1 s定时器的一致，只是中断子程序有所不同而已，程序如下：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7210" y="1610360"/>
            <a:ext cx="6154420" cy="5002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790" y="30099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数字钟程序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655955"/>
            <a:ext cx="3282315" cy="6082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095" y="655955"/>
            <a:ext cx="3106420" cy="24930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205" y="655955"/>
            <a:ext cx="4362450" cy="49669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1496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4.按钮调整的数字钟设计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按下总设置按钮时，数字钟停止计时，按下时调整按钮时，每按一次，时加1，加至24时，自动清零。按下分调整按钮时，每按一次，分加1，加至60时，自动清零。当时、分都设置完毕时，再按下总设置按钮，数字钟从设置好的时间开始计时。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程序设计时，当</a:t>
            </a:r>
            <a:r>
              <a:rPr lang="zh-CN" altLang="en-US" sz="2000">
                <a:solidFill>
                  <a:srgbClr val="C00000"/>
                </a:solidFill>
              </a:rPr>
              <a:t>按下总设置按钮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关掉T0定时器（TR0=0）,即可关闭定时</a:t>
            </a:r>
            <a:r>
              <a:rPr lang="zh-CN" altLang="en-US" sz="2000">
                <a:solidFill>
                  <a:srgbClr val="0070C0"/>
                </a:solidFill>
              </a:rPr>
              <a:t>。调整程序在主程序中编写，如下所示。扫描和中断程序和不带按钮调整的数字钟程序一样，这里不作具体的解释。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0405" y="2400300"/>
            <a:ext cx="8447405" cy="38906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2045" y="226695"/>
            <a:ext cx="4458970" cy="63398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2460" y="512445"/>
            <a:ext cx="2842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C00000"/>
                </a:solidFill>
              </a:rPr>
              <a:t>按钮调整的数字钟程序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30555"/>
            <a:ext cx="10515600" cy="4637723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任务目标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1.认识8051</a:t>
            </a:r>
            <a:r>
              <a:rPr lang="zh-CN" altLang="en-US" sz="2000">
                <a:solidFill>
                  <a:srgbClr val="C00000"/>
                </a:solidFill>
              </a:rPr>
              <a:t>定时器/计数器</a:t>
            </a:r>
            <a:r>
              <a:rPr lang="zh-CN" altLang="en-US" sz="2000">
                <a:solidFill>
                  <a:srgbClr val="0070C0"/>
                </a:solidFill>
              </a:rPr>
              <a:t>的</a:t>
            </a:r>
            <a:r>
              <a:rPr lang="zh-CN" altLang="en-US" sz="2000">
                <a:solidFill>
                  <a:srgbClr val="C00000"/>
                </a:solidFill>
              </a:rPr>
              <a:t>结构</a:t>
            </a:r>
            <a:r>
              <a:rPr lang="zh-CN" altLang="en-US" sz="2000">
                <a:solidFill>
                  <a:srgbClr val="0070C0"/>
                </a:solidFill>
              </a:rPr>
              <a:t>及四种</a:t>
            </a:r>
            <a:r>
              <a:rPr lang="zh-CN" altLang="en-US" sz="2000">
                <a:solidFill>
                  <a:srgbClr val="C00000"/>
                </a:solidFill>
              </a:rPr>
              <a:t>工作方式</a:t>
            </a:r>
            <a:r>
              <a:rPr lang="zh-CN" altLang="en-US" sz="2000">
                <a:solidFill>
                  <a:srgbClr val="0070C0"/>
                </a:solidFill>
              </a:rPr>
              <a:t>。 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2.能</a:t>
            </a:r>
            <a:r>
              <a:rPr lang="zh-CN" altLang="en-US" sz="2000">
                <a:solidFill>
                  <a:srgbClr val="C00000"/>
                </a:solidFill>
              </a:rPr>
              <a:t>设置中断向量</a:t>
            </a:r>
            <a:r>
              <a:rPr lang="zh-CN" altLang="en-US" sz="2000">
                <a:solidFill>
                  <a:srgbClr val="0070C0"/>
                </a:solidFill>
              </a:rPr>
              <a:t>和</a:t>
            </a:r>
            <a:r>
              <a:rPr lang="zh-CN" altLang="en-US" sz="2000">
                <a:solidFill>
                  <a:srgbClr val="C00000"/>
                </a:solidFill>
              </a:rPr>
              <a:t>计数器初始值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3.能理解8051的定时器/计数器的工作原理，并能正确用</a:t>
            </a:r>
            <a:r>
              <a:rPr lang="zh-CN" altLang="en-US" sz="2000">
                <a:solidFill>
                  <a:srgbClr val="C00000"/>
                </a:solidFill>
              </a:rPr>
              <a:t>定时方式</a:t>
            </a:r>
            <a:r>
              <a:rPr lang="zh-CN" altLang="en-US" sz="2000">
                <a:solidFill>
                  <a:srgbClr val="0070C0"/>
                </a:solidFill>
              </a:rPr>
              <a:t>、</a:t>
            </a:r>
            <a:r>
              <a:rPr lang="zh-CN" altLang="en-US" sz="2000">
                <a:solidFill>
                  <a:srgbClr val="C00000"/>
                </a:solidFill>
              </a:rPr>
              <a:t>查询方式</a:t>
            </a:r>
            <a:r>
              <a:rPr lang="zh-CN" altLang="en-US" sz="2000">
                <a:solidFill>
                  <a:srgbClr val="0070C0"/>
                </a:solidFill>
              </a:rPr>
              <a:t>、</a:t>
            </a:r>
            <a:r>
              <a:rPr lang="zh-CN" altLang="en-US" sz="2000">
                <a:solidFill>
                  <a:srgbClr val="C00000"/>
                </a:solidFill>
              </a:rPr>
              <a:t>计数方式</a:t>
            </a:r>
            <a:r>
              <a:rPr lang="zh-CN" altLang="en-US" sz="2000">
                <a:solidFill>
                  <a:srgbClr val="0070C0"/>
                </a:solidFill>
              </a:rPr>
              <a:t>产生</a:t>
            </a:r>
            <a:r>
              <a:rPr lang="zh-CN" altLang="en-US" sz="2000">
                <a:solidFill>
                  <a:srgbClr val="C00000"/>
                </a:solidFill>
              </a:rPr>
              <a:t>1S定时</a:t>
            </a:r>
            <a:r>
              <a:rPr lang="zh-CN" altLang="en-US" sz="2000">
                <a:solidFill>
                  <a:srgbClr val="0070C0"/>
                </a:solidFill>
              </a:rPr>
              <a:t>。。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4. 能自主设计数字钟电路，并利用定时器的原理，</a:t>
            </a:r>
            <a:r>
              <a:rPr lang="zh-CN" altLang="en-US" sz="2000">
                <a:solidFill>
                  <a:srgbClr val="C00000"/>
                </a:solidFill>
              </a:rPr>
              <a:t>编程实现二十四小时制的数字钟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5. 能按照电路原理图，完成单片机最小系统与按钮、数码管之间的</a:t>
            </a:r>
            <a:r>
              <a:rPr lang="zh-CN" altLang="en-US" sz="2000">
                <a:solidFill>
                  <a:srgbClr val="C00000"/>
                </a:solidFill>
              </a:rPr>
              <a:t>接线</a:t>
            </a:r>
            <a:r>
              <a:rPr lang="zh-CN" altLang="en-US" sz="2000">
                <a:solidFill>
                  <a:srgbClr val="0070C0"/>
                </a:solidFill>
              </a:rPr>
              <a:t>，通电后，数字钟按照要求工作。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建议课时：  18课时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69900" y="39306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sz="2000">
                <a:solidFill>
                  <a:srgbClr val="C00000"/>
                </a:solidFill>
              </a:rPr>
              <a:t>开发板上实现效果</a:t>
            </a:r>
            <a:endParaRPr 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sz="2000">
                <a:solidFill>
                  <a:srgbClr val="0070C0"/>
                </a:solidFill>
              </a:rPr>
              <a:t>程序编译通过后，用排线把单片机的P2和P3口与四连体七段LED数码管相连，P1口与按钮调整开关连接，启动STC单片机程序下载软件，下载完成后，立即可以看见开发板上的数字钟正常工作，按下总设置按钮，数字钟停止计时，按时调整按钮，每按一次加1，直至24清零；按分调整按钮，每按一次加1，直至60清零；松开总设置按钮，数字钟按照设置的时间开始工作，实现了该任务的要求。如下图所示。</a:t>
            </a: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sz="2000"/>
          </a:p>
        </p:txBody>
      </p:sp>
      <p:pic>
        <p:nvPicPr>
          <p:cNvPr id="39" name="图片 39" descr="数字钟实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2045" y="2555875"/>
            <a:ext cx="6156325" cy="38017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90525" y="327025"/>
            <a:ext cx="11199495" cy="6493510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知识点链接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定时器/计数器是一种计数器件，若计数内部的时钟脉冲，可视为定时器；若计数外部的脉冲，可视为计数器。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定时器/计数器的应用可以用中断的方式进行，当定时或计数达到终点即可提出中断，而CPU将暂时停下所执行的程序，先去执行特定的程序，待完成特定的程序后，再返回刚才停下的程序。譬如说，老师正在讲课，而下课铃响，即暂停课程进度，先下课，待上课铃响后再上课，继续刚才暂停的课程。另外，我们也可以以查询方式不断询问计数状态，以作为程序流程的判断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</a:rPr>
              <a:t>一、定时器/计数器</a:t>
            </a:r>
            <a:endParaRPr lang="zh-CN" altLang="en-US" sz="2000">
              <a:solidFill>
                <a:srgbClr val="C0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</a:rPr>
              <a:t>8051提供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两个16位的定时器/计数器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，分别是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T0和T1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，这两个定时器/计数器可作为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内部定时器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，也可作为外部计数器。若作为内部定时器，则是计数内部脉冲。以12MHz的计数时钟脉冲系统为例，该系统产生的脉冲周期约为1us。若要定时1ms，启动定时开关后，系统开始计数内部脉冲，当计到1000次时，即可自动产生中断信号，自动执行中断子程序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  <a:latin typeface="+mn-ea"/>
              </a:rPr>
              <a:t>若当成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外部计数器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，则是计数</a:t>
            </a:r>
            <a:r>
              <a:rPr lang="zh-CN" altLang="en-US" sz="2000">
                <a:solidFill>
                  <a:srgbClr val="C00000"/>
                </a:solidFill>
                <a:latin typeface="+mn-ea"/>
              </a:rPr>
              <a:t>由T0或T1引脚送入的脉冲</a:t>
            </a:r>
            <a:r>
              <a:rPr lang="zh-CN" altLang="en-US" sz="2000">
                <a:solidFill>
                  <a:srgbClr val="0070C0"/>
                </a:solidFill>
                <a:latin typeface="+mn-ea"/>
              </a:rPr>
              <a:t>。当输入的脉冲个数符合系统要求，也可产生中断信号，进入中断子程序。</a:t>
            </a: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  <a:latin typeface="+mn-ea"/>
            </a:endParaRPr>
          </a:p>
          <a:p>
            <a:pPr>
              <a:lnSpc>
                <a:spcPct val="100000"/>
              </a:lnSpc>
            </a:pPr>
            <a:endParaRPr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61340" y="48577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8051的定时器/计数器可设置成</a:t>
            </a:r>
            <a:r>
              <a:rPr lang="zh-CN" altLang="en-US" sz="2000">
                <a:solidFill>
                  <a:srgbClr val="C00000"/>
                </a:solidFill>
              </a:rPr>
              <a:t>4种工作方式</a:t>
            </a:r>
            <a:r>
              <a:rPr lang="zh-CN" altLang="en-US" sz="2000">
                <a:solidFill>
                  <a:srgbClr val="0070C0"/>
                </a:solidFill>
              </a:rPr>
              <a:t>，分别是</a:t>
            </a:r>
            <a:r>
              <a:rPr lang="zh-CN" altLang="en-US" sz="2000">
                <a:solidFill>
                  <a:srgbClr val="C00000"/>
                </a:solidFill>
              </a:rPr>
              <a:t>方式0，方式1，方式2，和方式3</a:t>
            </a:r>
            <a:r>
              <a:rPr lang="zh-CN" altLang="en-US" sz="2000">
                <a:solidFill>
                  <a:srgbClr val="0070C0"/>
                </a:solidFill>
              </a:rPr>
              <a:t>。如下表所示。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1877060"/>
            <a:ext cx="9175750" cy="26682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35305" y="39370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二、定时器/计数器方式寄存器（TMOD）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定时器/计数器方式寄存器（TMOD）的功能是</a:t>
            </a:r>
            <a:r>
              <a:rPr lang="zh-CN" altLang="en-US" sz="2000">
                <a:solidFill>
                  <a:srgbClr val="C00000"/>
                </a:solidFill>
              </a:rPr>
              <a:t>设置</a:t>
            </a:r>
            <a:r>
              <a:rPr lang="zh-CN" altLang="en-US" sz="2000">
                <a:solidFill>
                  <a:srgbClr val="0070C0"/>
                </a:solidFill>
              </a:rPr>
              <a:t>定时器计数器的</a:t>
            </a:r>
            <a:r>
              <a:rPr lang="zh-CN" altLang="en-US" sz="2000">
                <a:solidFill>
                  <a:srgbClr val="C00000"/>
                </a:solidFill>
              </a:rPr>
              <a:t>工作方式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计数信号源</a:t>
            </a:r>
            <a:r>
              <a:rPr lang="zh-CN" altLang="en-US" sz="2000">
                <a:solidFill>
                  <a:srgbClr val="0070C0"/>
                </a:solidFill>
              </a:rPr>
              <a:t>及</a:t>
            </a:r>
            <a:r>
              <a:rPr lang="zh-CN" altLang="en-US" sz="2000">
                <a:solidFill>
                  <a:srgbClr val="C00000"/>
                </a:solidFill>
              </a:rPr>
              <a:t>启动</a:t>
            </a:r>
            <a:r>
              <a:rPr lang="zh-CN" altLang="en-US" sz="2000">
                <a:solidFill>
                  <a:srgbClr val="0070C0"/>
                </a:solidFill>
              </a:rPr>
              <a:t>定时器/计数器等。TMOD方式寄存器是一个</a:t>
            </a:r>
            <a:r>
              <a:rPr lang="zh-CN" altLang="en-US" sz="2000">
                <a:solidFill>
                  <a:srgbClr val="C00000"/>
                </a:solidFill>
              </a:rPr>
              <a:t>8位</a:t>
            </a:r>
            <a:r>
              <a:rPr lang="zh-CN" altLang="en-US" sz="2000">
                <a:solidFill>
                  <a:srgbClr val="0070C0"/>
                </a:solidFill>
              </a:rPr>
              <a:t>的寄存器，其中</a:t>
            </a:r>
            <a:r>
              <a:rPr lang="zh-CN" altLang="en-US" sz="2000">
                <a:solidFill>
                  <a:srgbClr val="C00000"/>
                </a:solidFill>
              </a:rPr>
              <a:t>高4位</a:t>
            </a:r>
            <a:r>
              <a:rPr lang="zh-CN" altLang="en-US" sz="2000">
                <a:solidFill>
                  <a:srgbClr val="0070C0"/>
                </a:solidFill>
              </a:rPr>
              <a:t>用以</a:t>
            </a:r>
            <a:r>
              <a:rPr lang="zh-CN" altLang="en-US" sz="2000">
                <a:solidFill>
                  <a:srgbClr val="C00000"/>
                </a:solidFill>
              </a:rPr>
              <a:t>设置T1</a:t>
            </a:r>
            <a:r>
              <a:rPr lang="zh-CN" altLang="en-US" sz="2000">
                <a:solidFill>
                  <a:srgbClr val="0070C0"/>
                </a:solidFill>
              </a:rPr>
              <a:t>的工作方式，而</a:t>
            </a:r>
            <a:r>
              <a:rPr lang="zh-CN" altLang="en-US" sz="2000">
                <a:solidFill>
                  <a:srgbClr val="C00000"/>
                </a:solidFill>
              </a:rPr>
              <a:t>低4位</a:t>
            </a:r>
            <a:r>
              <a:rPr lang="zh-CN" altLang="en-US" sz="2000">
                <a:solidFill>
                  <a:srgbClr val="0070C0"/>
                </a:solidFill>
              </a:rPr>
              <a:t>用以</a:t>
            </a:r>
            <a:r>
              <a:rPr lang="zh-CN" altLang="en-US" sz="2000">
                <a:solidFill>
                  <a:srgbClr val="C00000"/>
                </a:solidFill>
              </a:rPr>
              <a:t>设置T0</a:t>
            </a:r>
            <a:r>
              <a:rPr lang="zh-CN" altLang="en-US" sz="2000">
                <a:solidFill>
                  <a:srgbClr val="0070C0"/>
                </a:solidFill>
              </a:rPr>
              <a:t>的工作方式。具体控制方式如下图所示。  </a:t>
            </a:r>
            <a:r>
              <a:rPr lang="zh-CN" altLang="en-US" sz="2000">
                <a:solidFill>
                  <a:srgbClr val="C00000"/>
                </a:solidFill>
              </a:rPr>
              <a:t>  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40" name="图片 40" descr="tmod寄存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1030" y="1960245"/>
            <a:ext cx="4867275" cy="46240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51815" y="381000"/>
            <a:ext cx="10515600" cy="4637723"/>
          </a:xfrm>
        </p:spPr>
        <p:txBody>
          <a:bodyPr>
            <a:normAutofit lnSpcReduction="20000"/>
          </a:bodyPr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1.方式0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方式0工作方式提供两个</a:t>
            </a:r>
            <a:r>
              <a:rPr lang="zh-CN" altLang="en-US" sz="2000">
                <a:solidFill>
                  <a:srgbClr val="C00000"/>
                </a:solidFill>
              </a:rPr>
              <a:t>13位</a:t>
            </a:r>
            <a:r>
              <a:rPr lang="zh-CN" altLang="en-US" sz="2000">
                <a:solidFill>
                  <a:srgbClr val="0070C0"/>
                </a:solidFill>
              </a:rPr>
              <a:t>的定时器/计数器，其中计数值分别设置在THX和TLX两个8位的计数寄存器里，其中</a:t>
            </a:r>
            <a:r>
              <a:rPr lang="zh-CN" altLang="en-US" sz="2000">
                <a:solidFill>
                  <a:srgbClr val="C00000"/>
                </a:solidFill>
              </a:rPr>
              <a:t>THX放置8位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TLX放置5位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执行</a:t>
            </a:r>
            <a:r>
              <a:rPr lang="zh-CN" altLang="en-US" sz="2000">
                <a:solidFill>
                  <a:srgbClr val="C00000"/>
                </a:solidFill>
              </a:rPr>
              <a:t>定时</a:t>
            </a:r>
            <a:r>
              <a:rPr lang="zh-CN" altLang="en-US" sz="2000">
                <a:solidFill>
                  <a:srgbClr val="0070C0"/>
                </a:solidFill>
              </a:rPr>
              <a:t>功能，则将</a:t>
            </a:r>
            <a:r>
              <a:rPr lang="zh-CN" altLang="en-US" sz="2000">
                <a:solidFill>
                  <a:srgbClr val="C00000"/>
                </a:solidFill>
              </a:rPr>
              <a:t>位设置为0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执行</a:t>
            </a:r>
            <a:r>
              <a:rPr lang="zh-CN" altLang="en-US" sz="2000">
                <a:solidFill>
                  <a:srgbClr val="C00000"/>
                </a:solidFill>
              </a:rPr>
              <a:t>计数</a:t>
            </a:r>
            <a:r>
              <a:rPr lang="zh-CN" altLang="en-US" sz="2000">
                <a:solidFill>
                  <a:srgbClr val="0070C0"/>
                </a:solidFill>
              </a:rPr>
              <a:t>功能，则将</a:t>
            </a:r>
            <a:r>
              <a:rPr lang="zh-CN" altLang="en-US" sz="2000">
                <a:solidFill>
                  <a:srgbClr val="C00000"/>
                </a:solidFill>
              </a:rPr>
              <a:t>位设置为1</a:t>
            </a:r>
            <a:r>
              <a:rPr lang="zh-CN" altLang="en-US" sz="2000">
                <a:solidFill>
                  <a:srgbClr val="0070C0"/>
                </a:solidFill>
              </a:rPr>
              <a:t>，CPU将计数从TX引脚输入的脉冲。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定时器/计数器受控制开关所控制，开启这个开关的方法有两个，第一种是</a:t>
            </a:r>
            <a:r>
              <a:rPr lang="zh-CN" altLang="en-US" sz="2000">
                <a:solidFill>
                  <a:srgbClr val="C00000"/>
                </a:solidFill>
              </a:rPr>
              <a:t>外部启动</a:t>
            </a:r>
            <a:r>
              <a:rPr lang="zh-CN" altLang="en-US" sz="2000">
                <a:solidFill>
                  <a:srgbClr val="0070C0"/>
                </a:solidFill>
              </a:rPr>
              <a:t>，也就是将</a:t>
            </a:r>
            <a:r>
              <a:rPr lang="zh-CN" altLang="en-US" sz="2000">
                <a:solidFill>
                  <a:srgbClr val="C00000"/>
                </a:solidFill>
              </a:rPr>
              <a:t>GATE位设置为1</a:t>
            </a:r>
            <a:r>
              <a:rPr lang="zh-CN" altLang="en-US" sz="2000">
                <a:solidFill>
                  <a:srgbClr val="0070C0"/>
                </a:solidFill>
              </a:rPr>
              <a:t>，再讲TRX位设置为1，然后等待的信号，当引脚为高电平时，即可启动这个定时器/计数器。第二种是</a:t>
            </a:r>
            <a:r>
              <a:rPr lang="zh-CN" altLang="en-US" sz="2000">
                <a:solidFill>
                  <a:srgbClr val="C00000"/>
                </a:solidFill>
              </a:rPr>
              <a:t>内部启动</a:t>
            </a:r>
            <a:r>
              <a:rPr lang="zh-CN" altLang="en-US" sz="2000">
                <a:solidFill>
                  <a:srgbClr val="0070C0"/>
                </a:solidFill>
              </a:rPr>
              <a:t>，也就是将</a:t>
            </a:r>
            <a:r>
              <a:rPr lang="zh-CN" altLang="en-US" sz="2000">
                <a:solidFill>
                  <a:srgbClr val="C00000"/>
                </a:solidFill>
              </a:rPr>
              <a:t>GATE位设置为0</a:t>
            </a:r>
            <a:r>
              <a:rPr lang="zh-CN" altLang="en-US" sz="2000">
                <a:solidFill>
                  <a:srgbClr val="0070C0"/>
                </a:solidFill>
              </a:rPr>
              <a:t>，接下来只要将TRX位设置为1，即可启动这个定时器/计数器。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1" name="图片 21" descr="方式0工作方式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632460" y="4455160"/>
            <a:ext cx="5543550" cy="2059940"/>
          </a:xfrm>
          <a:prstGeom prst="rect">
            <a:avLst/>
          </a:prstGeom>
        </p:spPr>
      </p:pic>
      <p:pic>
        <p:nvPicPr>
          <p:cNvPr id="26" name="图片 26" descr="方式0的计数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80" y="4455160"/>
            <a:ext cx="5360670" cy="13690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29895" y="419735"/>
            <a:ext cx="10515600" cy="4637723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2.方式1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方式1工作方式</a:t>
            </a:r>
            <a:r>
              <a:rPr lang="zh-CN" altLang="en-US" sz="2000">
                <a:solidFill>
                  <a:srgbClr val="C00000"/>
                </a:solidFill>
              </a:rPr>
              <a:t>提供两个16位</a:t>
            </a:r>
            <a:r>
              <a:rPr lang="zh-CN" altLang="en-US" sz="2000">
                <a:solidFill>
                  <a:srgbClr val="0070C0"/>
                </a:solidFill>
              </a:rPr>
              <a:t>的</a:t>
            </a:r>
            <a:r>
              <a:rPr lang="zh-CN" altLang="en-US" sz="2000">
                <a:solidFill>
                  <a:srgbClr val="C00000"/>
                </a:solidFill>
              </a:rPr>
              <a:t>定时器/计数器</a:t>
            </a:r>
            <a:r>
              <a:rPr lang="zh-CN" altLang="en-US" sz="2000">
                <a:solidFill>
                  <a:srgbClr val="0070C0"/>
                </a:solidFill>
              </a:rPr>
              <a:t>，其计数值分别放置在THX与TLX两个8位的计数寄存器里，其中</a:t>
            </a:r>
            <a:r>
              <a:rPr lang="zh-CN" altLang="en-US" sz="2000">
                <a:solidFill>
                  <a:srgbClr val="C00000"/>
                </a:solidFill>
              </a:rPr>
              <a:t>THX放置高8位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TLX放置低8位</a:t>
            </a:r>
            <a:r>
              <a:rPr lang="zh-CN" altLang="en-US" sz="2000">
                <a:solidFill>
                  <a:srgbClr val="0070C0"/>
                </a:solidFill>
              </a:rPr>
              <a:t>。    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此工作方式的定时/计数功能切换方式</a:t>
            </a:r>
            <a:r>
              <a:rPr lang="zh-CN" altLang="en-US" sz="2000">
                <a:solidFill>
                  <a:srgbClr val="C00000"/>
                </a:solidFill>
              </a:rPr>
              <a:t>与方式0完全一样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启动方式也一样</a:t>
            </a:r>
            <a:r>
              <a:rPr lang="zh-CN" altLang="en-US" sz="2000">
                <a:solidFill>
                  <a:srgbClr val="0070C0"/>
                </a:solidFill>
              </a:rPr>
              <a:t>。对于</a:t>
            </a:r>
            <a:r>
              <a:rPr lang="zh-CN" altLang="en-US" sz="2000">
                <a:solidFill>
                  <a:srgbClr val="C00000"/>
                </a:solidFill>
              </a:rPr>
              <a:t>计数值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方式1比方式0还大</a:t>
            </a:r>
            <a:r>
              <a:rPr lang="zh-CN" altLang="en-US" sz="2000">
                <a:solidFill>
                  <a:srgbClr val="0070C0"/>
                </a:solidFill>
              </a:rPr>
              <a:t>。换言之，方式1可以完全代替方式0，所以，</a:t>
            </a:r>
            <a:r>
              <a:rPr lang="zh-CN" altLang="en-US" sz="2000">
                <a:solidFill>
                  <a:srgbClr val="C00000"/>
                </a:solidFill>
              </a:rPr>
              <a:t>很少人会使用方式0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2" name="图片 2" descr="方式1工作方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450" y="3269615"/>
            <a:ext cx="5332095" cy="2100580"/>
          </a:xfrm>
          <a:prstGeom prst="rect">
            <a:avLst/>
          </a:prstGeom>
        </p:spPr>
      </p:pic>
      <p:pic>
        <p:nvPicPr>
          <p:cNvPr id="5" name="图片 5" descr="方式1计数值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5" y="4126865"/>
            <a:ext cx="5813425" cy="124333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443230" y="642620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3.方式2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方式2工作方式提供</a:t>
            </a:r>
            <a:r>
              <a:rPr lang="zh-CN" altLang="en-US" sz="2000">
                <a:solidFill>
                  <a:srgbClr val="C00000"/>
                </a:solidFill>
              </a:rPr>
              <a:t>两个8位可自动加载</a:t>
            </a:r>
            <a:r>
              <a:rPr lang="zh-CN" altLang="en-US" sz="2000">
                <a:solidFill>
                  <a:srgbClr val="0070C0"/>
                </a:solidFill>
              </a:rPr>
              <a:t>的定时器/计数器，其计数值</a:t>
            </a:r>
            <a:r>
              <a:rPr lang="zh-CN" altLang="en-US" sz="2000">
                <a:solidFill>
                  <a:srgbClr val="C00000"/>
                </a:solidFill>
              </a:rPr>
              <a:t>放置在THX</a:t>
            </a:r>
            <a:r>
              <a:rPr lang="zh-CN" altLang="en-US" sz="2000">
                <a:solidFill>
                  <a:srgbClr val="0070C0"/>
                </a:solidFill>
              </a:rPr>
              <a:t>计数寄存器里。当该定时器/计数器中断时，将会</a:t>
            </a:r>
            <a:r>
              <a:rPr lang="zh-CN" altLang="en-US" sz="2000">
                <a:solidFill>
                  <a:srgbClr val="C00000"/>
                </a:solidFill>
              </a:rPr>
              <a:t>自动将THX计数寄存器里的计数值载入到TLX</a:t>
            </a:r>
            <a:r>
              <a:rPr lang="zh-CN" altLang="en-US" sz="2000">
                <a:solidFill>
                  <a:srgbClr val="0070C0"/>
                </a:solidFill>
              </a:rPr>
              <a:t>里。由于只有8位，因此，其计数范围仅为0~255。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7" name="图片 7" descr="方式2工作方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270" y="2405380"/>
            <a:ext cx="7172325" cy="2469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372110" y="274955"/>
            <a:ext cx="10515600" cy="6467475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4.方式3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如方式3工作方式是一种特殊的方式，提供一个8位的定时器/计数器T0和一个8位的定时器/计数器T1，其奇特的结构已不太像真正的T0或T1。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其中定时器/计数器T0是由T0、引脚、TR0、GATE位以及TL0计数寄存器所构成，除了不具有自动加载功能外，与方式2的T0几乎完全一样。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其中定时器/计数器T1是由TR1位及TH0计数寄存器所构成，除了不具有计数及自动加载功能外几乎可以用方式2的T1来取代。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  <a:p>
            <a:pPr>
              <a:lnSpc>
                <a:spcPct val="100000"/>
              </a:lnSpc>
            </a:pPr>
            <a:endParaRPr lang="zh-CN" altLang="en-US" sz="2000"/>
          </a:p>
        </p:txBody>
      </p:sp>
      <p:pic>
        <p:nvPicPr>
          <p:cNvPr id="17" name="图片 17" descr="方式3工作方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5960" y="2992755"/>
            <a:ext cx="6326505" cy="3266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5490" y="643255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三、定时器/计数器控制寄存器TCON</a:t>
            </a:r>
            <a:endParaRPr lang="zh-CN" altLang="en-US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定时器/计数器控制寄存器TCON的高4位提供定时器/计数器的启动开关以及中断时的标志。</a:t>
            </a: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8" name="图片 28" descr="TCON寄存器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040" y="1611630"/>
            <a:ext cx="5246370" cy="4288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790" y="394335"/>
            <a:ext cx="10515600" cy="4637723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四、计数寄存器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8051的</a:t>
            </a:r>
            <a:r>
              <a:rPr lang="zh-CN" altLang="en-US" sz="2000">
                <a:solidFill>
                  <a:srgbClr val="C00000"/>
                </a:solidFill>
              </a:rPr>
              <a:t>定时器/计数器是</a:t>
            </a:r>
            <a:r>
              <a:rPr lang="zh-CN" altLang="en-US" sz="2000">
                <a:solidFill>
                  <a:srgbClr val="0070C0"/>
                </a:solidFill>
              </a:rPr>
              <a:t>一种</a:t>
            </a:r>
            <a:r>
              <a:rPr lang="zh-CN" altLang="en-US" sz="2000">
                <a:solidFill>
                  <a:srgbClr val="C00000"/>
                </a:solidFill>
              </a:rPr>
              <a:t>加1计数器</a:t>
            </a:r>
            <a:r>
              <a:rPr lang="zh-CN" altLang="en-US" sz="2000">
                <a:solidFill>
                  <a:srgbClr val="0070C0"/>
                </a:solidFill>
              </a:rPr>
              <a:t>，当计数达到上限时，即可产生中盾。计数寄存器就像是一条跑道，而其终点位置是固定的，若要计数多少，就从终点往前推多少，以作为起点。例如要在400m的跑道上，举行100m的跑步比赛，则从终点（400m）处往前推100m，也就是300m处，作为起跑点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不同方式的定时计数，其最大计数值各不同。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方式0:8192；</a:t>
            </a:r>
            <a:r>
              <a:rPr lang="zh-CN" altLang="en-US" sz="2000">
                <a:solidFill>
                  <a:srgbClr val="0070C0"/>
                </a:solidFill>
              </a:rPr>
              <a:t>   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方式1:65536</a:t>
            </a:r>
            <a:r>
              <a:rPr lang="zh-CN" altLang="en-US" sz="2000">
                <a:solidFill>
                  <a:srgbClr val="0070C0"/>
                </a:solidFill>
              </a:rPr>
              <a:t>；  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方式2及方式3:256</a:t>
            </a:r>
            <a:r>
              <a:rPr lang="zh-CN" altLang="en-US" sz="2000">
                <a:solidFill>
                  <a:srgbClr val="0070C0"/>
                </a:solidFill>
              </a:rPr>
              <a:t>；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820" y="447040"/>
            <a:ext cx="10515600" cy="4637723"/>
          </a:xfrm>
        </p:spPr>
        <p:txBody>
          <a:bodyPr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任务分析</a:t>
            </a:r>
            <a:br>
              <a:rPr lang="zh-CN" altLang="en-US" sz="2000">
                <a:latin typeface="+mn-ea"/>
                <a:sym typeface="+mn-ea"/>
              </a:rPr>
            </a:br>
            <a:r>
              <a:rPr lang="zh-CN" altLang="en-US" sz="2000">
                <a:solidFill>
                  <a:srgbClr val="0070C0"/>
                </a:solidFill>
                <a:latin typeface="+mn-ea"/>
                <a:sym typeface="+mn-ea"/>
              </a:rPr>
              <a:t>数字钟的显示模式为时-分-秒，共需8个数码管，因此可采用两块共阳极四连体LED数码管模块显示时分秒，可利用单片机的定时器原理产生定时。</a:t>
            </a:r>
            <a:endParaRPr lang="zh-CN" altLang="en-US" sz="2000">
              <a:solidFill>
                <a:srgbClr val="0070C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任务实施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sym typeface="+mn-ea"/>
              </a:rPr>
              <a:t>一、电路硬件设计</a:t>
            </a:r>
            <a:endParaRPr lang="zh-CN" altLang="en-US" sz="2000">
              <a:solidFill>
                <a:srgbClr val="C00000"/>
              </a:solidFill>
              <a:latin typeface="+mn-ea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>
                <a:solidFill>
                  <a:srgbClr val="0070C0"/>
                </a:solidFill>
                <a:latin typeface="+mn-ea"/>
                <a:sym typeface="+mn-ea"/>
              </a:rPr>
              <a:t>两块共阳极四连体LED数码管模块显示数字钟的时分秒，数码管的数码端通过限流电阻接至单片机的P2口，控制端通过8个PNP三极管组成的驱动电路接至单片机的P3口。驱动电路和显示电路在任务二已做详细解释，在此不再说明。时钟总设置按钮接至P1.7口，时设置按钮接至P1.6口，分设置按钮接至P1.5口。</a:t>
            </a:r>
            <a:endParaRPr lang="en-US" altLang="zh-CN" sz="2000">
              <a:solidFill>
                <a:srgbClr val="0070C0"/>
              </a:solidFill>
              <a:latin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6440" y="618490"/>
            <a:ext cx="10739120" cy="4638040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方式0工作方式：</a:t>
            </a:r>
            <a:r>
              <a:rPr lang="zh-CN" altLang="en-US" sz="2000">
                <a:solidFill>
                  <a:srgbClr val="0070C0"/>
                </a:solidFill>
              </a:rPr>
              <a:t>TLX计数器只使用5位，2</a:t>
            </a:r>
            <a:r>
              <a:rPr lang="zh-CN" altLang="en-US" sz="2000" baseline="30000">
                <a:solidFill>
                  <a:srgbClr val="0070C0"/>
                </a:solidFill>
              </a:rPr>
              <a:t>5</a:t>
            </a:r>
            <a:r>
              <a:rPr lang="zh-CN" altLang="en-US" sz="2000">
                <a:solidFill>
                  <a:srgbClr val="0070C0"/>
                </a:solidFill>
              </a:rPr>
              <a:t>=32，因此要把计数起点的值除以32，其余数放入TLX计数寄存器，商数放入THX计数寄存器。例如，要使用T0计数6000，则写入计数寄存器的指令如下：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TL0=（8192-6000）%32           //取5位的余数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TH0=（8192-6000）/32；         //取5位的商数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</a:rPr>
              <a:t>方式1工作方式：</a:t>
            </a:r>
            <a:r>
              <a:rPr lang="zh-CN" altLang="en-US" sz="2000">
                <a:solidFill>
                  <a:srgbClr val="0070C0"/>
                </a:solidFill>
              </a:rPr>
              <a:t>TLX、THX计数寄存器各使用8位，2</a:t>
            </a:r>
            <a:r>
              <a:rPr lang="zh-CN" altLang="en-US" sz="2000" baseline="30000">
                <a:solidFill>
                  <a:srgbClr val="0070C0"/>
                </a:solidFill>
              </a:rPr>
              <a:t>8</a:t>
            </a:r>
            <a:r>
              <a:rPr lang="zh-CN" altLang="en-US" sz="2000">
                <a:solidFill>
                  <a:srgbClr val="0070C0"/>
                </a:solidFill>
              </a:rPr>
              <a:t>=256，因此要把计数起点的值除以256，其余数放入TLX计数寄存器，商数放入THX计数寄存器。例如，要使用T0计数50000，则写入计数寄存器的指令如下：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TL0=（65536-50000）%256；      //取8位的余数</a:t>
            </a:r>
            <a:endParaRPr lang="zh-CN" altLang="en-US" sz="2000">
              <a:solidFill>
                <a:srgbClr val="0070C0"/>
              </a:solidFill>
            </a:endParaRPr>
          </a:p>
          <a:p>
            <a:r>
              <a:rPr lang="zh-CN" altLang="en-US" sz="2000">
                <a:solidFill>
                  <a:srgbClr val="0070C0"/>
                </a:solidFill>
              </a:rPr>
              <a:t>TH0=（65536-50000）/256；       //取8位的商数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90" y="499110"/>
            <a:ext cx="10817860" cy="571754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方式2工作方式：</a:t>
            </a:r>
            <a:r>
              <a:rPr lang="zh-CN" altLang="en-US" sz="2000">
                <a:solidFill>
                  <a:srgbClr val="0070C0"/>
                </a:solidFill>
              </a:rPr>
              <a:t>只使用TLX计数寄存器，但THX计数寄存器作为自动加载值，而其中都使用8位（2</a:t>
            </a:r>
            <a:r>
              <a:rPr lang="zh-CN" altLang="en-US" sz="2000" baseline="30000">
                <a:solidFill>
                  <a:srgbClr val="0070C0"/>
                </a:solidFill>
              </a:rPr>
              <a:t>8</a:t>
            </a:r>
            <a:r>
              <a:rPr lang="zh-CN" altLang="en-US" sz="2000">
                <a:solidFill>
                  <a:srgbClr val="0070C0"/>
                </a:solidFill>
              </a:rPr>
              <a:t>=256），所以只要把256减去计数起点的值，再分别放入TLX及THX计数寄存器即可。例如，要使用T0计数100，则写入计数寄存器的指令如下：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TL0=256-100；                  //填写计入值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TH0=256-100；                  //填入自动加载值</a:t>
            </a:r>
            <a:endParaRPr lang="zh-CN" altLang="en-US" sz="2000">
              <a:solidFill>
                <a:srgbClr val="0070C0"/>
              </a:solidFill>
            </a:endParaRPr>
          </a:p>
          <a:p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方式3工作方式：</a:t>
            </a:r>
            <a:r>
              <a:rPr lang="zh-CN" altLang="en-US" sz="2000">
                <a:solidFill>
                  <a:srgbClr val="0070C0"/>
                </a:solidFill>
              </a:rPr>
              <a:t>使用TL0计数寄存器作为第一个定时器/计数器的计数值，而TH0计数寄存器作为第二个定时器/计数器计数值。有使用到的定时器/计数器时才需要填入。例如，只要使用第一个定时器/计数器，则只需填入TL0计数器；若只要使用第二个定时器/计数器，则只需填入TH0计数器；若两个都使用，则分别将个别的值填入TL0及TH0计数寄存器。而填入TL0及TH0计数寄存器的方法与方式2一样。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48005" y="419735"/>
            <a:ext cx="10515600" cy="4637723"/>
          </a:xfrm>
        </p:spPr>
        <p:txBody>
          <a:bodyPr>
            <a:normAutofit fontScale="90000"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五、定时器/计数器的应用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定时器/计数器</a:t>
            </a:r>
            <a:r>
              <a:rPr lang="zh-CN" altLang="en-US" sz="2000">
                <a:solidFill>
                  <a:srgbClr val="C00000"/>
                </a:solidFill>
              </a:rPr>
              <a:t>有两种应用方式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第一种是中断方式，第二种是查询方式</a:t>
            </a:r>
            <a:r>
              <a:rPr lang="zh-CN" altLang="en-US" sz="2000">
                <a:solidFill>
                  <a:srgbClr val="0070C0"/>
                </a:solidFill>
              </a:rPr>
              <a:t>。若采用中断方式，则包括4项步骤：即定时器/计数器中断的设置、计数值的设置、启动定时器/计数器，以及中断子程序的编写；若采用查询方式，则不需要中断设置，也不需要中断子程序，只要设置计数值及启动定时器/计数器，然后就判断定时器/计数器的标志TFX是否动作，以决定程序流程。以</a:t>
            </a:r>
            <a:r>
              <a:rPr lang="zh-CN" altLang="en-US" sz="2000">
                <a:solidFill>
                  <a:srgbClr val="C00000"/>
                </a:solidFill>
              </a:rPr>
              <a:t>中断方式为例，其五项步骤说明如下</a:t>
            </a:r>
            <a:r>
              <a:rPr lang="zh-CN" altLang="en-US" sz="2000">
                <a:solidFill>
                  <a:srgbClr val="0070C0"/>
                </a:solidFill>
              </a:rPr>
              <a:t>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</a:t>
            </a:r>
            <a:r>
              <a:rPr lang="zh-CN" altLang="en-US" sz="2000">
                <a:solidFill>
                  <a:srgbClr val="C00000"/>
                </a:solidFill>
              </a:rPr>
              <a:t>  1.中断设置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中断的设置</a:t>
            </a:r>
            <a:r>
              <a:rPr lang="zh-CN" altLang="en-US" sz="2000">
                <a:solidFill>
                  <a:srgbClr val="C00000"/>
                </a:solidFill>
              </a:rPr>
              <a:t>包括开启中断开关和中断信号的设置</a:t>
            </a:r>
            <a:r>
              <a:rPr lang="zh-CN" altLang="en-US" sz="2000">
                <a:solidFill>
                  <a:srgbClr val="0070C0"/>
                </a:solidFill>
              </a:rPr>
              <a:t>。例如，要开启“总开关”、“T0 开关”，可以写入以下指令：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 EA=1;                    //开中断总开关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ET0=1；                  //开定时器0中断开关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TMOD=0x01;               //设置定时器0的工作方式为1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313690"/>
            <a:ext cx="11147425" cy="6230620"/>
          </a:xfrm>
        </p:spPr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2.计数值的设置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在启动定时器/计数器之前，必须先设置计数值，而设置计数值的方法根据工作方式的不同有所不同，详见“计数寄存器”的内容。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3.启动定时器/计数器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若是采用软件启动，只需要写入如下指令即可：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若要</a:t>
            </a:r>
            <a:r>
              <a:rPr lang="zh-CN" altLang="en-US" sz="2000">
                <a:solidFill>
                  <a:srgbClr val="C00000"/>
                </a:solidFill>
              </a:rPr>
              <a:t>启动</a:t>
            </a:r>
            <a:r>
              <a:rPr lang="en-US" altLang="zh-CN" sz="2000">
                <a:solidFill>
                  <a:srgbClr val="C00000"/>
                </a:solidFill>
              </a:rPr>
              <a:t>T0</a:t>
            </a:r>
            <a:r>
              <a:rPr lang="zh-CN" altLang="en-US" sz="2000">
                <a:solidFill>
                  <a:srgbClr val="0070C0"/>
                </a:solidFill>
              </a:rPr>
              <a:t>，设</a:t>
            </a:r>
            <a:r>
              <a:rPr lang="zh-CN" altLang="en-US" sz="2000">
                <a:solidFill>
                  <a:srgbClr val="C00000"/>
                </a:solidFill>
              </a:rPr>
              <a:t>TR0=1</a:t>
            </a:r>
            <a:r>
              <a:rPr lang="zh-CN" altLang="en-US" sz="2000">
                <a:solidFill>
                  <a:srgbClr val="0070C0"/>
                </a:solidFill>
              </a:rPr>
              <a:t>;       若要</a:t>
            </a:r>
            <a:r>
              <a:rPr lang="zh-CN" altLang="en-US" sz="2000">
                <a:solidFill>
                  <a:srgbClr val="C00000"/>
                </a:solidFill>
              </a:rPr>
              <a:t>启动T1</a:t>
            </a:r>
            <a:r>
              <a:rPr lang="zh-CN" altLang="en-US" sz="2000">
                <a:solidFill>
                  <a:srgbClr val="0070C0"/>
                </a:solidFill>
              </a:rPr>
              <a:t>，设</a:t>
            </a:r>
            <a:r>
              <a:rPr lang="zh-CN" altLang="en-US" sz="2000">
                <a:solidFill>
                  <a:srgbClr val="C00000"/>
                </a:solidFill>
              </a:rPr>
              <a:t>TR1=1</a:t>
            </a:r>
            <a:r>
              <a:rPr lang="zh-CN" altLang="en-US" sz="2000">
                <a:solidFill>
                  <a:srgbClr val="0070C0"/>
                </a:solidFill>
              </a:rPr>
              <a:t>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4.中断子程序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中断子程序第一行的格式为：void   中断子程序名称（void） interrup  中断编号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 其中定时器/计数器的中断编号与外部中断的中断编号不一样，T0的中断编号1，T1的中断编号为3。例如，要定义一个T1的中断子程序，其名称定义为“onesecond”，故该中断子程序声明如下：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void   onesecond（void） interrup  3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任务评估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0" y="1417955"/>
            <a:ext cx="9679305" cy="47726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感谢您的耐心观看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508635" y="814705"/>
            <a:ext cx="10515600" cy="4637723"/>
          </a:xfrm>
        </p:spPr>
        <p:txBody>
          <a:bodyPr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硬件电路原理图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zh-CN" altLang="en-US" sz="2000">
              <a:solidFill>
                <a:srgbClr val="0070C0"/>
              </a:solidFill>
            </a:endParaRPr>
          </a:p>
        </p:txBody>
      </p:sp>
      <p:pic>
        <p:nvPicPr>
          <p:cNvPr id="22" name="图片 22" descr="按钮调整数字钟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345" y="1350645"/>
            <a:ext cx="7677150" cy="5057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/>
          <p:nvPr>
            <p:ph idx="1"/>
          </p:nvPr>
        </p:nvSpPr>
        <p:spPr>
          <a:xfrm>
            <a:off x="653415" y="248920"/>
            <a:ext cx="10515600" cy="608520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二、软件设计与调试  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数字钟的秒表每一秒加一，加到60秒后清零，因此在程序设计中首先要先设计一个1S定时器。在此，可以采取循序渐进的方法，先讲授1S定时器的编程思路，在此基础上学习60S秒表，最后过渡到数字钟。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1.1S定时器的设计</a:t>
            </a:r>
            <a:endParaRPr lang="zh-CN" altLang="en-US" sz="200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可以利用最简单的电路，由P2口驱动8个LED，每隔1S高四位和低四位的8个灯交替闪烁依次。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程序设计方面是</a:t>
            </a:r>
            <a:r>
              <a:rPr lang="zh-CN" altLang="en-US" sz="2000">
                <a:solidFill>
                  <a:srgbClr val="C00000"/>
                </a:solidFill>
              </a:rPr>
              <a:t>采用定时器0，方式1</a:t>
            </a:r>
            <a:r>
              <a:rPr lang="zh-CN" altLang="en-US" sz="2000">
                <a:solidFill>
                  <a:srgbClr val="0070C0"/>
                </a:solidFill>
              </a:rPr>
              <a:t>。方式1工作时，每次最多可计数65536，约65ms ,不够1s。因此，可以设计</a:t>
            </a:r>
            <a:r>
              <a:rPr lang="zh-CN" altLang="en-US" sz="2000">
                <a:solidFill>
                  <a:srgbClr val="C00000"/>
                </a:solidFill>
              </a:rPr>
              <a:t>每次计数50000</a:t>
            </a:r>
            <a:r>
              <a:rPr lang="zh-CN" altLang="en-US" sz="2000">
                <a:solidFill>
                  <a:srgbClr val="0070C0"/>
                </a:solidFill>
              </a:rPr>
              <a:t>，则</a:t>
            </a:r>
            <a:r>
              <a:rPr lang="zh-CN" altLang="en-US" sz="2000">
                <a:solidFill>
                  <a:srgbClr val="C00000"/>
                </a:solidFill>
              </a:rPr>
              <a:t>为50ms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重复计数20次为50ms×20=1000ms</a:t>
            </a:r>
            <a:r>
              <a:rPr lang="zh-CN" altLang="en-US" sz="2000">
                <a:solidFill>
                  <a:srgbClr val="0070C0"/>
                </a:solidFill>
              </a:rPr>
              <a:t>，等于1s。</a:t>
            </a:r>
            <a:r>
              <a:rPr lang="zh-CN" altLang="en-US" sz="2000">
                <a:solidFill>
                  <a:srgbClr val="C00000"/>
                </a:solidFill>
              </a:rPr>
              <a:t>1s到，取反高低位LED的状态</a:t>
            </a:r>
            <a:r>
              <a:rPr lang="zh-CN" altLang="en-US" sz="2000">
                <a:solidFill>
                  <a:srgbClr val="0070C0"/>
                </a:solidFill>
              </a:rPr>
              <a:t>，即可实现实验目的。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初始值设置如下：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C00000"/>
                </a:solidFill>
              </a:rPr>
              <a:t>T0的高八位 TH0=（65536-50000）/256；T0的低八位TL0=（65536-50000）%256；</a:t>
            </a:r>
            <a:endParaRPr lang="zh-CN" altLang="en-US" sz="200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2790" y="274955"/>
            <a:ext cx="10515600" cy="4637723"/>
          </a:xfrm>
        </p:spPr>
        <p:txBody>
          <a:bodyPr/>
          <a:p>
            <a:endParaRPr lang="en-US" altLang="zh-CN" sz="2000">
              <a:solidFill>
                <a:srgbClr val="C00000"/>
              </a:solidFill>
            </a:endParaRPr>
          </a:p>
          <a:p>
            <a:r>
              <a:rPr lang="zh-CN" altLang="en-US" sz="2000">
                <a:solidFill>
                  <a:srgbClr val="C00000"/>
                </a:solidFill>
                <a:sym typeface="+mn-ea"/>
              </a:rPr>
              <a:t>中断形式产生1s定时的</a:t>
            </a:r>
            <a:r>
              <a:rPr lang="zh-CN" altLang="en-US" sz="2000">
                <a:solidFill>
                  <a:srgbClr val="C00000"/>
                </a:solidFill>
              </a:rPr>
              <a:t>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815" y="1371600"/>
            <a:ext cx="6251575" cy="4824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2037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</a:rPr>
              <a:t>中断形式产生1s定时的程序如下：</a:t>
            </a:r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2595" y="837565"/>
            <a:ext cx="7331710" cy="5667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85775"/>
            <a:ext cx="10515600" cy="4637723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定时器的应用可分为查询方式与中断方式，上述任务采取的是中断方式，现在讲授</a:t>
            </a:r>
            <a:r>
              <a:rPr lang="zh-CN" altLang="en-US" sz="2000">
                <a:solidFill>
                  <a:srgbClr val="C00000"/>
                </a:solidFill>
              </a:rPr>
              <a:t>查询方式</a:t>
            </a:r>
            <a:r>
              <a:rPr lang="zh-CN" altLang="en-US" sz="2000">
                <a:solidFill>
                  <a:srgbClr val="0070C0"/>
                </a:solidFill>
              </a:rPr>
              <a:t>。若采用查询方式，则</a:t>
            </a:r>
            <a:r>
              <a:rPr lang="zh-CN" altLang="en-US" sz="2000">
                <a:solidFill>
                  <a:srgbClr val="C00000"/>
                </a:solidFill>
              </a:rPr>
              <a:t>不需要中断设置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也不需要中断子程序</a:t>
            </a:r>
            <a:r>
              <a:rPr lang="zh-CN" altLang="en-US" sz="2000">
                <a:solidFill>
                  <a:srgbClr val="0070C0"/>
                </a:solidFill>
              </a:rPr>
              <a:t>，</a:t>
            </a:r>
            <a:r>
              <a:rPr lang="zh-CN" altLang="en-US" sz="2000">
                <a:solidFill>
                  <a:srgbClr val="C00000"/>
                </a:solidFill>
              </a:rPr>
              <a:t>只要设置初始值及启动定时器</a:t>
            </a:r>
            <a:r>
              <a:rPr lang="zh-CN" altLang="en-US" sz="2000">
                <a:solidFill>
                  <a:srgbClr val="0070C0"/>
                </a:solidFill>
              </a:rPr>
              <a:t>，然后</a:t>
            </a:r>
            <a:r>
              <a:rPr lang="zh-CN" altLang="en-US" sz="2000">
                <a:solidFill>
                  <a:srgbClr val="C00000"/>
                </a:solidFill>
              </a:rPr>
              <a:t>判断</a:t>
            </a:r>
            <a:r>
              <a:rPr lang="zh-CN" altLang="en-US" sz="2000">
                <a:solidFill>
                  <a:srgbClr val="0070C0"/>
                </a:solidFill>
              </a:rPr>
              <a:t>定时器的标志位（</a:t>
            </a:r>
            <a:r>
              <a:rPr lang="zh-CN" altLang="en-US" sz="2000">
                <a:solidFill>
                  <a:srgbClr val="C00000"/>
                </a:solidFill>
              </a:rPr>
              <a:t>TF</a:t>
            </a:r>
            <a:r>
              <a:rPr lang="zh-CN" altLang="en-US" sz="2000">
                <a:solidFill>
                  <a:srgbClr val="0070C0"/>
                </a:solidFill>
              </a:rPr>
              <a:t>）是否动作，以决定程序流程。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还是以1s定时器为例：采用定时器0，方式1，每次计数50000，重复20次后取反LED状态，不过查询的设置必须注意两点：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可以不开中断总开关和定时器开关；</a:t>
            </a:r>
            <a:endParaRPr lang="zh-CN" altLang="en-US" sz="200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0070C0"/>
                </a:solidFill>
              </a:rPr>
              <a:t>当定时器的溢出标志位TF0变为1时，还应使用软件设置“TF0=0”，将TF0变为0后，该定时器才能重新启动。</a:t>
            </a:r>
            <a:endParaRPr lang="zh-CN" altLang="en-US" sz="2000">
              <a:solidFill>
                <a:srgbClr val="0070C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41630"/>
            <a:ext cx="10515600" cy="4637723"/>
          </a:xfrm>
        </p:spPr>
        <p:txBody>
          <a:bodyPr/>
          <a:p>
            <a:r>
              <a:rPr lang="zh-CN" altLang="en-US" sz="2000">
                <a:solidFill>
                  <a:srgbClr val="C00000"/>
                </a:solidFill>
                <a:sym typeface="+mn-ea"/>
              </a:rPr>
              <a:t>查询方式实现1s定时</a:t>
            </a:r>
            <a:r>
              <a:rPr lang="zh-CN" altLang="en-US" sz="2000">
                <a:solidFill>
                  <a:srgbClr val="C00000"/>
                </a:solidFill>
              </a:rPr>
              <a:t>程序流程图</a:t>
            </a:r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  <a:p>
            <a:endParaRPr lang="zh-CN" altLang="en-US" sz="2000">
              <a:solidFill>
                <a:srgbClr val="C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6910" y="861695"/>
            <a:ext cx="6085205" cy="55454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7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3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1627"/>
</p:tagLst>
</file>

<file path=ppt/tags/tag40.xml><?xml version="1.0" encoding="utf-8"?>
<p:tagLst xmlns:p="http://schemas.openxmlformats.org/presentationml/2006/main"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感谢您的耐心观看"/>
  <p:tag name="KSO_WM_TEMPLATE_CATEGORY" val="custom"/>
  <p:tag name="KSO_WM_TEMPLATE_INDEX" val="20181627"/>
  <p:tag name="KSO_WM_UNIT_ID" val="custom20181627_22*a*1"/>
</p:tagLst>
</file>

<file path=ppt/tags/tag41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SLIDE_ITEM_CNT" val="1"/>
  <p:tag name="KSO_WM_SLIDE_LAYOUT" val="a_j"/>
  <p:tag name="KSO_WM_SLIDE_LAYOUT_CNT" val="1_1"/>
  <p:tag name="KSO_WM_SLIDE_TYPE" val="endPage"/>
  <p:tag name="KSO_WM_BEAUTIFY_FLAG" val="#wm#"/>
  <p:tag name="KSO_WM_COMBINE_RELATE_SLIDE_ID" val="background20180936_11"/>
  <p:tag name="KSO_WM_TEMPLATE_CATEGORY" val="custom"/>
  <p:tag name="KSO_WM_TEMPLATE_INDEX" val="20181627"/>
  <p:tag name="KSO_WM_SLIDE_ID" val="custom20181627_22"/>
  <p:tag name="KSO_WM_SLIDE_INDEX" val="22"/>
  <p:tag name="KSO_WM_TEMPLATE_SUBCATEGORY" val="combine"/>
</p:tagLst>
</file>

<file path=ppt/tags/tag5.xml><?xml version="1.0" encoding="utf-8"?>
<p:tagLst xmlns:p="http://schemas.openxmlformats.org/presentationml/2006/main">
  <p:tag name="GENSWF_ADVANCE_TIME" val="0.00"/>
  <p:tag name="ISPRING_SLIDE_INDENT_LEVEL" val="0"/>
  <p:tag name="ISPRING_CUSTOM_TIMING_USED" val="0"/>
  <p:tag name="KSO_WM_TAG_VERSION" val="1.0"/>
  <p:tag name="KSO_WM_BEAUTIFY_FLAG" val="#wm#"/>
  <p:tag name="KSO_WM_COMBINE_RELATE_SLIDE_ID" val="background20180936_1"/>
  <p:tag name="KSO_WM_TEMPLATE_CATEGORY" val="custom"/>
  <p:tag name="KSO_WM_TEMPLATE_INDEX" val="20181627"/>
  <p:tag name="KSO_WM_TEMPLATE_SUBCATEGORY" val="combine"/>
  <p:tag name="KSO_WM_TEMPLATE_THUMBS_INDEX" val="1、6、11、12、18、19、21、22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71"/>
</p:tagLst>
</file>

<file path=ppt/theme/theme1.xml><?xml version="1.0" encoding="utf-8"?>
<a:theme xmlns:a="http://schemas.openxmlformats.org/drawingml/2006/main" name="A000120140530A99PPBG">
  <a:themeElements>
    <a:clrScheme name="160192.192">
      <a:dk1>
        <a:srgbClr val="3F3F3F"/>
      </a:dk1>
      <a:lt1>
        <a:sysClr val="window" lastClr="FFFFFF"/>
      </a:lt1>
      <a:dk2>
        <a:srgbClr val="3F3F3F"/>
      </a:dk2>
      <a:lt2>
        <a:srgbClr val="FFFFFF"/>
      </a:lt2>
      <a:accent1>
        <a:srgbClr val="34C5D4"/>
      </a:accent1>
      <a:accent2>
        <a:srgbClr val="5BDBB3"/>
      </a:accent2>
      <a:accent3>
        <a:srgbClr val="D0DA71"/>
      </a:accent3>
      <a:accent4>
        <a:srgbClr val="FCE066"/>
      </a:accent4>
      <a:accent5>
        <a:srgbClr val="3DB195"/>
      </a:accent5>
      <a:accent6>
        <a:srgbClr val="FFC000"/>
      </a:accent6>
      <a:hlink>
        <a:srgbClr val="0070C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 65">
      <a:dk1>
        <a:srgbClr val="000000"/>
      </a:dk1>
      <a:lt1>
        <a:srgbClr val="FFFFFF"/>
      </a:lt1>
      <a:dk2>
        <a:srgbClr val="82AAD2"/>
      </a:dk2>
      <a:lt2>
        <a:srgbClr val="E7E6E6"/>
      </a:lt2>
      <a:accent1>
        <a:srgbClr val="64C8B4"/>
      </a:accent1>
      <a:accent2>
        <a:srgbClr val="82AAD2"/>
      </a:accent2>
      <a:accent3>
        <a:srgbClr val="BFBFBF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5363</Words>
  <Application>WPS 演示</Application>
  <PresentationFormat>宽屏</PresentationFormat>
  <Paragraphs>195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A000120140530A99PPBG</vt:lpstr>
      <vt:lpstr>自定义设计方案</vt:lpstr>
      <vt:lpstr>学习任务一 ：数字钟的设计与调试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感谢您的耐心观看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lily</cp:lastModifiedBy>
  <cp:revision>63</cp:revision>
  <dcterms:created xsi:type="dcterms:W3CDTF">2018-03-06T07:00:00Z</dcterms:created>
  <dcterms:modified xsi:type="dcterms:W3CDTF">2018-03-15T01:34:31Z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