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57" r:id="rId4"/>
    <p:sldId id="258" r:id="rId6"/>
    <p:sldId id="259" r:id="rId7"/>
    <p:sldId id="262" r:id="rId8"/>
    <p:sldId id="260" r:id="rId9"/>
    <p:sldId id="290" r:id="rId10"/>
    <p:sldId id="291" r:id="rId11"/>
    <p:sldId id="266" r:id="rId12"/>
    <p:sldId id="294" r:id="rId13"/>
    <p:sldId id="295" r:id="rId14"/>
    <p:sldId id="296" r:id="rId15"/>
    <p:sldId id="269" r:id="rId16"/>
    <p:sldId id="270" r:id="rId17"/>
    <p:sldId id="298" r:id="rId18"/>
    <p:sldId id="271" r:id="rId19"/>
    <p:sldId id="299" r:id="rId20"/>
    <p:sldId id="279" r:id="rId21"/>
    <p:sldId id="289" r:id="rId22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黑体" panose="02010609060101010101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9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13D0CE79-49FB-443D-BEF8-6B709DE8FD0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EF906490-237C-474C-BA2E-D98840BC1F8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531" y="4066381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144" y="1456531"/>
            <a:ext cx="863600" cy="74453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750" y="2651125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781" y="1888331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531" y="2320131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1831" y="2320131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4781" y="2320131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5" y="2749550"/>
            <a:ext cx="862013" cy="74453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781" y="2750344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75" y="2749550"/>
            <a:ext cx="862013" cy="74453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513" y="1046163"/>
            <a:ext cx="862013" cy="74453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531" y="3182144"/>
            <a:ext cx="862013" cy="7429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2175" y="3178175"/>
            <a:ext cx="862013" cy="74453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919" y="3178969"/>
            <a:ext cx="862013" cy="74295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06" y="1478756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5" y="3611563"/>
            <a:ext cx="862013" cy="74453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1" y="3610769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281" y="3610769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1975" y="3184525"/>
            <a:ext cx="863600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938" y="4043363"/>
            <a:ext cx="862013" cy="74453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2269" y="4015581"/>
            <a:ext cx="862013" cy="7429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5" y="4473575"/>
            <a:ext cx="862013" cy="74453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781" y="4474369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769" y="4906169"/>
            <a:ext cx="862013" cy="74295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1831" y="4906169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4781" y="4906169"/>
            <a:ext cx="862013" cy="7429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2519" y="3166269"/>
            <a:ext cx="862013" cy="7429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7" name="任意多边形 203"/>
          <p:cNvSpPr/>
          <p:nvPr/>
        </p:nvSpPr>
        <p:spPr>
          <a:xfrm>
            <a:off x="2227263" y="1828800"/>
            <a:ext cx="1481138" cy="1717675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8" name="任意多边形 202"/>
          <p:cNvSpPr/>
          <p:nvPr/>
        </p:nvSpPr>
        <p:spPr>
          <a:xfrm>
            <a:off x="742950" y="2690813"/>
            <a:ext cx="2224088" cy="2581275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任意多边形 201"/>
          <p:cNvSpPr/>
          <p:nvPr/>
        </p:nvSpPr>
        <p:spPr>
          <a:xfrm>
            <a:off x="2227263" y="4414838"/>
            <a:ext cx="1481138" cy="1719263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913"/>
            <a:ext cx="547688" cy="4714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4675" y="6164263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119" y="6163469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675" y="6164263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675" y="6164263"/>
            <a:ext cx="736600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675" y="5800725"/>
            <a:ext cx="736600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119" y="5793581"/>
            <a:ext cx="736600" cy="6365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675" y="5794375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4675" y="5794375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675" y="5794375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3" name="等腰三角形 92"/>
          <p:cNvSpPr/>
          <p:nvPr/>
        </p:nvSpPr>
        <p:spPr>
          <a:xfrm rot="5400000">
            <a:off x="574675" y="5427663"/>
            <a:ext cx="736600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119" y="5426869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675" y="5427663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119" y="5056981"/>
            <a:ext cx="736600" cy="63658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675" y="5057775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4675" y="5057775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9" name="等腰三角形 98"/>
          <p:cNvSpPr/>
          <p:nvPr/>
        </p:nvSpPr>
        <p:spPr>
          <a:xfrm rot="5400000">
            <a:off x="574675" y="4691063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119" y="4690269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675" y="4691063"/>
            <a:ext cx="736600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912" y="4319588"/>
            <a:ext cx="738188" cy="6365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881" y="4320381"/>
            <a:ext cx="738188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912" y="3952875"/>
            <a:ext cx="738188" cy="636588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119" y="3582194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119" y="3215481"/>
            <a:ext cx="736600" cy="63658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406" y="51594"/>
            <a:ext cx="738188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406" y="51594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8819" y="51594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8819" y="51594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3819" y="51594"/>
            <a:ext cx="738188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19" y="51594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3819" y="51594"/>
            <a:ext cx="738188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406" y="418306"/>
            <a:ext cx="738188" cy="635000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4613" y="417513"/>
            <a:ext cx="738188" cy="63658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406" y="418306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3819" y="418306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8819" y="418306"/>
            <a:ext cx="738188" cy="635000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3819" y="418306"/>
            <a:ext cx="738188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350" y="1592263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6"/>
            <a:ext cx="738188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6200" y="788988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613" y="788988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406" y="788194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613" y="788988"/>
            <a:ext cx="736600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613" y="788988"/>
            <a:ext cx="736600" cy="635000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9613" y="788988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613" y="788988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819" y="788194"/>
            <a:ext cx="736600" cy="636588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6200" y="11557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406" y="1154906"/>
            <a:ext cx="736600" cy="63658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1200" y="11557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613" y="1155700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613" y="11557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613" y="1155700"/>
            <a:ext cx="736600" cy="635000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613" y="11557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819" y="1154906"/>
            <a:ext cx="736600" cy="6365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025" y="757238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1200" y="1525588"/>
            <a:ext cx="736600" cy="635000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613" y="1525588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406" y="1524794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613" y="1525588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613" y="1525588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9613" y="1525588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613" y="1525588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6200" y="18923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406" y="1891506"/>
            <a:ext cx="736600" cy="6365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1200" y="18923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613" y="1892300"/>
            <a:ext cx="736600" cy="635000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613" y="18923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613" y="18923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1200" y="2262188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6200" y="2262188"/>
            <a:ext cx="736600" cy="635000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613" y="2262188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406" y="2261394"/>
            <a:ext cx="736600" cy="636588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613" y="2262188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613" y="2262188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6200" y="2628900"/>
            <a:ext cx="736600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406" y="2628106"/>
            <a:ext cx="736600" cy="636588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1200" y="2628900"/>
            <a:ext cx="736600" cy="6350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613" y="2628900"/>
            <a:ext cx="736600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8819" y="2999581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4613" y="2998788"/>
            <a:ext cx="738188" cy="636588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406" y="3366294"/>
            <a:ext cx="738188" cy="63500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406" y="3366294"/>
            <a:ext cx="738188" cy="635000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913"/>
            <a:ext cx="547688" cy="4714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90563"/>
            <a:ext cx="547688" cy="4714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531" y="4066381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144" y="1456531"/>
            <a:ext cx="863600" cy="74453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750" y="2651125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781" y="1888331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等腰三角形 9"/>
          <p:cNvSpPr/>
          <p:nvPr/>
        </p:nvSpPr>
        <p:spPr>
          <a:xfrm rot="5400000">
            <a:off x="-59531" y="2320131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1831" y="2320131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4781" y="2320131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5" y="2749550"/>
            <a:ext cx="862013" cy="744538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781" y="2750344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75" y="2749550"/>
            <a:ext cx="862013" cy="74453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513" y="1046163"/>
            <a:ext cx="862013" cy="74453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531" y="3182144"/>
            <a:ext cx="862013" cy="7429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2175" y="3178175"/>
            <a:ext cx="862013" cy="74453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919" y="3178969"/>
            <a:ext cx="862013" cy="742950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06" y="1478756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5" y="3611563"/>
            <a:ext cx="862013" cy="744538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1" y="3610769"/>
            <a:ext cx="862013" cy="74295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281" y="3610769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1975" y="3184525"/>
            <a:ext cx="863600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938" y="4043363"/>
            <a:ext cx="862013" cy="744538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2269" y="4015581"/>
            <a:ext cx="862013" cy="7429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5" y="4473575"/>
            <a:ext cx="862013" cy="744538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781" y="4474369"/>
            <a:ext cx="862013" cy="74295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769" y="4906169"/>
            <a:ext cx="862013" cy="74295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1831" y="4906169"/>
            <a:ext cx="862013" cy="742950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4781" y="4906169"/>
            <a:ext cx="862013" cy="74295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2519" y="3166269"/>
            <a:ext cx="862013" cy="74295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3" name="任意多边形 203"/>
          <p:cNvSpPr/>
          <p:nvPr/>
        </p:nvSpPr>
        <p:spPr>
          <a:xfrm>
            <a:off x="2227263" y="1828800"/>
            <a:ext cx="1481138" cy="1717675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4" name="任意多边形 202"/>
          <p:cNvSpPr/>
          <p:nvPr/>
        </p:nvSpPr>
        <p:spPr>
          <a:xfrm>
            <a:off x="742950" y="2690813"/>
            <a:ext cx="2224088" cy="2581275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5" name="任意多边形 201"/>
          <p:cNvSpPr/>
          <p:nvPr/>
        </p:nvSpPr>
        <p:spPr>
          <a:xfrm>
            <a:off x="2227263" y="4414838"/>
            <a:ext cx="1481138" cy="1719263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913"/>
            <a:ext cx="547688" cy="4714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106" y="577056"/>
            <a:ext cx="566738" cy="4889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6263"/>
            <a:ext cx="547688" cy="4714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20"/>
          <p:cNvGrpSpPr/>
          <p:nvPr/>
        </p:nvGrpSpPr>
        <p:grpSpPr>
          <a:xfrm>
            <a:off x="2068513" y="1200150"/>
            <a:ext cx="8054975" cy="4457700"/>
            <a:chOff x="1670050" y="1812925"/>
            <a:chExt cx="5678488" cy="3143250"/>
          </a:xfrm>
        </p:grpSpPr>
        <p:sp>
          <p:nvSpPr>
            <p:cNvPr id="4099" name="任意多边形 9"/>
            <p:cNvSpPr/>
            <p:nvPr/>
          </p:nvSpPr>
          <p:spPr>
            <a:xfrm>
              <a:off x="1706563" y="4194175"/>
              <a:ext cx="720725" cy="7508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5058" y="381032"/>
                </a:cxn>
                <a:cxn ang="0">
                  <a:pos x="412647" y="321352"/>
                </a:cxn>
                <a:cxn ang="0">
                  <a:pos x="0" y="0"/>
                </a:cxn>
              </a:cxnLst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7A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0" name="任意多边形 10"/>
            <p:cNvSpPr/>
            <p:nvPr/>
          </p:nvSpPr>
          <p:spPr>
            <a:xfrm>
              <a:off x="1670050" y="1901825"/>
              <a:ext cx="5397500" cy="290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98224" y="540657"/>
                </a:cxn>
                <a:cxn ang="0">
                  <a:pos x="4852375" y="2654300"/>
                </a:cxn>
                <a:cxn ang="0">
                  <a:pos x="838368" y="2908300"/>
                </a:cxn>
                <a:cxn ang="0">
                  <a:pos x="0" y="0"/>
                </a:cxn>
              </a:cxnLst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E8EE">
                <a:alpha val="76076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" name="任意多边形 11"/>
            <p:cNvSpPr/>
            <p:nvPr/>
          </p:nvSpPr>
          <p:spPr>
            <a:xfrm>
              <a:off x="2146300" y="1812925"/>
              <a:ext cx="5202238" cy="2806700"/>
            </a:xfrm>
            <a:custGeom>
              <a:avLst/>
              <a:gdLst/>
              <a:ahLst/>
              <a:cxnLst>
                <a:cxn ang="0">
                  <a:pos x="0" y="622258"/>
                </a:cxn>
                <a:cxn ang="0">
                  <a:pos x="5201014" y="0"/>
                </a:cxn>
                <a:cxn ang="0">
                  <a:pos x="4100812" y="2693426"/>
                </a:cxn>
                <a:cxn ang="0">
                  <a:pos x="368184" y="2807786"/>
                </a:cxn>
                <a:cxn ang="0">
                  <a:pos x="0" y="622258"/>
                </a:cxn>
              </a:cxnLst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6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2" name="任意多边形 12"/>
            <p:cNvSpPr/>
            <p:nvPr/>
          </p:nvSpPr>
          <p:spPr>
            <a:xfrm>
              <a:off x="6873875" y="4010025"/>
              <a:ext cx="442913" cy="558800"/>
            </a:xfrm>
            <a:custGeom>
              <a:avLst/>
              <a:gdLst/>
              <a:ahLst/>
              <a:cxnLst>
                <a:cxn ang="0">
                  <a:pos x="0" y="44358"/>
                </a:cxn>
                <a:cxn ang="0">
                  <a:pos x="1018339" y="0"/>
                </a:cxn>
                <a:cxn ang="0">
                  <a:pos x="265655" y="1286368"/>
                </a:cxn>
                <a:cxn ang="0">
                  <a:pos x="0" y="44358"/>
                </a:cxn>
              </a:cxnLst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397A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3" name="任意多边形 13"/>
            <p:cNvSpPr/>
            <p:nvPr/>
          </p:nvSpPr>
          <p:spPr>
            <a:xfrm>
              <a:off x="6153150" y="4670425"/>
              <a:ext cx="809625" cy="285750"/>
            </a:xfrm>
            <a:custGeom>
              <a:avLst/>
              <a:gdLst/>
              <a:ahLst/>
              <a:cxnLst>
                <a:cxn ang="0">
                  <a:pos x="0" y="99218"/>
                </a:cxn>
                <a:cxn ang="0">
                  <a:pos x="1265038" y="0"/>
                </a:cxn>
                <a:cxn ang="0">
                  <a:pos x="124023" y="446485"/>
                </a:cxn>
                <a:cxn ang="0">
                  <a:pos x="0" y="99218"/>
                </a:cxn>
              </a:cxnLst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397A3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H="1">
            <a:off x="-30162" y="2579688"/>
            <a:ext cx="4500563" cy="31734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0838" y="-1763712"/>
            <a:ext cx="395288" cy="6977063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0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219" y="2131219"/>
            <a:ext cx="287338" cy="5400675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 smtClean="0"/>
              <a:t>添加副标题</a:t>
            </a:r>
            <a:endParaRPr lang="zh-CN" alt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8931B3D3-CF9D-4615-8F0E-2797DCC3CC0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DE7ED3D3-A6B4-4DCE-A49E-6372A084DAF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6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539875"/>
            <a:ext cx="10515600" cy="463708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2900"/>
            <a:r>
              <a:rPr lang="zh-CN" altLang="en-US" dirty="0"/>
              <a:t>第二级</a:t>
            </a:r>
            <a:endParaRPr lang="zh-CN" altLang="en-US" dirty="0"/>
          </a:p>
          <a:p>
            <a:pPr lvl="2" indent="-342900"/>
            <a:r>
              <a:rPr lang="zh-CN" altLang="en-US" dirty="0"/>
              <a:t>第三级</a:t>
            </a:r>
            <a:endParaRPr lang="zh-CN" altLang="en-US" dirty="0"/>
          </a:p>
          <a:p>
            <a:pPr lvl="3" indent="-285750"/>
            <a:r>
              <a:rPr lang="zh-CN" altLang="en-US" dirty="0"/>
              <a:t>第四级</a:t>
            </a:r>
            <a:endParaRPr lang="zh-CN" altLang="en-US" dirty="0"/>
          </a:p>
          <a:p>
            <a:pPr lvl="4" indent="-28575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AFDFAEC1-6C0E-4708-992B-753B8D8202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0AE57A9-CA8D-4ADE-8D70-425D8DAAC447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0925314F-72F5-465A-95EB-0A705889C6C8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04BFC300-4C90-4787-8A40-0333742E8200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8278" y="325438"/>
            <a:ext cx="10515600" cy="1036637"/>
          </a:xfrm>
          <a:ln/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zh-CN" sz="3200" b="0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学习情境三   轻工LED电子显示屏的设计与调试</a:t>
            </a:r>
            <a:endParaRPr lang="zh-CN" altLang="zh-CN" sz="3200" b="0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0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362075"/>
            <a:ext cx="10515600" cy="4638675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en-US" altLang="zh-CN" kern="1200" dirty="0">
                <a:latin typeface="+mn-lt"/>
                <a:ea typeface="+mn-ea"/>
                <a:cs typeface="+mn-cs"/>
              </a:rPr>
              <a:t>     </a:t>
            </a:r>
            <a:r>
              <a:rPr lang="en-US" altLang="zh-CN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zh-CN" altLang="en-US" sz="2000" kern="1200" dirty="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</a:rPr>
              <a:t>随着人们生活水平的提高，户外LED显示屏将逐渐应用于各个行业。如体育馆、机场、车站、银行、医院等公共场所。因此，LED显示屏的市场前景非常广大，会朝着轻、薄、高清、多元化方向发展。</a:t>
            </a:r>
            <a:endParaRPr lang="zh-CN" altLang="en-US" sz="2000" kern="1200" dirty="0">
              <a:solidFill>
                <a:srgbClr val="0070C0"/>
              </a:solidFill>
              <a:latin typeface="黑体" panose="02010609060101010101" charset="-122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en-US" sz="2000" kern="1200" dirty="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</a:rPr>
              <a:t>本情景介绍了如何用</a:t>
            </a:r>
            <a:r>
              <a:rPr lang="zh-CN" altLang="en-US" sz="2000" kern="1200" dirty="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</a:rPr>
              <a:t>LED点阵静态、动态显示</a:t>
            </a:r>
            <a:r>
              <a:rPr lang="zh-CN" altLang="en-US" sz="2000" kern="1200" dirty="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</a:rPr>
              <a:t>广州市轻工技师学院的招生信息，宣传轻工学院的办学特色。</a:t>
            </a:r>
            <a:endParaRPr lang="zh-CN" altLang="en-US" sz="2000" kern="1200" dirty="0">
              <a:solidFill>
                <a:srgbClr val="0070C0"/>
              </a:solidFill>
              <a:latin typeface="黑体" panose="02010609060101010101" charset="-122"/>
              <a:ea typeface="+mn-ea"/>
              <a:cs typeface="+mn-cs"/>
            </a:endParaRPr>
          </a:p>
        </p:txBody>
      </p:sp>
      <p:pic>
        <p:nvPicPr>
          <p:cNvPr id="17411" name="图片 1073742900" descr="欢迎光临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25" y="3046413"/>
            <a:ext cx="5021263" cy="1624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1073742912" descr="轻工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8" y="4884738"/>
            <a:ext cx="3449637" cy="1704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361950" y="535623"/>
            <a:ext cx="5037138" cy="4638675"/>
          </a:xfrm>
          <a:ln/>
        </p:spPr>
        <p:txBody>
          <a:bodyPr lIns="91440" tIns="45720" rIns="91440" bIns="45720" anchor="t"/>
          <a:p>
            <a:pPr defTabSz="914400">
              <a:lnSpc>
                <a:spcPct val="150000"/>
              </a:lnSpc>
            </a:pPr>
            <a:r>
              <a:rPr lang="en-US" altLang="zh-CN" kern="1200">
                <a:latin typeface="+mn-lt"/>
                <a:ea typeface="+mn-ea"/>
                <a:cs typeface="+mn-cs"/>
              </a:rPr>
              <a:t> </a:t>
            </a:r>
            <a:r>
              <a:rPr lang="en-US" altLang="zh-CN" sz="32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8*8点阵的显示方式就是按显示数据编码的顺序一列一列地显示。以低电平扫描为例，若要显示第一列，则先将11111110扫描信号送至LED点阵的列引脚，接着将第一列的显示数据(00000000)送至LED点阵的行引脚，即可显示第一列，此时其他列并不显示。同样地，若要显示第二列，则先将第二列的11111101扫描信号送至LED点阵的列引脚，接着把显示数据(00011100)送至LED点阵的行引脚，即可显示第二列，此时其他列并不显示，以此类推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9699" name="图片 107374288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0" y="773113"/>
            <a:ext cx="5762625" cy="4164012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500" y="325120"/>
            <a:ext cx="5181600" cy="460724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</a:rPr>
              <a:t>3.</a:t>
            </a:r>
            <a:r>
              <a:rPr lang="zh-CN" altLang="en-US" sz="2000">
                <a:solidFill>
                  <a:srgbClr val="C00000"/>
                </a:solidFill>
              </a:rPr>
              <a:t>编写</a:t>
            </a:r>
            <a:r>
              <a:rPr lang="zh-CN" altLang="en-US" sz="2000">
                <a:solidFill>
                  <a:srgbClr val="C00000"/>
                </a:solidFill>
              </a:rPr>
              <a:t>程序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5" name="内容占位符 4"/>
          <p:cNvSpPr/>
          <p:nvPr>
            <p:ph sz="half" idx="1"/>
          </p:nvPr>
        </p:nvSpPr>
        <p:spPr>
          <a:xfrm>
            <a:off x="571500" y="325120"/>
            <a:ext cx="5181600" cy="460724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</a:rPr>
              <a:t>2.</a:t>
            </a:r>
            <a:r>
              <a:rPr lang="zh-CN" altLang="en-US" sz="2000">
                <a:solidFill>
                  <a:srgbClr val="C00000"/>
                </a:solidFill>
              </a:rPr>
              <a:t>程序流程图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754380"/>
            <a:ext cx="2752725" cy="5098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0" y="881380"/>
            <a:ext cx="5598795" cy="3732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4613910"/>
            <a:ext cx="5598795" cy="15944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0200" y="6017895"/>
            <a:ext cx="655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思考题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修改程序，让8*8 LED点阵显示数字“5”或者其他数字。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3"/>
          <p:cNvSpPr>
            <a:spLocks noGrp="1"/>
          </p:cNvSpPr>
          <p:nvPr>
            <p:ph idx="1"/>
          </p:nvPr>
        </p:nvSpPr>
        <p:spPr>
          <a:xfrm>
            <a:off x="469900" y="393700"/>
            <a:ext cx="10515600" cy="4637088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en-US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.在开发板上实现效果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仿真编译通过后，打开实训开发板的最小系统，单片机的P2口接8*8 LED点阵行数据端口，P3口接列扫描信号。启动电源后，即可看见开发板显示数字3，实现了任务的要求。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2770" name="图片 24" descr="点阵 8乘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2625" y="1619250"/>
            <a:ext cx="6283325" cy="4713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内容占位符 3"/>
          <p:cNvSpPr>
            <a:spLocks noGrp="1"/>
          </p:cNvSpPr>
          <p:nvPr>
            <p:ph idx="1"/>
          </p:nvPr>
        </p:nvSpPr>
        <p:spPr>
          <a:xfrm>
            <a:off x="174625" y="182563"/>
            <a:ext cx="10515600" cy="6492875"/>
          </a:xfrm>
          <a:ln/>
        </p:spPr>
        <p:txBody>
          <a:bodyPr lIns="91440" tIns="45720" rIns="91440" bIns="45720" anchor="t"/>
          <a:p>
            <a:pPr defTabSz="914400">
              <a:lnSpc>
                <a:spcPct val="8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知识点提升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1. 8*8 LED点阵分屏显示数字0~9</a:t>
            </a:r>
            <a:endParaRPr lang="zh-CN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分屏显示数字0~9，可以利用通过二维数组把0~9的数据码存放起来。每显示完一个数字延时0.5s，即可让点阵每隔0.5s依次显示0~9，实现分屏显示的效果。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80000"/>
              </a:lnSpc>
            </a:pPr>
            <a:endParaRPr 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81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1663700"/>
            <a:ext cx="8207375" cy="434181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lIns="91440" tIns="45720" rIns="91440" bIns="45720" anchor="ctr"/>
          <a:p>
            <a:pPr defTabSz="914400">
              <a:buNone/>
            </a:pP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pic>
        <p:nvPicPr>
          <p:cNvPr id="3584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8400" y="49213"/>
            <a:ext cx="9237663" cy="6759575"/>
          </a:xfrm>
          <a:ln/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内容占位符 3"/>
          <p:cNvSpPr>
            <a:spLocks noGrp="1"/>
          </p:cNvSpPr>
          <p:nvPr>
            <p:ph idx="1"/>
          </p:nvPr>
        </p:nvSpPr>
        <p:spPr>
          <a:xfrm>
            <a:off x="508000" y="255588"/>
            <a:ext cx="10515600" cy="4638675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2. 8*8 LED点阵显示汉字“王”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8*8 LED点阵不仅可以显示数字，还可以显示笔画比较简单的汉字，例如“王”。但是汉字的码如果自己计算，比较复杂，故建议使用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取模软件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。该软件快速生成编码，方便编程。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）设置取模软件参数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6867" name="图片 1073742910" descr="成功取模设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1828800"/>
            <a:ext cx="5940425" cy="46609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036638"/>
          </a:xfrm>
          <a:ln/>
        </p:spPr>
        <p:txBody>
          <a:bodyPr lIns="91440" tIns="45720" rIns="91440" bIns="45720" anchor="ctr"/>
          <a:p>
            <a:pPr algn="l" defTabSz="914400">
              <a:buNone/>
            </a:pPr>
            <a:r>
              <a:rPr lang="zh-CN" altLang="en-US" sz="2000" b="0" kern="120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（2）输入汉字，生成编码</a:t>
            </a:r>
            <a:endParaRPr lang="zh-CN" altLang="en-US" sz="2000" b="0" kern="120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7890" name="内容占位符 1073742898" descr="王取模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73980" y="1109345"/>
            <a:ext cx="6623050" cy="5107940"/>
          </a:xfrm>
          <a:ln/>
        </p:spPr>
      </p:pic>
      <p:sp>
        <p:nvSpPr>
          <p:cNvPr id="37891" name="文本框 99"/>
          <p:cNvSpPr txBox="1"/>
          <p:nvPr/>
        </p:nvSpPr>
        <p:spPr>
          <a:xfrm>
            <a:off x="838200" y="1109345"/>
            <a:ext cx="348678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269875"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  <a:ea typeface="+mn-ea"/>
              </a:rPr>
              <a:t>使用模软件获得汉字“王”的编码后，即可编程实现</a:t>
            </a:r>
            <a:r>
              <a:rPr lang="en-US" altLang="zh-CN" sz="2000">
                <a:solidFill>
                  <a:srgbClr val="0070C0"/>
                </a:solidFill>
                <a:latin typeface="+mn-ea"/>
                <a:ea typeface="+mn-ea"/>
              </a:rPr>
              <a:t>8*8 LED</a:t>
            </a:r>
            <a:r>
              <a:rPr lang="zh-CN" altLang="en-US" sz="2000">
                <a:solidFill>
                  <a:srgbClr val="0070C0"/>
                </a:solidFill>
                <a:latin typeface="+mn-ea"/>
                <a:ea typeface="+mn-ea"/>
              </a:rPr>
              <a:t>点阵显示汉字“王”，编程思路和显示数字的思路一样，只是把数字的编码换成“王”的编码，在此不提供完整程序，留给读者慢慢思考。</a:t>
            </a:r>
            <a:endParaRPr lang="zh-CN" altLang="en-US" sz="200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3"/>
          <p:cNvSpPr>
            <a:spLocks noGrp="1"/>
          </p:cNvSpPr>
          <p:nvPr>
            <p:ph idx="1"/>
          </p:nvPr>
        </p:nvSpPr>
        <p:spPr>
          <a:xfrm>
            <a:off x="508000" y="814388"/>
            <a:ext cx="10515600" cy="4638675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任务评估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474470"/>
            <a:ext cx="10166350" cy="4308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362575" y="3263900"/>
            <a:ext cx="6496050" cy="1325563"/>
          </a:xfrm>
          <a:ln/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kern="1200">
                <a:latin typeface="+mj-lt"/>
                <a:ea typeface="+mj-ea"/>
                <a:cs typeface="+mj-cs"/>
              </a:rPr>
              <a:t>感谢您的耐心观看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</p:spTree>
    <p:custDataLst>
      <p:tags r:id="rId2"/>
    </p:custData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549275" y="180975"/>
            <a:ext cx="10515600" cy="1036638"/>
          </a:xfrm>
          <a:ln/>
        </p:spPr>
        <p:txBody>
          <a:bodyPr lIns="91440" tIns="45720" rIns="91440" bIns="45720" anchor="ctr"/>
          <a:p>
            <a:pPr defTabSz="914400">
              <a:buNone/>
            </a:pPr>
            <a:r>
              <a:rPr lang="zh-CN" altLang="en-US" sz="2800" b="0" kern="120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学习任务一 ：1位数码管的静态显示电路的设计与调试</a:t>
            </a:r>
            <a:endParaRPr lang="zh-CN" altLang="en-US" sz="2800" b="0" kern="120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06400" y="1136650"/>
            <a:ext cx="11380788" cy="5400675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任务描述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en-US" sz="2000" kern="1200">
                <a:latin typeface="+mn-lt"/>
                <a:ea typeface="+mn-ea"/>
                <a:cs typeface="+mn-cs"/>
              </a:rPr>
              <a:t>    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在Proteus仿真软件和单片机开发板上实现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8*8 LED点阵静态显示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汉字及数字。例如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汉字“王”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及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数字“3”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任务目标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1.能正确认识共阳极和共阴极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8*8 LED点阵的电路结构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2.能掌握8*8 LED点阵驱动电路的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驱动原理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3.能根据要求，在Proteus仿真软件上自主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设计及绘制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8*8 LED点阵的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电路原理图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4.会熟练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使用取模软件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，完成汉字编码的提取。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5.能理解8*8 LED点阵的静态显示的原理，并能正确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编程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实现8*8 LED点阵显示数字及汉字。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6. 能按照原理图，正确完成单片机开发板与8*8 LED点阵的</a:t>
            </a:r>
            <a:r>
              <a:rPr lang="zh-CN" altLang="zh-CN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接线</a:t>
            </a: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，调试并实现 8*8 LED点阵显示汉字及文字。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建议课时：  8课时</a:t>
            </a:r>
            <a:endParaRPr lang="zh-CN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338138" y="447675"/>
            <a:ext cx="10515600" cy="4637088"/>
          </a:xfrm>
          <a:ln/>
        </p:spPr>
        <p:txBody>
          <a:bodyPr lIns="91440" tIns="45720" rIns="91440" bIns="45720" anchor="t"/>
          <a:p>
            <a:pPr defTabSz="914400">
              <a:lnSpc>
                <a:spcPct val="15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任务分析</a:t>
            </a:r>
            <a:br>
              <a:rPr lang="zh-CN" altLang="en-US" sz="2000" kern="1200"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</a:br>
            <a:r>
              <a:rPr lang="zh-CN" altLang="en-US" sz="2000" kern="120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本任务采用8*8共阴型LED点阵，单片机P3口连接8*8 LED点阵的列扫描信号，利用各引脚输出电位的变化，控制点阵的选位，P2口连接8*8 LED点阵的8位行显示信号。通过编写程序，让8*8 LED点阵静态显示不同的汉字及数字。</a:t>
            </a:r>
            <a:endParaRPr lang="zh-CN" altLang="en-US" sz="2000" kern="1200">
              <a:solidFill>
                <a:srgbClr val="0070C0"/>
              </a:solidFill>
              <a:latin typeface="黑体" panose="02010609060101010101" charset="-122"/>
              <a:ea typeface="+mn-ea"/>
              <a:cs typeface="+mn-cs"/>
              <a:sym typeface="黑体" panose="02010609060101010101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任务实施</a:t>
            </a:r>
            <a:endParaRPr lang="zh-CN" altLang="en-US" sz="2000" kern="1200">
              <a:solidFill>
                <a:srgbClr val="C00000"/>
              </a:solidFill>
              <a:latin typeface="黑体" panose="02010609060101010101" charset="-122"/>
              <a:ea typeface="+mn-ea"/>
              <a:cs typeface="+mn-cs"/>
              <a:sym typeface="黑体" panose="02010609060101010101" charset="-122"/>
            </a:endParaRPr>
          </a:p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一、电路硬件设计</a:t>
            </a:r>
            <a:endParaRPr lang="zh-CN" altLang="en-US" sz="2000" kern="1200">
              <a:solidFill>
                <a:srgbClr val="C00000"/>
              </a:solidFill>
              <a:latin typeface="黑体" panose="02010609060101010101" charset="-122"/>
              <a:ea typeface="+mn-ea"/>
              <a:cs typeface="+mn-cs"/>
              <a:sym typeface="黑体" panose="02010609060101010101" charset="-122"/>
            </a:endParaRPr>
          </a:p>
          <a:p>
            <a:pPr defTabSz="914400">
              <a:lnSpc>
                <a:spcPct val="100000"/>
              </a:lnSpc>
            </a:pPr>
            <a:r>
              <a:rPr lang="en-US" altLang="zh-CN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1.</a:t>
            </a:r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硬件设计思路</a:t>
            </a:r>
            <a:endParaRPr lang="zh-CN" altLang="en-US" sz="2000" kern="1200">
              <a:solidFill>
                <a:srgbClr val="C00000"/>
              </a:solidFill>
              <a:latin typeface="黑体" panose="02010609060101010101" charset="-122"/>
              <a:ea typeface="+mn-ea"/>
              <a:cs typeface="+mn-cs"/>
              <a:sym typeface="黑体" panose="02010609060101010101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2000" kern="120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本任务通过8*8LED点阵显示汉字，因此在硬件设计时，主要先了解8*8LED的内部结构及行、列信号的连接方法。此外，8951的输出电流很小，很难直接驱动LED点阵，要加驱动电路才行。现分别</a:t>
            </a:r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介绍8*8LED的内部结构和驱动电路</a:t>
            </a:r>
            <a:r>
              <a:rPr lang="zh-CN" altLang="en-US" sz="2000" kern="120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  <a:sym typeface="黑体" panose="02010609060101010101" charset="-122"/>
              </a:rPr>
              <a:t>。</a:t>
            </a:r>
            <a:endParaRPr lang="zh-CN" altLang="en-US" sz="2000" kern="1200">
              <a:solidFill>
                <a:srgbClr val="0070C0"/>
              </a:solidFill>
              <a:latin typeface="黑体" panose="02010609060101010101" charset="-122"/>
              <a:ea typeface="+mn-ea"/>
              <a:cs typeface="+mn-cs"/>
              <a:sym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3"/>
          <p:cNvSpPr>
            <a:spLocks noGrp="1"/>
          </p:cNvSpPr>
          <p:nvPr>
            <p:ph idx="1"/>
          </p:nvPr>
        </p:nvSpPr>
        <p:spPr>
          <a:xfrm>
            <a:off x="508000" y="473075"/>
            <a:ext cx="10515600" cy="6243638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（1）8*8 LED点阵的内部结构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点阵分为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共阳极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共阴极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两种。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1506" name="图片 1073742882" descr="清晰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880" y="1478915"/>
            <a:ext cx="7050088" cy="5024438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3"/>
          <p:cNvSpPr>
            <a:spLocks noGrp="1"/>
          </p:cNvSpPr>
          <p:nvPr>
            <p:ph idx="1"/>
          </p:nvPr>
        </p:nvSpPr>
        <p:spPr>
          <a:xfrm>
            <a:off x="462280" y="447675"/>
            <a:ext cx="10515600" cy="4637088"/>
          </a:xfrm>
          <a:ln/>
        </p:spPr>
        <p:txBody>
          <a:bodyPr lIns="91440" tIns="45720" rIns="91440" bIns="45720" anchor="t"/>
          <a:p>
            <a:pPr defTabSz="914400">
              <a:lnSpc>
                <a:spcPct val="100000"/>
              </a:lnSpc>
            </a:pPr>
            <a:r>
              <a:rPr lang="en-US" altLang="zh-CN" sz="2000" kern="1200">
                <a:solidFill>
                  <a:srgbClr val="C00000"/>
                </a:solidFill>
                <a:latin typeface="+mn-ea"/>
                <a:cs typeface="+mn-cs"/>
              </a:rPr>
              <a:t>(2)</a:t>
            </a:r>
            <a:r>
              <a:rPr lang="zh-CN" altLang="en-US" sz="2000" kern="1200">
                <a:solidFill>
                  <a:srgbClr val="C00000"/>
                </a:solidFill>
                <a:latin typeface="+mn-ea"/>
                <a:cs typeface="+mn-cs"/>
              </a:rPr>
              <a:t>点阵的驱动电路</a:t>
            </a:r>
            <a:endParaRPr lang="zh-CN" altLang="en-US" sz="2000" kern="1200">
              <a:solidFill>
                <a:srgbClr val="C00000"/>
              </a:solidFill>
              <a:latin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r>
              <a:rPr lang="zh-CN" altLang="zh-CN" sz="2000" kern="1200">
                <a:solidFill>
                  <a:srgbClr val="0070C0"/>
                </a:solidFill>
                <a:latin typeface="+mn-ea"/>
                <a:cs typeface="+mn-cs"/>
              </a:rPr>
              <a:t>①阴型低电平扫描、高电平显示信号驱动电路</a:t>
            </a:r>
            <a:endParaRPr lang="zh-CN" altLang="zh-CN" sz="2000" kern="1200">
              <a:solidFill>
                <a:srgbClr val="0070C0"/>
              </a:solidFill>
              <a:latin typeface="+mn-ea"/>
              <a:cs typeface="+mn-cs"/>
            </a:endParaRPr>
          </a:p>
          <a:p>
            <a:pPr defTabSz="914400">
              <a:lnSpc>
                <a:spcPct val="100000"/>
              </a:lnSpc>
            </a:pPr>
            <a:endParaRPr lang="en-US" altLang="zh-CN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2530" name="图片 -214748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690" y="1455420"/>
            <a:ext cx="6494780" cy="49009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2"/>
          <p:cNvSpPr>
            <a:spLocks noGrp="1"/>
          </p:cNvSpPr>
          <p:nvPr>
            <p:ph idx="1"/>
          </p:nvPr>
        </p:nvSpPr>
        <p:spPr>
          <a:xfrm>
            <a:off x="600075" y="234950"/>
            <a:ext cx="10515600" cy="4638675"/>
          </a:xfrm>
          <a:ln/>
        </p:spPr>
        <p:txBody>
          <a:bodyPr lIns="91440" tIns="45720" rIns="91440" bIns="45720" anchor="t"/>
          <a:p>
            <a:pPr defTabSz="914400"/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②共阳型高电平扫描高电平显示信号驱动电路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3554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5063" y="690563"/>
            <a:ext cx="7381875" cy="6078537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1"/>
          </p:nvPr>
        </p:nvSpPr>
        <p:spPr>
          <a:xfrm>
            <a:off x="315913" y="519113"/>
            <a:ext cx="6554787" cy="5657850"/>
          </a:xfrm>
          <a:ln/>
        </p:spPr>
        <p:txBody>
          <a:bodyPr lIns="91440" tIns="45720" rIns="91440" bIns="45720" anchor="t"/>
          <a:p>
            <a:pPr defTabSz="914400"/>
            <a:r>
              <a:rPr lang="zh-CN" altLang="en-US" sz="2000" kern="120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2.硬件电路原理图</a:t>
            </a:r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latin typeface="+mn-lt"/>
                <a:ea typeface="+mn-ea"/>
                <a:cs typeface="+mn-cs"/>
              </a:rPr>
              <a:t>     </a:t>
            </a:r>
            <a:endParaRPr lang="zh-CN" altLang="en-US" sz="3200" kern="1200">
              <a:latin typeface="+mn-lt"/>
              <a:ea typeface="+mn-ea"/>
              <a:cs typeface="+mn-cs"/>
            </a:endParaRPr>
          </a:p>
          <a:p>
            <a:pPr defTabSz="914400"/>
            <a:r>
              <a:rPr lang="zh-CN" altLang="en-US" sz="3200" kern="1200">
                <a:latin typeface="+mn-lt"/>
                <a:ea typeface="+mn-ea"/>
                <a:cs typeface="+mn-cs"/>
              </a:rPr>
              <a:t>   </a:t>
            </a:r>
            <a:endParaRPr lang="zh-CN" altLang="en-US" sz="3200" kern="1200">
              <a:latin typeface="+mn-lt"/>
              <a:ea typeface="+mn-ea"/>
              <a:cs typeface="+mn-cs"/>
            </a:endParaRPr>
          </a:p>
        </p:txBody>
      </p:sp>
      <p:pic>
        <p:nvPicPr>
          <p:cNvPr id="-2147482621" name="图片 49" descr="电路原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5" y="1123315"/>
            <a:ext cx="7672070" cy="47377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内容占位符 3"/>
          <p:cNvSpPr>
            <a:spLocks noGrp="1"/>
          </p:cNvSpPr>
          <p:nvPr>
            <p:ph idx="1"/>
          </p:nvPr>
        </p:nvSpPr>
        <p:spPr>
          <a:xfrm>
            <a:off x="403225" y="366713"/>
            <a:ext cx="10515600" cy="6269037"/>
          </a:xfrm>
          <a:ln/>
        </p:spPr>
        <p:txBody>
          <a:bodyPr lIns="91440" tIns="45720" rIns="91440" bIns="45720" anchor="t"/>
          <a:p>
            <a:pPr defTabSz="914400"/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</a:rPr>
              <a:t>二、软件设计与调试  </a:t>
            </a:r>
            <a:endParaRPr lang="zh-CN" altLang="en-US" sz="2000" kern="1200">
              <a:solidFill>
                <a:srgbClr val="C00000"/>
              </a:solidFill>
              <a:latin typeface="黑体" panose="02010609060101010101" charset="-122"/>
              <a:ea typeface="+mn-ea"/>
              <a:cs typeface="+mn-cs"/>
            </a:endParaRPr>
          </a:p>
          <a:p>
            <a:pPr defTabSz="914400"/>
            <a:r>
              <a:rPr lang="zh-CN" altLang="en-US" sz="2000" kern="1200">
                <a:solidFill>
                  <a:srgbClr val="C00000"/>
                </a:solidFill>
                <a:latin typeface="黑体" panose="02010609060101010101" charset="-122"/>
                <a:ea typeface="+mn-ea"/>
                <a:cs typeface="+mn-cs"/>
              </a:rPr>
              <a:t>1.软件设计思路 </a:t>
            </a:r>
            <a:endParaRPr lang="zh-CN" altLang="en-US" sz="2000" kern="1200">
              <a:solidFill>
                <a:srgbClr val="C00000"/>
              </a:solidFill>
              <a:latin typeface="黑体" panose="02010609060101010101" charset="-122"/>
              <a:ea typeface="+mn-ea"/>
              <a:cs typeface="+mn-cs"/>
            </a:endParaRPr>
          </a:p>
          <a:p>
            <a:pPr defTabSz="914400">
              <a:lnSpc>
                <a:spcPct val="150000"/>
              </a:lnSpc>
            </a:pPr>
            <a:r>
              <a:rPr lang="zh-CN" sz="2000" kern="120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</a:rPr>
              <a:t>LED点阵的显示是采用扫描的方式，首先将所要显示的文字按每列拆解成多组显示信号。对于一个8*8点阵而言，若要显示“0”</a:t>
            </a:r>
            <a:r>
              <a:rPr lang="en-US" altLang="zh-CN" sz="2000" kern="120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</a:rPr>
              <a:t>,</a:t>
            </a:r>
            <a:r>
              <a:rPr lang="zh-CN" sz="2000" kern="1200">
                <a:solidFill>
                  <a:srgbClr val="0070C0"/>
                </a:solidFill>
                <a:latin typeface="黑体" panose="02010609060101010101" charset="-122"/>
                <a:ea typeface="+mn-ea"/>
                <a:cs typeface="+mn-cs"/>
              </a:rPr>
              <a:t>则可将各列显示数据输出</a:t>
            </a:r>
            <a:r>
              <a:rPr lang="zh-CN" sz="2000" kern="1200">
                <a:latin typeface="黑体" panose="02010609060101010101" charset="-122"/>
                <a:ea typeface="+mn-ea"/>
                <a:cs typeface="+mn-cs"/>
              </a:rPr>
              <a:t>。</a:t>
            </a:r>
            <a:endParaRPr lang="zh-CN" sz="2000" kern="1200">
              <a:latin typeface="黑体" panose="02010609060101010101" charset="-122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defTabSz="914400"/>
            <a:endParaRPr lang="zh-CN" altLang="en-US" sz="2000" kern="1200">
              <a:latin typeface="+mn-lt"/>
              <a:ea typeface="+mn-ea"/>
              <a:cs typeface="+mn-cs"/>
            </a:endParaRPr>
          </a:p>
        </p:txBody>
      </p:sp>
      <p:pic>
        <p:nvPicPr>
          <p:cNvPr id="27650" name="图片 1073742885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388" y="2295525"/>
            <a:ext cx="5549900" cy="42132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654050" y="765175"/>
            <a:ext cx="10883900" cy="4637405"/>
          </a:xfrm>
          <a:ln/>
        </p:spPr>
        <p:txBody>
          <a:bodyPr lIns="91440" tIns="45720" rIns="91440" bIns="45720" anchor="t"/>
          <a:p>
            <a:pPr defTabSz="914400"/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若LED点阵的第一行显示数据是D0，第8行为D7，则可列出数字</a:t>
            </a:r>
            <a:r>
              <a:rPr lang="en-US" altLang="zh-CN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“0”</a:t>
            </a:r>
            <a:r>
              <a:rPr lang="zh-CN" altLang="en-US" sz="20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的显示数据编码。</a:t>
            </a:r>
            <a:endParaRPr lang="zh-CN" altLang="en-US" sz="20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880" y="1315720"/>
            <a:ext cx="6743065" cy="38652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5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2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a"/>
  <p:tag name="KSO_WM_UNIT_INDEX" val="1"/>
  <p:tag name="KSO_WM_UNIT_ID" val="custom160471_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1"/>
  <p:tag name="KSO_WM_UNIT_TYPE" val="f"/>
  <p:tag name="KSO_WM_UNIT_INDEX" val="1"/>
  <p:tag name="KSO_WM_UNIT_ID" val="custom160471_2*f*1"/>
  <p:tag name="KSO_WM_UNIT_CLEAR" val="1"/>
  <p:tag name="KSO_WM_UNIT_LAYERLEVEL" val="1"/>
  <p:tag name="KSO_WM_UNIT_VALUE" val="462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471"/>
  <p:tag name="KSO_WM_SLIDE_ID" val="custom160471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21"/>
  <p:tag name="KSO_WM_SLIDE_SIZE" val="828*365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A000120140530A99PPBG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40</cp:revision>
  <dcterms:created xsi:type="dcterms:W3CDTF">2018-03-06T07:00:00Z</dcterms:created>
  <dcterms:modified xsi:type="dcterms:W3CDTF">2018-03-20T06:44:45Z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