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7" r:id="rId4"/>
    <p:sldId id="258" r:id="rId6"/>
    <p:sldId id="290" r:id="rId7"/>
    <p:sldId id="259" r:id="rId8"/>
    <p:sldId id="291" r:id="rId9"/>
    <p:sldId id="267" r:id="rId10"/>
    <p:sldId id="266" r:id="rId11"/>
    <p:sldId id="293" r:id="rId12"/>
    <p:sldId id="294" r:id="rId13"/>
    <p:sldId id="295" r:id="rId14"/>
    <p:sldId id="292" r:id="rId15"/>
    <p:sldId id="307" r:id="rId16"/>
    <p:sldId id="308" r:id="rId17"/>
    <p:sldId id="269" r:id="rId18"/>
    <p:sldId id="270" r:id="rId19"/>
    <p:sldId id="296" r:id="rId20"/>
    <p:sldId id="297" r:id="rId21"/>
    <p:sldId id="298" r:id="rId22"/>
    <p:sldId id="309" r:id="rId23"/>
    <p:sldId id="299" r:id="rId24"/>
    <p:sldId id="279" r:id="rId25"/>
    <p:sldId id="289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19280" y="2979779"/>
            <a:ext cx="6758420" cy="1200329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9280" y="4272183"/>
            <a:ext cx="6758420" cy="53553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7" grpId="0" bldLvl="0" animBg="1"/>
      <p:bldP spid="38" grpId="0" bldLvl="0" animBg="1"/>
      <p:bldP spid="3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等腰三角形 82"/>
          <p:cNvSpPr/>
          <p:nvPr/>
        </p:nvSpPr>
        <p:spPr>
          <a:xfrm rot="5400000">
            <a:off x="573922" y="6164196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16200000">
            <a:off x="-61372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5400000">
            <a:off x="1844511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16200000">
            <a:off x="1209217" y="6164196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5400000">
            <a:off x="2479804" y="580028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-61373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1209216" y="579405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16200000">
            <a:off x="573922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6200000">
            <a:off x="1844511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5400000">
            <a:off x="573922" y="542725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16200000">
            <a:off x="-61372" y="5427254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6200000">
            <a:off x="1209217" y="5427254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 rot="5400000">
            <a:off x="-61373" y="5057110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/>
        </p:nvSpPr>
        <p:spPr>
          <a:xfrm rot="5400000">
            <a:off x="1209216" y="5057110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等腰三角形 97"/>
          <p:cNvSpPr/>
          <p:nvPr/>
        </p:nvSpPr>
        <p:spPr>
          <a:xfrm rot="16200000">
            <a:off x="573922" y="505711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5400000">
            <a:off x="573922" y="469031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 rot="16200000">
            <a:off x="-61372" y="469031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 rot="16200000">
            <a:off x="1209217" y="4690312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/>
        </p:nvSpPr>
        <p:spPr>
          <a:xfrm rot="5400000">
            <a:off x="-61373" y="4320168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rot="16200000">
            <a:off x="573922" y="432016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 rot="16200000">
            <a:off x="-61372" y="3953370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5400000">
            <a:off x="-61373" y="358322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16200000">
            <a:off x="-61372" y="321642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0870587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1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9599998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8329409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8964703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7058820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7694114" y="51509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1505882" y="418307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10235292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10870586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8964703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9599997" y="41830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7694114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2704580">
            <a:off x="6229955" y="159189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7058819" y="418307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1505881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9599998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10235292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8329409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400000">
            <a:off x="8964703" y="788451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6200000">
            <a:off x="7058820" y="788451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7694114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5400000">
            <a:off x="6423525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6200000">
            <a:off x="11505882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6200000">
            <a:off x="10235292" y="1155249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>
            <a:off x="10870586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6200000">
            <a:off x="8964703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9599997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6200000">
            <a:off x="7694114" y="1155249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5400000">
            <a:off x="8329408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6200000">
            <a:off x="6423525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200000">
            <a:off x="5788230" y="75692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6200000">
            <a:off x="10870587" y="1525393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6200000">
            <a:off x="9599998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10235292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6200000">
            <a:off x="8329409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5400000">
            <a:off x="8964703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6200000">
            <a:off x="7058820" y="152539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5400000">
            <a:off x="7694114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6200000">
            <a:off x="11505882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6200000">
            <a:off x="10235292" y="189219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5400000">
            <a:off x="10870586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6200000">
            <a:off x="8964703" y="189219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5400000">
            <a:off x="9599997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5400000">
            <a:off x="8329408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6200000">
            <a:off x="10870587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5400000">
            <a:off x="11505881" y="2262335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9599998" y="226233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0235292" y="2262335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6200000">
            <a:off x="8329409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5400000">
            <a:off x="8964703" y="2262335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6200000">
            <a:off x="1150588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6200000">
            <a:off x="1023529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5400000">
            <a:off x="10870586" y="262913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5400000">
            <a:off x="9599997" y="262913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6200000">
            <a:off x="9599998" y="299927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5400000">
            <a:off x="10235292" y="299927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16200000">
            <a:off x="11505882" y="336607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10870586" y="336607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30627" y="3358030"/>
            <a:ext cx="6709107" cy="1200329"/>
          </a:xfrm>
        </p:spPr>
        <p:txBody>
          <a:bodyPr anchor="b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30627" y="4585347"/>
            <a:ext cx="6709107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5400000">
            <a:off x="342900" y="6898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011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62575" y="3263331"/>
            <a:ext cx="6496050" cy="1325563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1581" y="576857"/>
            <a:ext cx="567157" cy="48892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8056" y="365125"/>
            <a:ext cx="113574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34714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342900" y="5755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068080" y="1199399"/>
            <a:ext cx="8055841" cy="4459202"/>
            <a:chOff x="1670050" y="1812925"/>
            <a:chExt cx="5678488" cy="3143250"/>
          </a:xfrm>
        </p:grpSpPr>
        <p:sp>
          <p:nvSpPr>
            <p:cNvPr id="14" name="任意多边形 9"/>
            <p:cNvSpPr/>
            <p:nvPr/>
          </p:nvSpPr>
          <p:spPr bwMode="auto">
            <a:xfrm>
              <a:off x="1706563" y="4194175"/>
              <a:ext cx="720725" cy="750888"/>
            </a:xfrm>
            <a:custGeom>
              <a:avLst/>
              <a:gdLst>
                <a:gd name="T0" fmla="*/ 0 w 952500"/>
                <a:gd name="T1" fmla="*/ 0 h 1054100"/>
                <a:gd name="T2" fmla="*/ 218139 w 952500"/>
                <a:gd name="T3" fmla="*/ 534895 h 1054100"/>
                <a:gd name="T4" fmla="*/ 545349 w 952500"/>
                <a:gd name="T5" fmla="*/ 451116 h 1054100"/>
                <a:gd name="T6" fmla="*/ 0 w 952500"/>
                <a:gd name="T7" fmla="*/ 0 h 1054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任意多边形 10"/>
            <p:cNvSpPr/>
            <p:nvPr/>
          </p:nvSpPr>
          <p:spPr bwMode="auto">
            <a:xfrm>
              <a:off x="1670050" y="1901825"/>
              <a:ext cx="5397500" cy="2908300"/>
            </a:xfrm>
            <a:custGeom>
              <a:avLst/>
              <a:gdLst>
                <a:gd name="T0" fmla="*/ 0 w 5397138"/>
                <a:gd name="T1" fmla="*/ 0 h 2908300"/>
                <a:gd name="T2" fmla="*/ 5397862 w 5397138"/>
                <a:gd name="T3" fmla="*/ 540657 h 2908300"/>
                <a:gd name="T4" fmla="*/ 4852050 w 5397138"/>
                <a:gd name="T5" fmla="*/ 2654300 h 2908300"/>
                <a:gd name="T6" fmla="*/ 838312 w 5397138"/>
                <a:gd name="T7" fmla="*/ 2908300 h 2908300"/>
                <a:gd name="T8" fmla="*/ 0 w 5397138"/>
                <a:gd name="T9" fmla="*/ 0 h 2908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077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任意多边形 11"/>
            <p:cNvSpPr/>
            <p:nvPr/>
          </p:nvSpPr>
          <p:spPr bwMode="auto">
            <a:xfrm>
              <a:off x="2146300" y="1812925"/>
              <a:ext cx="5202238" cy="2806700"/>
            </a:xfrm>
            <a:custGeom>
              <a:avLst/>
              <a:gdLst>
                <a:gd name="T0" fmla="*/ 0 w 5202646"/>
                <a:gd name="T1" fmla="*/ 622178 h 2806338"/>
                <a:gd name="T2" fmla="*/ 5201422 w 5202646"/>
                <a:gd name="T3" fmla="*/ 0 h 2806338"/>
                <a:gd name="T4" fmla="*/ 4101134 w 5202646"/>
                <a:gd name="T5" fmla="*/ 2693079 h 2806338"/>
                <a:gd name="T6" fmla="*/ 368213 w 5202646"/>
                <a:gd name="T7" fmla="*/ 2807424 h 2806338"/>
                <a:gd name="T8" fmla="*/ 0 w 5202646"/>
                <a:gd name="T9" fmla="*/ 622178 h 2806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2"/>
            <p:cNvSpPr/>
            <p:nvPr/>
          </p:nvSpPr>
          <p:spPr bwMode="auto">
            <a:xfrm>
              <a:off x="6873875" y="4010025"/>
              <a:ext cx="442913" cy="558800"/>
            </a:xfrm>
            <a:custGeom>
              <a:avLst/>
              <a:gdLst>
                <a:gd name="T0" fmla="*/ 0 w 292100"/>
                <a:gd name="T1" fmla="*/ 29236 h 368300"/>
                <a:gd name="T2" fmla="*/ 671592 w 292100"/>
                <a:gd name="T3" fmla="*/ 0 h 368300"/>
                <a:gd name="T4" fmla="*/ 175199 w 292100"/>
                <a:gd name="T5" fmla="*/ 847834 h 368300"/>
                <a:gd name="T6" fmla="*/ 0 w 292100"/>
                <a:gd name="T7" fmla="*/ 29236 h 368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任意多边形 13"/>
            <p:cNvSpPr/>
            <p:nvPr/>
          </p:nvSpPr>
          <p:spPr bwMode="auto">
            <a:xfrm>
              <a:off x="6153150" y="4670425"/>
              <a:ext cx="809625" cy="285750"/>
            </a:xfrm>
            <a:custGeom>
              <a:avLst/>
              <a:gdLst>
                <a:gd name="T0" fmla="*/ 0 w 647700"/>
                <a:gd name="T1" fmla="*/ 79375 h 228600"/>
                <a:gd name="T2" fmla="*/ 1012031 w 647700"/>
                <a:gd name="T3" fmla="*/ 0 h 228600"/>
                <a:gd name="T4" fmla="*/ 99219 w 647700"/>
                <a:gd name="T5" fmla="*/ 357188 h 228600"/>
                <a:gd name="T6" fmla="*/ 0 w 647700"/>
                <a:gd name="T7" fmla="*/ 79375 h 228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B3D3-CF9D-4615-8F0E-2797DCC3C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3D3-A6B4-4DCE-A49E-6372A084DAF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-30866" y="2579832"/>
            <a:ext cx="4501265" cy="31730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1325" y="-1763862"/>
            <a:ext cx="395355" cy="69768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2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333" y="2131412"/>
            <a:ext cx="288000" cy="5400000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microsoft.com/office/2007/relationships/hdphoto" Target="../media/hdphoto1.wdp"/><Relationship Id="rId3" Type="http://schemas.openxmlformats.org/officeDocument/2006/relationships/image" Target="../media/image6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20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hyperlink" Target="http://www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37.jpe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hyperlink" Target="http://www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3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1967" y="366097"/>
            <a:ext cx="10515600" cy="1036955"/>
          </a:xfrm>
        </p:spPr>
        <p:txBody>
          <a:bodyPr>
            <a:normAutofit/>
          </a:bodyPr>
          <a:lstStyle/>
          <a:p>
            <a:r>
              <a:rPr lang="zh-CN" altLang="zh-CN" sz="3200" b="0" dirty="0" smtClean="0">
                <a:solidFill>
                  <a:srgbClr val="C00000"/>
                </a:solidFill>
              </a:rPr>
              <a:t>学习情境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四     </a:t>
            </a:r>
            <a:r>
              <a:rPr lang="en-US" altLang="zh-CN" sz="3200" b="0" dirty="0" smtClean="0">
                <a:solidFill>
                  <a:srgbClr val="C00000"/>
                </a:solidFill>
              </a:rPr>
              <a:t> 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家居报警系统的设计与调试</a:t>
            </a:r>
            <a:endParaRPr lang="zh-CN" altLang="zh-CN" sz="3200" b="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82600" y="1526540"/>
            <a:ext cx="5764306" cy="46377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+mn-ea"/>
              </a:rPr>
              <a:t>    </a:t>
            </a:r>
            <a:r>
              <a:rPr lang="zh-CN" altLang="zh-CN" sz="2000" dirty="0" smtClean="0">
                <a:solidFill>
                  <a:srgbClr val="0070C0"/>
                </a:solidFill>
                <a:latin typeface="+mn-ea"/>
              </a:rPr>
              <a:t>家居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生活的安全隐患越来越成为人们的关注，例如发生火灾、失盗、煤气泄露等等。目前市场上有各种各样的报警器，很多家庭也逐渐使用报警系统。</a:t>
            </a:r>
            <a:endParaRPr lang="zh-CN" altLang="zh-CN" sz="20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+mn-ea"/>
              </a:rPr>
              <a:t>    </a:t>
            </a:r>
            <a:r>
              <a:rPr lang="zh-CN" altLang="zh-CN" sz="2000" dirty="0" smtClean="0">
                <a:solidFill>
                  <a:srgbClr val="0070C0"/>
                </a:solidFill>
                <a:latin typeface="+mn-ea"/>
              </a:rPr>
              <a:t>本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情景利用了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红外监控电路、防火防烟、防漏煤气电路、蜂鸣器报警电路、液晶显示屏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等电路组成一个系统，真正做到了集合防火、防盗、防漏煤气多种功能的报警</a:t>
            </a:r>
            <a:r>
              <a:rPr lang="zh-CN" altLang="zh-CN" sz="2000" dirty="0" smtClean="0">
                <a:solidFill>
                  <a:srgbClr val="0070C0"/>
                </a:solidFill>
                <a:latin typeface="+mn-ea"/>
              </a:rPr>
              <a:t>系统</a:t>
            </a:r>
            <a:r>
              <a:rPr lang="zh-CN" altLang="en-US" sz="2000" dirty="0" smtClean="0">
                <a:solidFill>
                  <a:srgbClr val="0070C0"/>
                </a:solidFill>
                <a:latin typeface="+mn-ea"/>
              </a:rPr>
              <a:t>。</a:t>
            </a:r>
            <a:endParaRPr lang="zh-CN" altLang="en-US" sz="20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30" y="1403350"/>
            <a:ext cx="5133975" cy="478536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3225" y="367030"/>
            <a:ext cx="10515600" cy="6268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16</a:t>
            </a:r>
            <a:r>
              <a:rPr lang="zh-CN" altLang="zh-CN" sz="2000" dirty="0">
                <a:solidFill>
                  <a:srgbClr val="C00000"/>
                </a:solidFill>
              </a:rPr>
              <a:t>）扩充功能设定（</a:t>
            </a:r>
            <a:r>
              <a:rPr lang="en-US" altLang="zh-CN" sz="2000" dirty="0">
                <a:solidFill>
                  <a:srgbClr val="C00000"/>
                </a:solidFill>
              </a:rPr>
              <a:t>016H</a:t>
            </a:r>
            <a:r>
              <a:rPr lang="zh-CN" altLang="zh-CN" sz="2000" dirty="0">
                <a:solidFill>
                  <a:srgbClr val="C00000"/>
                </a:solidFill>
              </a:rPr>
              <a:t>）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功能：</a:t>
            </a:r>
            <a:r>
              <a:rPr lang="en-US" altLang="zh-CN" sz="2000" dirty="0">
                <a:solidFill>
                  <a:srgbClr val="0070C0"/>
                </a:solidFill>
              </a:rPr>
              <a:t>RE=1</a:t>
            </a:r>
            <a:r>
              <a:rPr lang="zh-CN" altLang="zh-CN" sz="2000" dirty="0">
                <a:solidFill>
                  <a:srgbClr val="0070C0"/>
                </a:solidFill>
              </a:rPr>
              <a:t>：扩充指令集动作  </a:t>
            </a:r>
            <a:r>
              <a:rPr lang="en-US" altLang="zh-CN" sz="2000" dirty="0">
                <a:solidFill>
                  <a:srgbClr val="0070C0"/>
                </a:solidFill>
              </a:rPr>
              <a:t>RE=0:</a:t>
            </a:r>
            <a:r>
              <a:rPr lang="zh-CN" altLang="zh-CN" sz="2000" dirty="0">
                <a:solidFill>
                  <a:srgbClr val="0070C0"/>
                </a:solidFill>
              </a:rPr>
              <a:t>基本指令集动作  </a:t>
            </a:r>
            <a:r>
              <a:rPr lang="en-US" altLang="zh-CN" sz="2000" dirty="0">
                <a:solidFill>
                  <a:srgbClr val="0070C0"/>
                </a:solidFill>
              </a:rPr>
              <a:t>G=1:</a:t>
            </a:r>
            <a:r>
              <a:rPr lang="zh-CN" altLang="zh-CN" sz="2000" dirty="0">
                <a:solidFill>
                  <a:srgbClr val="0070C0"/>
                </a:solidFill>
              </a:rPr>
              <a:t>绘图显示</a:t>
            </a:r>
            <a:r>
              <a:rPr lang="en-US" altLang="zh-CN" sz="2000" dirty="0">
                <a:solidFill>
                  <a:srgbClr val="0070C0"/>
                </a:solidFill>
              </a:rPr>
              <a:t>ON  G=0:</a:t>
            </a:r>
            <a:r>
              <a:rPr lang="zh-CN" altLang="zh-CN" sz="2000" dirty="0">
                <a:solidFill>
                  <a:srgbClr val="0070C0"/>
                </a:solidFill>
              </a:rPr>
              <a:t>绘图显</a:t>
            </a:r>
            <a:r>
              <a:rPr lang="en-US" altLang="zh-CN" sz="2000" dirty="0">
                <a:solidFill>
                  <a:srgbClr val="0070C0"/>
                </a:solidFill>
              </a:rPr>
              <a:t>OFF 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17</a:t>
            </a:r>
            <a:r>
              <a:rPr lang="zh-CN" altLang="zh-CN" sz="2000" dirty="0">
                <a:solidFill>
                  <a:srgbClr val="C00000"/>
                </a:solidFill>
              </a:rPr>
              <a:t>）设定</a:t>
            </a:r>
            <a:r>
              <a:rPr lang="en-US" altLang="zh-CN" sz="2000" dirty="0">
                <a:solidFill>
                  <a:srgbClr val="C00000"/>
                </a:solidFill>
              </a:rPr>
              <a:t>IRAM</a:t>
            </a:r>
            <a:r>
              <a:rPr lang="zh-CN" altLang="zh-CN" sz="2000" dirty="0">
                <a:solidFill>
                  <a:srgbClr val="C00000"/>
                </a:solidFill>
              </a:rPr>
              <a:t>位址或卷动位址（</a:t>
            </a:r>
            <a:r>
              <a:rPr lang="en-US" altLang="zh-CN" sz="2000" dirty="0">
                <a:solidFill>
                  <a:srgbClr val="C00000"/>
                </a:solidFill>
              </a:rPr>
              <a:t>017H</a:t>
            </a:r>
            <a:r>
              <a:rPr lang="zh-CN" altLang="zh-CN" sz="2000" dirty="0">
                <a:solidFill>
                  <a:srgbClr val="C00000"/>
                </a:solidFill>
              </a:rPr>
              <a:t>）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功能：</a:t>
            </a:r>
            <a:r>
              <a:rPr lang="en-US" altLang="zh-CN" sz="2000" dirty="0">
                <a:solidFill>
                  <a:srgbClr val="0070C0"/>
                </a:solidFill>
              </a:rPr>
              <a:t>SR=1:AC5~AC0 </a:t>
            </a:r>
            <a:r>
              <a:rPr lang="zh-CN" altLang="zh-CN" sz="2000" dirty="0">
                <a:solidFill>
                  <a:srgbClr val="0070C0"/>
                </a:solidFill>
              </a:rPr>
              <a:t>为垂直卷动位址  </a:t>
            </a:r>
            <a:r>
              <a:rPr lang="en-US" altLang="zh-CN" sz="2000" dirty="0">
                <a:solidFill>
                  <a:srgbClr val="0070C0"/>
                </a:solidFill>
              </a:rPr>
              <a:t>SR=0:AC3~AC0 </a:t>
            </a:r>
            <a:r>
              <a:rPr lang="zh-CN" altLang="zh-CN" sz="2000" dirty="0">
                <a:solidFill>
                  <a:srgbClr val="0070C0"/>
                </a:solidFill>
              </a:rPr>
              <a:t>写 </a:t>
            </a:r>
            <a:r>
              <a:rPr lang="en-US" altLang="zh-CN" sz="2000" dirty="0">
                <a:solidFill>
                  <a:srgbClr val="0070C0"/>
                </a:solidFill>
              </a:rPr>
              <a:t>ICONRAM </a:t>
            </a:r>
            <a:r>
              <a:rPr lang="zh-CN" altLang="zh-CN" sz="2000" dirty="0">
                <a:solidFill>
                  <a:srgbClr val="0070C0"/>
                </a:solidFill>
              </a:rPr>
              <a:t>位址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18</a:t>
            </a:r>
            <a:r>
              <a:rPr lang="zh-CN" altLang="zh-CN" sz="2000" dirty="0">
                <a:solidFill>
                  <a:srgbClr val="C00000"/>
                </a:solidFill>
              </a:rPr>
              <a:t>）设定绘图 </a:t>
            </a:r>
            <a:r>
              <a:rPr lang="en-US" altLang="zh-CN" sz="2000" dirty="0">
                <a:solidFill>
                  <a:srgbClr val="C00000"/>
                </a:solidFill>
              </a:rPr>
              <a:t>RAM </a:t>
            </a:r>
            <a:r>
              <a:rPr lang="zh-CN" altLang="zh-CN" sz="2000" dirty="0">
                <a:solidFill>
                  <a:srgbClr val="C00000"/>
                </a:solidFill>
              </a:rPr>
              <a:t>位址（</a:t>
            </a:r>
            <a:r>
              <a:rPr lang="en-US" altLang="zh-CN" sz="2000" dirty="0">
                <a:solidFill>
                  <a:srgbClr val="C00000"/>
                </a:solidFill>
              </a:rPr>
              <a:t>018H</a:t>
            </a:r>
            <a:r>
              <a:rPr lang="zh-CN" altLang="zh-CN" sz="2000" dirty="0">
                <a:solidFill>
                  <a:srgbClr val="C00000"/>
                </a:solidFill>
              </a:rPr>
              <a:t>）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功能：设定 </a:t>
            </a:r>
            <a:r>
              <a:rPr lang="en-US" altLang="zh-CN" sz="2000" dirty="0">
                <a:solidFill>
                  <a:srgbClr val="0070C0"/>
                </a:solidFill>
              </a:rPr>
              <a:t>GDRAM </a:t>
            </a:r>
            <a:r>
              <a:rPr lang="zh-CN" altLang="zh-CN" sz="2000" dirty="0">
                <a:solidFill>
                  <a:srgbClr val="0070C0"/>
                </a:solidFill>
              </a:rPr>
              <a:t>位址到位址计数器（</a:t>
            </a:r>
            <a:r>
              <a:rPr lang="en-US" altLang="zh-CN" sz="2000" dirty="0">
                <a:solidFill>
                  <a:srgbClr val="0070C0"/>
                </a:solidFill>
              </a:rPr>
              <a:t>AC</a:t>
            </a:r>
            <a:r>
              <a:rPr lang="zh-CN" altLang="zh-CN" sz="2000" dirty="0">
                <a:solidFill>
                  <a:srgbClr val="0070C0"/>
                </a:solidFill>
              </a:rPr>
              <a:t>）</a:t>
            </a:r>
            <a:endParaRPr lang="zh-CN" alt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820" y="873290"/>
            <a:ext cx="46958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495" y="2050770"/>
            <a:ext cx="46767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25" y="3204844"/>
            <a:ext cx="4629150" cy="4476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6565" y="621665"/>
            <a:ext cx="5181600" cy="460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二、软件设计与调试  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.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软件设计思路 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编程时，先进行管脚定义，显示内容存入表格（因为是带中文字库，所以直接以中文的形式存入，不需要字模软件取生成代码），初始化液晶显示屏，然后分别显示第一、二、三屏</a:t>
            </a:r>
            <a:r>
              <a:rPr lang="zh-CN" altLang="zh-CN" sz="2000" dirty="0" smtClean="0">
                <a:solidFill>
                  <a:srgbClr val="0070C0"/>
                </a:solidFill>
                <a:latin typeface="+mn-ea"/>
              </a:rPr>
              <a:t>。</a:t>
            </a:r>
            <a:endParaRPr lang="zh-CN" altLang="en-US" sz="2000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066790" y="621665"/>
            <a:ext cx="5181600" cy="4607243"/>
          </a:xfrm>
        </p:spPr>
        <p:txBody>
          <a:bodyPr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sym typeface="+mn-ea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sym typeface="+mn-ea"/>
              </a:rPr>
              <a:t>.绘制程序流程图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90" y="1041400"/>
            <a:ext cx="3101340" cy="545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02895" y="35560"/>
            <a:ext cx="10515600" cy="1036955"/>
          </a:xfrm>
        </p:spPr>
        <p:txBody>
          <a:bodyPr/>
          <a:p>
            <a:pPr algn="l"/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</a:rPr>
              <a:t>编写程序</a:t>
            </a:r>
            <a:endParaRPr lang="zh-CN" altLang="en-US" sz="200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" y="927100"/>
            <a:ext cx="5750560" cy="5313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65" y="927100"/>
            <a:ext cx="5041265" cy="5801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内容占位符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6275" y="237490"/>
            <a:ext cx="4677410" cy="638238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9110" y="237490"/>
            <a:ext cx="5484495" cy="3833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10" y="3952875"/>
            <a:ext cx="4716780" cy="2667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9900" y="393065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4</a:t>
            </a:r>
            <a:r>
              <a:rPr lang="zh-CN" altLang="en-US" sz="2000" dirty="0" smtClean="0">
                <a:solidFill>
                  <a:srgbClr val="C00000"/>
                </a:solidFill>
              </a:rPr>
              <a:t>.</a:t>
            </a:r>
            <a:r>
              <a:rPr lang="zh-CN" altLang="en-US" sz="2000" dirty="0">
                <a:solidFill>
                  <a:srgbClr val="C00000"/>
                </a:solidFill>
              </a:rPr>
              <a:t>在开发板上实现效果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程序编译无误后，根据前面的硬件电路图，进行实物接线，接好后通电，效果如</a:t>
            </a:r>
            <a:r>
              <a:rPr lang="zh-CN" altLang="zh-CN" sz="2000" dirty="0" smtClean="0">
                <a:solidFill>
                  <a:srgbClr val="0070C0"/>
                </a:solidFill>
              </a:rPr>
              <a:t>图所示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en-US" altLang="zh-CN" sz="2000" dirty="0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65" y="1366520"/>
            <a:ext cx="7757795" cy="4705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63855" y="208915"/>
            <a:ext cx="10515600" cy="64935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知识点提升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</a:rPr>
              <a:t>1</a:t>
            </a:r>
            <a:r>
              <a:rPr sz="2000" dirty="0" smtClean="0">
                <a:solidFill>
                  <a:srgbClr val="0070C0"/>
                </a:solidFill>
              </a:rPr>
              <a:t>.</a:t>
            </a:r>
            <a:r>
              <a:rPr lang="zh-CN" altLang="zh-CN" sz="2000" dirty="0">
                <a:solidFill>
                  <a:srgbClr val="0070C0"/>
                </a:solidFill>
              </a:rPr>
              <a:t>上例中，主程序的编写缺乏灵活性，如果显示多屏的话，则要编写多段的程序，请试试用循环的方法实现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zh-CN" altLang="zh-CN" sz="2000" dirty="0" smtClean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参考如下：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 lvl="0"/>
            <a:r>
              <a:rPr lang="zh-CN" altLang="en-US" sz="2000" dirty="0" smtClean="0">
                <a:solidFill>
                  <a:srgbClr val="0070C0"/>
                </a:solidFill>
              </a:rPr>
              <a:t>（</a:t>
            </a:r>
            <a:r>
              <a:rPr lang="en-US" altLang="zh-CN" sz="2000" dirty="0" smtClean="0">
                <a:solidFill>
                  <a:srgbClr val="0070C0"/>
                </a:solidFill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</a:rPr>
              <a:t>）</a:t>
            </a:r>
            <a:r>
              <a:rPr lang="zh-CN" altLang="zh-CN" sz="2000" dirty="0" smtClean="0">
                <a:solidFill>
                  <a:srgbClr val="0070C0"/>
                </a:solidFill>
              </a:rPr>
              <a:t>为了</a:t>
            </a:r>
            <a:r>
              <a:rPr lang="zh-CN" altLang="zh-CN" sz="2000" dirty="0">
                <a:solidFill>
                  <a:srgbClr val="0070C0"/>
                </a:solidFill>
              </a:rPr>
              <a:t>方便实现，</a:t>
            </a:r>
            <a:r>
              <a:rPr lang="zh-CN" altLang="zh-CN" sz="2000" dirty="0">
                <a:solidFill>
                  <a:srgbClr val="C00000"/>
                </a:solidFill>
              </a:rPr>
              <a:t>表格代码由一维表格改成二维表格</a:t>
            </a:r>
            <a:r>
              <a:rPr lang="zh-CN" altLang="zh-CN" sz="2000" dirty="0">
                <a:solidFill>
                  <a:srgbClr val="0070C0"/>
                </a:solidFill>
              </a:rPr>
              <a:t>：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char code line[ ][32</a:t>
            </a:r>
            <a:r>
              <a:rPr lang="en-US" altLang="zh-CN" sz="2000" dirty="0" smtClean="0">
                <a:solidFill>
                  <a:srgbClr val="0070C0"/>
                </a:solidFill>
              </a:rPr>
              <a:t>]={ </a:t>
            </a:r>
            <a:r>
              <a:rPr lang="en-US" altLang="zh-CN" sz="2000" dirty="0">
                <a:solidFill>
                  <a:srgbClr val="0070C0"/>
                </a:solidFill>
              </a:rPr>
              <a:t>{"  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</a:t>
            </a:r>
            <a:r>
              <a:rPr lang="zh-CN" altLang="zh-CN" sz="2000" dirty="0" smtClean="0">
                <a:solidFill>
                  <a:srgbClr val="0070C0"/>
                </a:solidFill>
              </a:rPr>
              <a:t>广州市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   </a:t>
            </a:r>
            <a:r>
              <a:rPr lang="en-US" altLang="zh-CN" sz="2000" dirty="0">
                <a:solidFill>
                  <a:srgbClr val="0070C0"/>
                </a:solidFill>
              </a:rPr>
              <a:t>"},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		        {"  </a:t>
            </a:r>
            <a:r>
              <a:rPr lang="en-US" altLang="zh-CN" sz="2000" dirty="0" smtClean="0">
                <a:solidFill>
                  <a:srgbClr val="0070C0"/>
                </a:solidFill>
              </a:rPr>
              <a:t>  </a:t>
            </a:r>
            <a:r>
              <a:rPr lang="zh-CN" altLang="zh-CN" sz="2000" dirty="0" smtClean="0">
                <a:solidFill>
                  <a:srgbClr val="0070C0"/>
                </a:solidFill>
              </a:rPr>
              <a:t>轻工</a:t>
            </a:r>
            <a:r>
              <a:rPr lang="zh-CN" altLang="zh-CN" sz="2000" dirty="0">
                <a:solidFill>
                  <a:srgbClr val="0070C0"/>
                </a:solidFill>
              </a:rPr>
              <a:t>技师</a:t>
            </a:r>
            <a:r>
              <a:rPr lang="zh-CN" altLang="zh-CN" sz="2000" dirty="0" smtClean="0">
                <a:solidFill>
                  <a:srgbClr val="0070C0"/>
                </a:solidFill>
              </a:rPr>
              <a:t>学院</a:t>
            </a:r>
            <a:r>
              <a:rPr lang="en-US" altLang="zh-CN" sz="2000" dirty="0" smtClean="0">
                <a:solidFill>
                  <a:srgbClr val="0070C0"/>
                </a:solidFill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</a:rPr>
              <a:t>"},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		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000" dirty="0">
                <a:solidFill>
                  <a:srgbClr val="0070C0"/>
                </a:solidFill>
              </a:rPr>
              <a:t>{"  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</a:t>
            </a:r>
            <a:r>
              <a:rPr lang="zh-CN" altLang="zh-CN" sz="2000" dirty="0" smtClean="0">
                <a:solidFill>
                  <a:srgbClr val="0070C0"/>
                </a:solidFill>
              </a:rPr>
              <a:t>广州市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   </a:t>
            </a:r>
            <a:r>
              <a:rPr lang="en-US" altLang="zh-CN" sz="2000" dirty="0">
                <a:solidFill>
                  <a:srgbClr val="0070C0"/>
                </a:solidFill>
              </a:rPr>
              <a:t>"},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		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000" dirty="0">
                <a:solidFill>
                  <a:srgbClr val="0070C0"/>
                </a:solidFill>
              </a:rPr>
              <a:t>{"</a:t>
            </a:r>
            <a:r>
              <a:rPr lang="zh-CN" altLang="zh-CN" sz="2000" dirty="0">
                <a:solidFill>
                  <a:srgbClr val="0070C0"/>
                </a:solidFill>
              </a:rPr>
              <a:t>轻工高级技工学校</a:t>
            </a:r>
            <a:r>
              <a:rPr lang="en-US" altLang="zh-CN" sz="2000" dirty="0">
                <a:solidFill>
                  <a:srgbClr val="0070C0"/>
                </a:solidFill>
              </a:rPr>
              <a:t>"},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		        {"</a:t>
            </a:r>
            <a:r>
              <a:rPr lang="zh-CN" altLang="zh-CN" sz="2000" dirty="0">
                <a:solidFill>
                  <a:srgbClr val="0070C0"/>
                </a:solidFill>
              </a:rPr>
              <a:t>国家重点公办院校</a:t>
            </a:r>
            <a:r>
              <a:rPr lang="en-US" altLang="zh-CN" sz="2000" dirty="0">
                <a:solidFill>
                  <a:srgbClr val="0070C0"/>
                </a:solidFill>
              </a:rPr>
              <a:t>"},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		        {"         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CN" sz="2000" dirty="0">
                <a:solidFill>
                  <a:srgbClr val="0070C0"/>
                </a:solidFill>
              </a:rPr>
              <a:t>"},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		        {"</a:t>
            </a:r>
            <a:r>
              <a:rPr lang="zh-CN" altLang="zh-CN" sz="2100" dirty="0">
                <a:solidFill>
                  <a:srgbClr val="0070C0"/>
                </a:solidFill>
              </a:rPr>
              <a:t>网址</a:t>
            </a:r>
            <a:r>
              <a:rPr lang="en-US" altLang="zh-CN" sz="2100" dirty="0">
                <a:solidFill>
                  <a:srgbClr val="0070C0"/>
                </a:solidFill>
              </a:rPr>
              <a:t> </a:t>
            </a:r>
            <a:r>
              <a:rPr lang="en-US" altLang="zh-CN" sz="2100" dirty="0">
                <a:solidFill>
                  <a:srgbClr val="0070C0"/>
                </a:solidFill>
                <a:hlinkClick r:id="rId1"/>
              </a:rPr>
              <a:t>http://www</a:t>
            </a:r>
            <a:r>
              <a:rPr lang="en-US" altLang="zh-CN" sz="2100" dirty="0">
                <a:solidFill>
                  <a:srgbClr val="0070C0"/>
                </a:solidFill>
              </a:rPr>
              <a:t>.   </a:t>
            </a:r>
            <a:r>
              <a:rPr lang="en-US" altLang="zh-CN" sz="2000" dirty="0" smtClean="0">
                <a:solidFill>
                  <a:srgbClr val="0070C0"/>
                </a:solidFill>
              </a:rPr>
              <a:t>“},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		        {" </a:t>
            </a:r>
            <a:r>
              <a:rPr lang="en-US" altLang="zh-CN" sz="2000" dirty="0" smtClean="0">
                <a:solidFill>
                  <a:srgbClr val="0070C0"/>
                </a:solidFill>
              </a:rPr>
              <a:t>gzslits.com.cn    “ },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		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000" dirty="0">
                <a:solidFill>
                  <a:srgbClr val="0070C0"/>
                </a:solidFill>
              </a:rPr>
              <a:t>{"</a:t>
            </a:r>
            <a:r>
              <a:rPr lang="zh-CN" altLang="zh-CN" sz="2000" dirty="0">
                <a:solidFill>
                  <a:srgbClr val="0070C0"/>
                </a:solidFill>
              </a:rPr>
              <a:t>招生</a:t>
            </a:r>
            <a:r>
              <a:rPr lang="zh-CN" altLang="zh-CN" sz="2000" dirty="0" smtClean="0">
                <a:solidFill>
                  <a:srgbClr val="0070C0"/>
                </a:solidFill>
              </a:rPr>
              <a:t>热线：</a:t>
            </a:r>
            <a:r>
              <a:rPr lang="en-US" altLang="zh-CN" sz="2000" dirty="0" smtClean="0">
                <a:solidFill>
                  <a:srgbClr val="0070C0"/>
                </a:solidFill>
              </a:rPr>
              <a:t>“           },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		        {" 020</a:t>
            </a:r>
            <a:r>
              <a:rPr lang="zh-CN" altLang="zh-CN" sz="2000" dirty="0">
                <a:solidFill>
                  <a:srgbClr val="0070C0"/>
                </a:solidFill>
              </a:rPr>
              <a:t>－</a:t>
            </a:r>
            <a:r>
              <a:rPr lang="en-US" altLang="zh-CN" sz="2000" dirty="0">
                <a:solidFill>
                  <a:srgbClr val="0070C0"/>
                </a:solidFill>
              </a:rPr>
              <a:t>87481623  "},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		        {" 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  84423747    </a:t>
            </a:r>
            <a:r>
              <a:rPr lang="en-US" altLang="zh-CN" sz="2000" dirty="0">
                <a:solidFill>
                  <a:srgbClr val="0070C0"/>
                </a:solidFill>
              </a:rPr>
              <a:t>"},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	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              </a:t>
            </a:r>
            <a:r>
              <a:rPr lang="en-US" altLang="zh-CN" sz="2000" dirty="0">
                <a:solidFill>
                  <a:srgbClr val="0070C0"/>
                </a:solidFill>
              </a:rPr>
              <a:t>{" 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  34466202    "}, </a:t>
            </a:r>
            <a:r>
              <a:rPr lang="en-US" altLang="zh-CN" sz="2000" dirty="0">
                <a:solidFill>
                  <a:srgbClr val="0070C0"/>
                </a:solidFill>
              </a:rPr>
              <a:t>};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63855" y="208915"/>
            <a:ext cx="9264239" cy="64935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主程序修改</a:t>
            </a:r>
            <a:r>
              <a:rPr lang="zh-CN" altLang="zh-CN" sz="2000" dirty="0" smtClean="0">
                <a:solidFill>
                  <a:srgbClr val="0070C0"/>
                </a:solidFill>
              </a:rPr>
              <a:t>如下</a:t>
            </a: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/>
              <a:t>			    	</a:t>
            </a:r>
            <a:endParaRPr lang="zh-CN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/>
              <a:t>		 					</a:t>
            </a:r>
            <a:endParaRPr lang="zh-CN" altLang="en-US" sz="20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345" y="613410"/>
            <a:ext cx="7027545" cy="5856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63855" y="208915"/>
            <a:ext cx="10515600" cy="649351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2</a:t>
            </a:r>
            <a:r>
              <a:rPr sz="2000" dirty="0" smtClean="0">
                <a:solidFill>
                  <a:srgbClr val="C00000"/>
                </a:solidFill>
              </a:rPr>
              <a:t>.</a:t>
            </a:r>
            <a:r>
              <a:rPr lang="zh-CN" altLang="zh-CN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>
                <a:solidFill>
                  <a:srgbClr val="FF0000"/>
                </a:solidFill>
              </a:rPr>
              <a:t>12864</a:t>
            </a:r>
            <a:r>
              <a:rPr lang="zh-CN" altLang="zh-CN" sz="2000" dirty="0">
                <a:solidFill>
                  <a:srgbClr val="FF0000"/>
                </a:solidFill>
              </a:rPr>
              <a:t>液晶显示如</a:t>
            </a:r>
            <a:r>
              <a:rPr lang="zh-CN" altLang="zh-CN" sz="2000" dirty="0" smtClean="0">
                <a:solidFill>
                  <a:srgbClr val="FF0000"/>
                </a:solidFill>
              </a:rPr>
              <a:t>图所</a:t>
            </a:r>
            <a:r>
              <a:rPr lang="zh-CN" altLang="zh-CN" sz="2000" dirty="0">
                <a:solidFill>
                  <a:srgbClr val="FF0000"/>
                </a:solidFill>
              </a:rPr>
              <a:t>示图形</a:t>
            </a:r>
            <a:r>
              <a:rPr lang="en-US" altLang="zh-CN" sz="2000" dirty="0">
                <a:solidFill>
                  <a:srgbClr val="FF0000"/>
                </a:solidFill>
              </a:rPr>
              <a:t>LOGO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zh-CN" sz="2000" b="1" dirty="0" smtClean="0">
                <a:solidFill>
                  <a:srgbClr val="C00000"/>
                </a:solidFill>
              </a:rPr>
              <a:t>任务分析</a:t>
            </a:r>
            <a:r>
              <a:rPr lang="zh-CN" altLang="zh-CN" sz="2000" b="1" dirty="0">
                <a:solidFill>
                  <a:srgbClr val="C00000"/>
                </a:solidFill>
              </a:rPr>
              <a:t>：</a:t>
            </a:r>
            <a:endParaRPr lang="zh-CN" altLang="zh-CN" sz="2000" b="1" dirty="0">
              <a:solidFill>
                <a:srgbClr val="C00000"/>
              </a:solidFill>
            </a:endParaRPr>
          </a:p>
          <a:p>
            <a:r>
              <a:rPr lang="zh-CN" altLang="zh-CN" sz="2000" dirty="0">
                <a:solidFill>
                  <a:srgbClr val="C00000"/>
                </a:solidFill>
              </a:rPr>
              <a:t>液晶</a:t>
            </a:r>
            <a:r>
              <a:rPr lang="zh-CN" altLang="zh-CN" sz="2000" dirty="0">
                <a:solidFill>
                  <a:srgbClr val="0070C0"/>
                </a:solidFill>
              </a:rPr>
              <a:t>里都是</a:t>
            </a:r>
            <a:r>
              <a:rPr lang="zh-CN" altLang="zh-CN" sz="2000" dirty="0">
                <a:solidFill>
                  <a:srgbClr val="C00000"/>
                </a:solidFill>
              </a:rPr>
              <a:t>点阵</a:t>
            </a:r>
            <a:r>
              <a:rPr lang="zh-CN" altLang="zh-CN" sz="2000" dirty="0">
                <a:solidFill>
                  <a:srgbClr val="0070C0"/>
                </a:solidFill>
              </a:rPr>
              <a:t>，绘图</a:t>
            </a:r>
            <a:r>
              <a:rPr lang="en-US" altLang="zh-CN" sz="2000" dirty="0">
                <a:solidFill>
                  <a:srgbClr val="0070C0"/>
                </a:solidFill>
              </a:rPr>
              <a:t>RAM</a:t>
            </a:r>
            <a:r>
              <a:rPr lang="zh-CN" altLang="zh-CN" sz="2000" dirty="0">
                <a:solidFill>
                  <a:srgbClr val="0070C0"/>
                </a:solidFill>
              </a:rPr>
              <a:t>就是给这些点阵</a:t>
            </a:r>
            <a:r>
              <a:rPr lang="zh-CN" altLang="zh-CN" sz="2000" dirty="0">
                <a:solidFill>
                  <a:srgbClr val="C00000"/>
                </a:solidFill>
              </a:rPr>
              <a:t>置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  <a:r>
              <a:rPr lang="zh-CN" altLang="zh-CN" sz="2000" dirty="0">
                <a:solidFill>
                  <a:srgbClr val="C00000"/>
                </a:solidFill>
              </a:rPr>
              <a:t>或置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zh-CN" sz="2000" dirty="0">
                <a:solidFill>
                  <a:srgbClr val="0070C0"/>
                </a:solidFill>
              </a:rPr>
              <a:t>，可以看到其实它本来是</a:t>
            </a:r>
            <a:r>
              <a:rPr lang="en-US" altLang="zh-CN" sz="2000" dirty="0">
                <a:solidFill>
                  <a:srgbClr val="0070C0"/>
                </a:solidFill>
              </a:rPr>
              <a:t>32</a:t>
            </a:r>
            <a:r>
              <a:rPr lang="zh-CN" altLang="zh-CN" sz="2000" dirty="0">
                <a:solidFill>
                  <a:srgbClr val="0070C0"/>
                </a:solidFill>
              </a:rPr>
              <a:t>行</a:t>
            </a:r>
            <a:r>
              <a:rPr lang="en-US" altLang="zh-CN" sz="2000" dirty="0">
                <a:solidFill>
                  <a:srgbClr val="0070C0"/>
                </a:solidFill>
              </a:rPr>
              <a:t>×256</a:t>
            </a:r>
            <a:r>
              <a:rPr lang="zh-CN" altLang="zh-CN" sz="2000" dirty="0">
                <a:solidFill>
                  <a:srgbClr val="0070C0"/>
                </a:solidFill>
              </a:rPr>
              <a:t>列的，但是分成了上下两屏显示，每个点对应了屏幕上的一个点。要使用绘图功能需要</a:t>
            </a:r>
            <a:r>
              <a:rPr lang="zh-CN" altLang="zh-CN" sz="2000" dirty="0">
                <a:solidFill>
                  <a:srgbClr val="C00000"/>
                </a:solidFill>
              </a:rPr>
              <a:t>开启扩展指令</a:t>
            </a:r>
            <a:r>
              <a:rPr lang="zh-CN" altLang="zh-CN" sz="2000" dirty="0">
                <a:solidFill>
                  <a:srgbClr val="0070C0"/>
                </a:solidFill>
              </a:rPr>
              <a:t>。然后</a:t>
            </a:r>
            <a:r>
              <a:rPr lang="zh-CN" altLang="zh-CN" sz="2000" dirty="0">
                <a:solidFill>
                  <a:srgbClr val="C00000"/>
                </a:solidFill>
              </a:rPr>
              <a:t>写地址</a:t>
            </a:r>
            <a:r>
              <a:rPr lang="zh-CN" altLang="zh-CN" sz="2000" dirty="0">
                <a:solidFill>
                  <a:srgbClr val="0070C0"/>
                </a:solidFill>
              </a:rPr>
              <a:t>，再</a:t>
            </a:r>
            <a:r>
              <a:rPr lang="zh-CN" altLang="zh-CN" sz="2000" dirty="0">
                <a:solidFill>
                  <a:srgbClr val="C00000"/>
                </a:solidFill>
              </a:rPr>
              <a:t>读写数据</a:t>
            </a:r>
            <a:r>
              <a:rPr lang="zh-CN" altLang="zh-CN" sz="2000" dirty="0">
                <a:solidFill>
                  <a:srgbClr val="0070C0"/>
                </a:solidFill>
              </a:rPr>
              <a:t>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图形</a:t>
            </a:r>
            <a:r>
              <a:rPr lang="en-US" altLang="zh-CN" sz="2000" dirty="0">
                <a:solidFill>
                  <a:srgbClr val="0070C0"/>
                </a:solidFill>
              </a:rPr>
              <a:t>GDRAM</a:t>
            </a:r>
            <a:r>
              <a:rPr lang="zh-CN" altLang="zh-CN" sz="2000" dirty="0">
                <a:solidFill>
                  <a:srgbClr val="0070C0"/>
                </a:solidFill>
              </a:rPr>
              <a:t>的读写：首先说明对</a:t>
            </a:r>
            <a:r>
              <a:rPr lang="en-US" altLang="zh-CN" sz="2000" dirty="0">
                <a:solidFill>
                  <a:srgbClr val="0070C0"/>
                </a:solidFill>
              </a:rPr>
              <a:t>GDRAM</a:t>
            </a:r>
            <a:r>
              <a:rPr lang="zh-CN" altLang="zh-CN" sz="2000" dirty="0">
                <a:solidFill>
                  <a:srgbClr val="0070C0"/>
                </a:solidFill>
              </a:rPr>
              <a:t>的操作基本单位是一个字，也就是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个字节，就是说读写</a:t>
            </a:r>
            <a:r>
              <a:rPr lang="en-US" altLang="zh-CN" sz="2000" dirty="0">
                <a:solidFill>
                  <a:srgbClr val="0070C0"/>
                </a:solidFill>
              </a:rPr>
              <a:t>GDRAM</a:t>
            </a:r>
            <a:r>
              <a:rPr lang="zh-CN" altLang="zh-CN" sz="2000" dirty="0">
                <a:solidFill>
                  <a:srgbClr val="0070C0"/>
                </a:solidFill>
              </a:rPr>
              <a:t>时一次最少写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个字节，一次最少读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个字节。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648970"/>
            <a:ext cx="3006090" cy="2813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63855" y="208915"/>
            <a:ext cx="10515600" cy="64935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写数据：先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开启扩展指令集（</a:t>
            </a: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0x36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）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然后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送地址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，这里的地址与文字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DDRAM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中的略有不同，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DDRAM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中的地址只有一个，那就是字地址。而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GDRAM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中的地址有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个，分别是页地址（列地址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水平地址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X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）和位地址（行地址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垂直地址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Y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），上图的垂直地址就是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00H~31H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，水平地址就是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00H~15H,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写地址时先写垂直地址（行地址）再写水平地址（列地址），也就是连续写入两个地址，然后再连续写入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个字节的数据。如上图所示，左边为高字节右边为低字节。为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的点被描黑，为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0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的点则显示空白。这里列举个写地址的例子：写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GDRAM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地址指令是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0x80+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地址。被加上的地址就是上面列举的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X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Y,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假设我们要写第一行的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个字节，那么写入地址就是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0x80+00H(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写行地址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然后写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0x80+00H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（列地址），之后才连续写入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个字节的数据（先高字节后低字节）。再如写屏幕右下角的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个字节，先写行地址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0x80+32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，再写列地址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0x80+15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，然后连续写入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个字节的数据。编程中写地址函数中直接用参数（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0x80+32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），而不必自己相加。</a:t>
            </a:r>
            <a:endParaRPr lang="zh-CN" altLang="zh-CN" sz="20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   </a:t>
            </a:r>
            <a:endParaRPr lang="zh-CN" altLang="en-US" sz="20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65" y="222885"/>
            <a:ext cx="10515600" cy="4637723"/>
          </a:xfrm>
        </p:spPr>
        <p:txBody>
          <a:bodyPr/>
          <a:p>
            <a:r>
              <a:rPr lang="zh-CN" altLang="zh-CN" sz="2000" dirty="0" smtClean="0">
                <a:solidFill>
                  <a:srgbClr val="0070C0"/>
                </a:solidFill>
                <a:latin typeface="+mn-ea"/>
                <a:sym typeface="+mn-ea"/>
              </a:rPr>
              <a:t>另外</a:t>
            </a:r>
            <a:r>
              <a:rPr lang="zh-CN" altLang="zh-CN" sz="2000" dirty="0">
                <a:solidFill>
                  <a:srgbClr val="0070C0"/>
                </a:solidFill>
                <a:latin typeface="+mn-ea"/>
                <a:sym typeface="+mn-ea"/>
              </a:rPr>
              <a:t>，图形的编码可以用</a:t>
            </a:r>
            <a:r>
              <a:rPr lang="zh-CN" altLang="zh-CN" sz="2000" dirty="0">
                <a:solidFill>
                  <a:srgbClr val="C00000"/>
                </a:solidFill>
                <a:latin typeface="+mn-ea"/>
                <a:sym typeface="+mn-ea"/>
              </a:rPr>
              <a:t>取模软件</a:t>
            </a:r>
            <a:r>
              <a:rPr lang="zh-CN" altLang="zh-CN" sz="2000" dirty="0">
                <a:solidFill>
                  <a:srgbClr val="0070C0"/>
                </a:solidFill>
                <a:latin typeface="+mn-ea"/>
                <a:sym typeface="+mn-ea"/>
              </a:rPr>
              <a:t>生成（先做成</a:t>
            </a:r>
            <a:r>
              <a:rPr lang="en-US" altLang="zh-CN" sz="2000" dirty="0">
                <a:solidFill>
                  <a:srgbClr val="0070C0"/>
                </a:solidFill>
                <a:latin typeface="+mn-ea"/>
                <a:sym typeface="+mn-ea"/>
              </a:rPr>
              <a:t>64</a:t>
            </a:r>
            <a:r>
              <a:rPr lang="zh-CN" altLang="zh-CN" sz="2000" dirty="0">
                <a:solidFill>
                  <a:srgbClr val="0070C0"/>
                </a:solidFill>
                <a:latin typeface="+mn-ea"/>
                <a:sym typeface="+mn-ea"/>
              </a:rPr>
              <a:t>乘</a:t>
            </a:r>
            <a:r>
              <a:rPr lang="en-US" altLang="zh-CN" sz="2000" dirty="0">
                <a:solidFill>
                  <a:srgbClr val="0070C0"/>
                </a:solidFill>
                <a:latin typeface="+mn-ea"/>
                <a:sym typeface="+mn-ea"/>
              </a:rPr>
              <a:t>64</a:t>
            </a:r>
            <a:r>
              <a:rPr lang="zh-CN" altLang="zh-CN" sz="2000" dirty="0">
                <a:solidFill>
                  <a:srgbClr val="0070C0"/>
                </a:solidFill>
                <a:latin typeface="+mn-ea"/>
                <a:sym typeface="+mn-ea"/>
              </a:rPr>
              <a:t>像素的</a:t>
            </a:r>
            <a:r>
              <a:rPr lang="en-US" altLang="zh-CN" sz="2000" dirty="0">
                <a:solidFill>
                  <a:srgbClr val="0070C0"/>
                </a:solidFill>
                <a:latin typeface="+mn-ea"/>
                <a:sym typeface="+mn-ea"/>
              </a:rPr>
              <a:t>BMP</a:t>
            </a:r>
            <a:r>
              <a:rPr lang="zh-CN" altLang="zh-CN" sz="2000" dirty="0">
                <a:solidFill>
                  <a:srgbClr val="0070C0"/>
                </a:solidFill>
                <a:latin typeface="+mn-ea"/>
                <a:sym typeface="+mn-ea"/>
              </a:rPr>
              <a:t>格式的图片），导入取模软件中，然后</a:t>
            </a:r>
            <a:r>
              <a:rPr lang="zh-CN" altLang="zh-CN" sz="2000" dirty="0">
                <a:solidFill>
                  <a:srgbClr val="C00000"/>
                </a:solidFill>
                <a:latin typeface="+mn-ea"/>
                <a:sym typeface="+mn-ea"/>
              </a:rPr>
              <a:t>生成</a:t>
            </a:r>
            <a:r>
              <a:rPr lang="zh-CN" altLang="zh-CN" sz="2000" dirty="0">
                <a:solidFill>
                  <a:srgbClr val="0070C0"/>
                </a:solidFill>
                <a:latin typeface="+mn-ea"/>
                <a:sym typeface="+mn-ea"/>
              </a:rPr>
              <a:t>相应的</a:t>
            </a:r>
            <a:r>
              <a:rPr lang="zh-CN" altLang="zh-CN" sz="2000" dirty="0">
                <a:solidFill>
                  <a:srgbClr val="C00000"/>
                </a:solidFill>
                <a:latin typeface="+mn-ea"/>
                <a:sym typeface="+mn-ea"/>
              </a:rPr>
              <a:t>代码</a:t>
            </a:r>
            <a:endParaRPr lang="zh-CN" altLang="zh-CN" sz="2000" dirty="0">
              <a:solidFill>
                <a:srgbClr val="C00000"/>
              </a:solidFill>
              <a:latin typeface="+mn-ea"/>
              <a:sym typeface="+mn-ea"/>
            </a:endParaRPr>
          </a:p>
        </p:txBody>
      </p:sp>
      <p:pic>
        <p:nvPicPr>
          <p:cNvPr id="27" name="图片 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305" y="949325"/>
            <a:ext cx="5744845" cy="443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949325"/>
            <a:ext cx="5716270" cy="44335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180975"/>
            <a:ext cx="10515600" cy="1036955"/>
          </a:xfrm>
        </p:spPr>
        <p:txBody>
          <a:bodyPr>
            <a:normAutofit/>
          </a:bodyPr>
          <a:lstStyle/>
          <a:p>
            <a:r>
              <a:rPr lang="zh-CN" altLang="en-US" sz="2800" b="0" dirty="0">
                <a:solidFill>
                  <a:srgbClr val="C00000"/>
                </a:solidFill>
              </a:rPr>
              <a:t>学习任务一 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：液晶显示屏的控制与调试</a:t>
            </a:r>
            <a:endParaRPr lang="zh-CN" altLang="en-US" sz="2800" b="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765" y="1136015"/>
            <a:ext cx="11381105" cy="540131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任务</a:t>
            </a:r>
            <a:r>
              <a:rPr lang="zh-CN" altLang="en-US" sz="2000" dirty="0" smtClean="0">
                <a:solidFill>
                  <a:srgbClr val="C00000"/>
                </a:solidFill>
              </a:rPr>
              <a:t>描述</a:t>
            </a:r>
            <a:endParaRPr lang="zh-CN" altLang="en-US" sz="2000" dirty="0" smtClean="0">
              <a:solidFill>
                <a:srgbClr val="C00000"/>
              </a:solidFill>
            </a:endParaRPr>
          </a:p>
          <a:p>
            <a:r>
              <a:rPr lang="zh-CN" altLang="zh-CN" sz="2200" dirty="0">
                <a:solidFill>
                  <a:srgbClr val="0070C0"/>
                </a:solidFill>
              </a:rPr>
              <a:t>在单片机开发板上实现控制</a:t>
            </a:r>
            <a:r>
              <a:rPr lang="en-US" altLang="zh-CN" sz="2200" dirty="0">
                <a:solidFill>
                  <a:srgbClr val="0070C0"/>
                </a:solidFill>
              </a:rPr>
              <a:t>12864</a:t>
            </a:r>
            <a:r>
              <a:rPr lang="zh-CN" altLang="zh-CN" sz="2200" dirty="0">
                <a:solidFill>
                  <a:srgbClr val="0070C0"/>
                </a:solidFill>
              </a:rPr>
              <a:t>液晶显示屏，显示如下信息（分</a:t>
            </a:r>
            <a:r>
              <a:rPr lang="zh-CN" altLang="zh-CN" sz="2200" dirty="0">
                <a:solidFill>
                  <a:srgbClr val="FF0000"/>
                </a:solidFill>
              </a:rPr>
              <a:t>三屏</a:t>
            </a:r>
            <a:r>
              <a:rPr lang="zh-CN" altLang="zh-CN" sz="2200" dirty="0">
                <a:solidFill>
                  <a:srgbClr val="0070C0"/>
                </a:solidFill>
              </a:rPr>
              <a:t>显示）： 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                                                        {"        </a:t>
            </a:r>
            <a:r>
              <a:rPr lang="zh-CN" altLang="zh-CN" sz="2200" dirty="0">
                <a:solidFill>
                  <a:srgbClr val="0070C0"/>
                </a:solidFill>
              </a:rPr>
              <a:t>广州市</a:t>
            </a:r>
            <a:r>
              <a:rPr lang="en-US" altLang="zh-CN" sz="2200" dirty="0">
                <a:solidFill>
                  <a:srgbClr val="0070C0"/>
                </a:solidFill>
              </a:rPr>
              <a:t>         "}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			               {"    </a:t>
            </a:r>
            <a:r>
              <a:rPr lang="zh-CN" altLang="zh-CN" sz="2200" dirty="0">
                <a:solidFill>
                  <a:srgbClr val="0070C0"/>
                </a:solidFill>
              </a:rPr>
              <a:t>轻工技师学院</a:t>
            </a:r>
            <a:r>
              <a:rPr lang="en-US" altLang="zh-CN" sz="2200" dirty="0">
                <a:solidFill>
                  <a:srgbClr val="0070C0"/>
                </a:solidFill>
              </a:rPr>
              <a:t>   "}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				 {"        </a:t>
            </a:r>
            <a:r>
              <a:rPr lang="zh-CN" altLang="zh-CN" sz="2200" dirty="0">
                <a:solidFill>
                  <a:srgbClr val="0070C0"/>
                </a:solidFill>
              </a:rPr>
              <a:t>广州市</a:t>
            </a:r>
            <a:r>
              <a:rPr lang="en-US" altLang="zh-CN" sz="2200" dirty="0">
                <a:solidFill>
                  <a:srgbClr val="0070C0"/>
                </a:solidFill>
              </a:rPr>
              <a:t>           "}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				 {"</a:t>
            </a:r>
            <a:r>
              <a:rPr lang="zh-CN" altLang="zh-CN" sz="2200" dirty="0">
                <a:solidFill>
                  <a:srgbClr val="0070C0"/>
                </a:solidFill>
              </a:rPr>
              <a:t>轻工高级技工学校 </a:t>
            </a:r>
            <a:r>
              <a:rPr lang="en-US" altLang="zh-CN" sz="2200" dirty="0">
                <a:solidFill>
                  <a:srgbClr val="0070C0"/>
                </a:solidFill>
              </a:rPr>
              <a:t>"}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 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			              {"</a:t>
            </a:r>
            <a:r>
              <a:rPr lang="zh-CN" altLang="zh-CN" sz="2200" dirty="0">
                <a:solidFill>
                  <a:srgbClr val="0070C0"/>
                </a:solidFill>
              </a:rPr>
              <a:t>国家重点公办院校 </a:t>
            </a:r>
            <a:r>
              <a:rPr lang="en-US" altLang="zh-CN" sz="2200" dirty="0">
                <a:solidFill>
                  <a:srgbClr val="0070C0"/>
                </a:solidFill>
              </a:rPr>
              <a:t>"}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			              {"                              "}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			              {"</a:t>
            </a:r>
            <a:r>
              <a:rPr lang="zh-CN" altLang="zh-CN" sz="2200" dirty="0">
                <a:solidFill>
                  <a:srgbClr val="0070C0"/>
                </a:solidFill>
              </a:rPr>
              <a:t>网址</a:t>
            </a:r>
            <a:r>
              <a:rPr lang="en-US" altLang="zh-CN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hlinkClick r:id="rId1"/>
              </a:rPr>
              <a:t>http://www</a:t>
            </a:r>
            <a:r>
              <a:rPr lang="en-US" altLang="zh-CN" sz="2200" dirty="0">
                <a:solidFill>
                  <a:srgbClr val="0070C0"/>
                </a:solidFill>
              </a:rPr>
              <a:t>.    </a:t>
            </a:r>
            <a:r>
              <a:rPr lang="en-US" altLang="zh-CN" sz="2200" dirty="0">
                <a:solidFill>
                  <a:srgbClr val="0070C0"/>
                </a:solidFill>
                <a:sym typeface="+mn-ea"/>
              </a:rPr>
              <a:t>"}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			              {" gzslits.com.cn     “ }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 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			              {"</a:t>
            </a:r>
            <a:r>
              <a:rPr lang="zh-CN" altLang="zh-CN" sz="2200" dirty="0">
                <a:solidFill>
                  <a:srgbClr val="0070C0"/>
                </a:solidFill>
              </a:rPr>
              <a:t>招生热线：</a:t>
            </a:r>
            <a:r>
              <a:rPr lang="en-US" altLang="zh-CN" sz="2200" dirty="0">
                <a:solidFill>
                  <a:srgbClr val="0070C0"/>
                </a:solidFill>
              </a:rPr>
              <a:t>           "}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			              {" 020</a:t>
            </a:r>
            <a:r>
              <a:rPr lang="zh-CN" altLang="zh-CN" sz="2200" dirty="0">
                <a:solidFill>
                  <a:srgbClr val="0070C0"/>
                </a:solidFill>
              </a:rPr>
              <a:t>－</a:t>
            </a:r>
            <a:r>
              <a:rPr lang="en-US" altLang="zh-CN" sz="2200" dirty="0">
                <a:solidFill>
                  <a:srgbClr val="0070C0"/>
                </a:solidFill>
              </a:rPr>
              <a:t>87481623  "}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			              {"        84423747     "}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			              {"        34466202     "}</a:t>
            </a:r>
            <a:endParaRPr lang="zh-CN" altLang="zh-CN" sz="2200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63855" y="208915"/>
            <a:ext cx="10515600" cy="64935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根据任务分析，参照教材的实例编写程序，编译无误后把程序下载至单片机，通电后，实物效果如图所示</a:t>
            </a:r>
            <a:r>
              <a:rPr lang="zh-CN" altLang="zh-CN" sz="2000" dirty="0" smtClean="0">
                <a:solidFill>
                  <a:srgbClr val="0070C0"/>
                </a:solidFill>
              </a:rPr>
              <a:t>：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        </a:t>
            </a:r>
            <a:endParaRPr sz="20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80" y="1430020"/>
            <a:ext cx="7956550" cy="4682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任务评估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1414780"/>
            <a:ext cx="9692640" cy="4984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30" y="728345"/>
            <a:ext cx="11381105" cy="5401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C00000"/>
                </a:solidFill>
              </a:rPr>
              <a:t>任务</a:t>
            </a:r>
            <a:r>
              <a:rPr lang="zh-CN" altLang="zh-CN" sz="2000" dirty="0">
                <a:solidFill>
                  <a:srgbClr val="C00000"/>
                </a:solidFill>
              </a:rPr>
              <a:t>目标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1.</a:t>
            </a:r>
            <a:r>
              <a:rPr lang="zh-CN" altLang="zh-CN" sz="2000" dirty="0" smtClean="0">
                <a:solidFill>
                  <a:srgbClr val="0070C0"/>
                </a:solidFill>
              </a:rPr>
              <a:t>能</a:t>
            </a:r>
            <a:r>
              <a:rPr lang="zh-CN" altLang="zh-CN" sz="2000" dirty="0">
                <a:solidFill>
                  <a:srgbClr val="0070C0"/>
                </a:solidFill>
              </a:rPr>
              <a:t>正确掌握液晶显示屏的</a:t>
            </a:r>
            <a:r>
              <a:rPr lang="zh-CN" altLang="zh-CN" sz="2000" dirty="0">
                <a:solidFill>
                  <a:srgbClr val="FF0000"/>
                </a:solidFill>
              </a:rPr>
              <a:t>工作原理</a:t>
            </a:r>
            <a:r>
              <a:rPr lang="zh-CN" altLang="zh-CN" sz="2000" dirty="0">
                <a:solidFill>
                  <a:srgbClr val="0070C0"/>
                </a:solidFill>
              </a:rPr>
              <a:t>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2.</a:t>
            </a:r>
            <a:r>
              <a:rPr lang="zh-CN" altLang="zh-CN" sz="2000" dirty="0" smtClean="0">
                <a:solidFill>
                  <a:srgbClr val="0070C0"/>
                </a:solidFill>
              </a:rPr>
              <a:t>能</a:t>
            </a:r>
            <a:r>
              <a:rPr lang="zh-CN" altLang="zh-CN" sz="2000" dirty="0">
                <a:solidFill>
                  <a:srgbClr val="0070C0"/>
                </a:solidFill>
              </a:rPr>
              <a:t>根据任务要求，正确设计与绘制液晶显示屏的</a:t>
            </a:r>
            <a:r>
              <a:rPr lang="zh-CN" altLang="zh-CN" sz="2000" dirty="0">
                <a:solidFill>
                  <a:srgbClr val="FF0000"/>
                </a:solidFill>
              </a:rPr>
              <a:t>硬件电路</a:t>
            </a:r>
            <a:r>
              <a:rPr lang="zh-CN" altLang="zh-CN" sz="2000" dirty="0">
                <a:solidFill>
                  <a:srgbClr val="0070C0"/>
                </a:solidFill>
              </a:rPr>
              <a:t>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3.</a:t>
            </a:r>
            <a:r>
              <a:rPr lang="zh-CN" altLang="zh-CN" sz="2000" dirty="0" smtClean="0">
                <a:solidFill>
                  <a:srgbClr val="0070C0"/>
                </a:solidFill>
              </a:rPr>
              <a:t>正确</a:t>
            </a:r>
            <a:r>
              <a:rPr lang="zh-CN" altLang="zh-CN" sz="2000" dirty="0">
                <a:solidFill>
                  <a:srgbClr val="0070C0"/>
                </a:solidFill>
              </a:rPr>
              <a:t>理解液晶显示屏各个</a:t>
            </a:r>
            <a:r>
              <a:rPr lang="zh-CN" altLang="zh-CN" sz="2000" dirty="0">
                <a:solidFill>
                  <a:srgbClr val="FF0000"/>
                </a:solidFill>
              </a:rPr>
              <a:t>指令集</a:t>
            </a:r>
            <a:r>
              <a:rPr lang="zh-CN" altLang="zh-CN" sz="2000" dirty="0">
                <a:solidFill>
                  <a:srgbClr val="0070C0"/>
                </a:solidFill>
              </a:rPr>
              <a:t>的用法。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4.</a:t>
            </a:r>
            <a:r>
              <a:rPr lang="zh-CN" altLang="zh-CN" sz="2000" dirty="0" smtClean="0">
                <a:solidFill>
                  <a:srgbClr val="0070C0"/>
                </a:solidFill>
              </a:rPr>
              <a:t>能</a:t>
            </a:r>
            <a:r>
              <a:rPr lang="zh-CN" altLang="zh-CN" sz="2000" dirty="0">
                <a:solidFill>
                  <a:srgbClr val="0070C0"/>
                </a:solidFill>
              </a:rPr>
              <a:t>根据流程图，编程实现液晶显示屏显示</a:t>
            </a:r>
            <a:r>
              <a:rPr lang="zh-CN" altLang="zh-CN" sz="2000" dirty="0">
                <a:solidFill>
                  <a:srgbClr val="FF0000"/>
                </a:solidFill>
              </a:rPr>
              <a:t>文字及图案</a:t>
            </a:r>
            <a:r>
              <a:rPr lang="zh-CN" altLang="zh-CN" sz="2000" dirty="0">
                <a:solidFill>
                  <a:srgbClr val="0070C0"/>
                </a:solidFill>
              </a:rPr>
              <a:t>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5.</a:t>
            </a:r>
            <a:r>
              <a:rPr lang="zh-CN" altLang="zh-CN" sz="2000" dirty="0" smtClean="0">
                <a:solidFill>
                  <a:srgbClr val="0070C0"/>
                </a:solidFill>
              </a:rPr>
              <a:t>能</a:t>
            </a:r>
            <a:r>
              <a:rPr lang="zh-CN" altLang="zh-CN" sz="2000" dirty="0">
                <a:solidFill>
                  <a:srgbClr val="0070C0"/>
                </a:solidFill>
              </a:rPr>
              <a:t>根据硬件电路图，正确连接单片机最小系统与液晶显示屏的</a:t>
            </a:r>
            <a:r>
              <a:rPr lang="zh-CN" altLang="zh-CN" sz="2000" dirty="0">
                <a:solidFill>
                  <a:srgbClr val="FF0000"/>
                </a:solidFill>
              </a:rPr>
              <a:t>接线</a:t>
            </a:r>
            <a:r>
              <a:rPr lang="zh-CN" altLang="zh-CN" sz="2000" dirty="0">
                <a:solidFill>
                  <a:srgbClr val="0070C0"/>
                </a:solidFill>
              </a:rPr>
              <a:t>，调试并让开发板上的真实</a:t>
            </a:r>
            <a:r>
              <a:rPr lang="zh-CN" altLang="zh-CN" sz="2000" dirty="0" smtClean="0">
                <a:solidFill>
                  <a:srgbClr val="0070C0"/>
                </a:solidFill>
              </a:rPr>
              <a:t>液晶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</a:t>
            </a:r>
            <a:r>
              <a:rPr lang="zh-CN" altLang="zh-CN" sz="2000" dirty="0" smtClean="0">
                <a:solidFill>
                  <a:srgbClr val="0070C0"/>
                </a:solidFill>
              </a:rPr>
              <a:t>显示屏</a:t>
            </a:r>
            <a:r>
              <a:rPr lang="zh-CN" altLang="zh-CN" sz="2000" dirty="0">
                <a:solidFill>
                  <a:srgbClr val="0070C0"/>
                </a:solidFill>
              </a:rPr>
              <a:t>显示对应的文字及图案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0070C0"/>
                </a:solidFill>
              </a:rPr>
              <a:t>建议</a:t>
            </a:r>
            <a:r>
              <a:rPr lang="zh-CN" altLang="zh-CN" sz="2000" dirty="0">
                <a:solidFill>
                  <a:srgbClr val="0070C0"/>
                </a:solidFill>
              </a:rPr>
              <a:t>课时：  </a:t>
            </a:r>
            <a:r>
              <a:rPr lang="en-US" altLang="zh-CN" sz="2000" dirty="0" smtClean="0">
                <a:solidFill>
                  <a:srgbClr val="0070C0"/>
                </a:solidFill>
              </a:rPr>
              <a:t>12</a:t>
            </a:r>
            <a:r>
              <a:rPr lang="zh-CN" altLang="zh-CN" sz="2000" dirty="0" smtClean="0">
                <a:solidFill>
                  <a:srgbClr val="0070C0"/>
                </a:solidFill>
              </a:rPr>
              <a:t>课时</a:t>
            </a:r>
            <a:endParaRPr lang="zh-CN" alt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447040"/>
            <a:ext cx="10515600" cy="46377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任务分析</a:t>
            </a:r>
            <a:br>
              <a:rPr lang="zh-CN" altLang="en-US" sz="2000" dirty="0">
                <a:latin typeface="+mn-ea"/>
                <a:sym typeface="+mn-ea"/>
              </a:rPr>
            </a:br>
            <a:r>
              <a:rPr lang="zh-CN" altLang="en-US" sz="2000" dirty="0" smtClean="0">
                <a:latin typeface="+mn-ea"/>
                <a:sym typeface="+mn-ea"/>
              </a:rPr>
              <a:t>      </a:t>
            </a:r>
            <a:r>
              <a:rPr lang="en-US" altLang="zh-CN" sz="2000" dirty="0" smtClean="0">
                <a:solidFill>
                  <a:srgbClr val="0070C0"/>
                </a:solidFill>
                <a:latin typeface="+mn-ea"/>
              </a:rPr>
              <a:t>12864 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中文汉字图形点阵液晶显示模块，可显示汉字及图形，内置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8192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个中文汉字（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16*16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点阵）、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128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个字符（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8*16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点阵）及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64*256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点阵显示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RAM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GDRAM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）</a:t>
            </a:r>
            <a:r>
              <a:rPr lang="zh-CN" altLang="zh-CN" sz="2000" dirty="0" smtClean="0">
                <a:solidFill>
                  <a:srgbClr val="0070C0"/>
                </a:solidFill>
                <a:latin typeface="+mn-ea"/>
              </a:rPr>
              <a:t>。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该液晶屏可以显示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，每行可显示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8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个汉字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16*16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点阵），每行首地址分别是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80H,90H,88H,98H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。与单片机连接好后，进行必要的初始化后，依次对每行写入汉字即可。</a:t>
            </a:r>
            <a:endParaRPr lang="zh-CN" altLang="en-US" sz="2000" dirty="0">
              <a:solidFill>
                <a:srgbClr val="0070C0"/>
              </a:solidFill>
              <a:latin typeface="+mn-ea"/>
              <a:sym typeface="+mn-ea"/>
            </a:endParaRPr>
          </a:p>
          <a:p>
            <a:endParaRPr lang="zh-CN" altLang="en-US" sz="2000" dirty="0"/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98" y="2850776"/>
            <a:ext cx="4656343" cy="353414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447040"/>
            <a:ext cx="10515600" cy="4637723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+mn-ea"/>
                <a:sym typeface="+mn-ea"/>
              </a:rPr>
              <a:t>任务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实施</a:t>
            </a:r>
            <a:endParaRPr lang="zh-CN" altLang="en-US" sz="2000" dirty="0">
              <a:solidFill>
                <a:srgbClr val="C0000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一、电路硬件设计</a:t>
            </a:r>
            <a:endParaRPr lang="zh-CN" altLang="en-US" sz="2000" dirty="0">
              <a:solidFill>
                <a:srgbClr val="C00000"/>
              </a:solidFill>
              <a:latin typeface="+mn-ea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+mn-ea"/>
                <a:sym typeface="+mn-ea"/>
              </a:rPr>
              <a:t>1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sym typeface="+mn-ea"/>
              </a:rPr>
              <a:t>.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液晶屏管脚</a:t>
            </a:r>
            <a:r>
              <a:rPr lang="zh-CN" altLang="zh-CN" sz="2000" dirty="0" smtClean="0">
                <a:solidFill>
                  <a:srgbClr val="C00000"/>
                </a:solidFill>
                <a:latin typeface="+mn-ea"/>
              </a:rPr>
              <a:t>说明</a:t>
            </a:r>
            <a:endParaRPr lang="en-US" altLang="zh-CN" sz="2000" dirty="0">
              <a:solidFill>
                <a:srgbClr val="C00000"/>
              </a:solidFill>
              <a:latin typeface="+mn-ea"/>
              <a:sym typeface="+mn-ea"/>
            </a:endParaRPr>
          </a:p>
          <a:p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120745" y="1065902"/>
          <a:ext cx="7583113" cy="5630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5509"/>
                <a:gridCol w="1063581"/>
                <a:gridCol w="919053"/>
                <a:gridCol w="4724970"/>
              </a:tblGrid>
              <a:tr h="266112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zh-CN" sz="1600" dirty="0">
                          <a:effectLst/>
                        </a:rPr>
                        <a:t>引脚号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zh-CN" sz="1600">
                          <a:effectLst/>
                        </a:rPr>
                        <a:t>引脚名称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zh-CN" sz="1600">
                          <a:effectLst/>
                        </a:rPr>
                        <a:t>方向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zh-CN" sz="1600">
                          <a:effectLst/>
                        </a:rPr>
                        <a:t>功能说明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GND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0">
                          <a:effectLst/>
                        </a:rPr>
                        <a:t>模块的电源地 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VCC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0">
                          <a:effectLst/>
                        </a:rPr>
                        <a:t>模块的 电源 正端 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V0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en-US" sz="1600" kern="0">
                          <a:effectLst/>
                        </a:rPr>
                        <a:t>LCD</a:t>
                      </a:r>
                      <a:r>
                        <a:rPr lang="zh-CN" sz="1600" kern="0">
                          <a:effectLst/>
                        </a:rPr>
                        <a:t>驱动电压 输入端 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RS(CS)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H/L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0">
                          <a:effectLst/>
                        </a:rPr>
                        <a:t>数据选择信号</a:t>
                      </a:r>
                      <a:r>
                        <a:rPr lang="en-US" sz="1600" kern="0">
                          <a:effectLst/>
                        </a:rPr>
                        <a:t>/</a:t>
                      </a:r>
                      <a:r>
                        <a:rPr lang="zh-CN" sz="1600" kern="0">
                          <a:effectLst/>
                        </a:rPr>
                        <a:t>并行的指令；串行的片选信号 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R/W(SID)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H/L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0">
                          <a:effectLst/>
                        </a:rPr>
                        <a:t>并行的读写选择信号；串行的数据口 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E(CLK)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H/L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0">
                          <a:effectLst/>
                        </a:rPr>
                        <a:t>并行的使能信号；串行的同步时钟 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DB0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H/L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0">
                          <a:effectLst/>
                        </a:rPr>
                        <a:t>数据</a:t>
                      </a:r>
                      <a:r>
                        <a:rPr lang="en-US" sz="1600" kern="0">
                          <a:effectLst/>
                        </a:rPr>
                        <a:t> 0 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DB1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H/L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zh-CN" sz="1600" kern="0">
                          <a:effectLst/>
                        </a:rPr>
                        <a:t>数据 </a:t>
                      </a: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DB2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H/L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zh-CN" sz="1600" kern="0">
                          <a:effectLst/>
                        </a:rPr>
                        <a:t>数据 </a:t>
                      </a:r>
                      <a:r>
                        <a:rPr lang="en-US" sz="1600" kern="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DB3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H/L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zh-CN" sz="1600" kern="0">
                          <a:effectLst/>
                        </a:rPr>
                        <a:t>数据 </a:t>
                      </a:r>
                      <a:r>
                        <a:rPr lang="en-US" sz="1600" kern="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DB4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H/L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zh-CN" sz="1600" kern="0">
                          <a:effectLst/>
                        </a:rPr>
                        <a:t>数据 </a:t>
                      </a:r>
                      <a:r>
                        <a:rPr lang="en-US" sz="1600" kern="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12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DB5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H/L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zh-CN" sz="1600" kern="0" dirty="0">
                          <a:effectLst/>
                        </a:rPr>
                        <a:t>数据 </a:t>
                      </a:r>
                      <a:r>
                        <a:rPr lang="en-US" sz="1600" kern="0" dirty="0">
                          <a:effectLst/>
                        </a:rPr>
                        <a:t>5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13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DB6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H/L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zh-CN" sz="1600" kern="0" dirty="0">
                          <a:effectLst/>
                        </a:rPr>
                        <a:t>数据 </a:t>
                      </a:r>
                      <a:r>
                        <a:rPr lang="en-US" sz="1600" kern="0" dirty="0">
                          <a:effectLst/>
                        </a:rPr>
                        <a:t>6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14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DB7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H/L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zh-CN" sz="1600" kern="0" dirty="0">
                          <a:effectLst/>
                        </a:rPr>
                        <a:t>数据 </a:t>
                      </a:r>
                      <a:r>
                        <a:rPr lang="en-US" sz="1600" kern="0" dirty="0">
                          <a:effectLst/>
                        </a:rPr>
                        <a:t>7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15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PSB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H/L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0" dirty="0">
                          <a:effectLst/>
                        </a:rPr>
                        <a:t>并</a:t>
                      </a:r>
                      <a:r>
                        <a:rPr lang="en-US" sz="1600" kern="0" dirty="0">
                          <a:effectLst/>
                        </a:rPr>
                        <a:t>/</a:t>
                      </a:r>
                      <a:r>
                        <a:rPr lang="zh-CN" sz="1600" kern="0" dirty="0">
                          <a:effectLst/>
                        </a:rPr>
                        <a:t>串行接口选择：</a:t>
                      </a:r>
                      <a:r>
                        <a:rPr lang="en-US" sz="1600" kern="0" dirty="0">
                          <a:effectLst/>
                        </a:rPr>
                        <a:t>H-</a:t>
                      </a:r>
                      <a:r>
                        <a:rPr lang="zh-CN" sz="1600" kern="0" dirty="0">
                          <a:effectLst/>
                        </a:rPr>
                        <a:t>并行；</a:t>
                      </a:r>
                      <a:r>
                        <a:rPr lang="en-US" sz="1600" kern="0" dirty="0">
                          <a:effectLst/>
                        </a:rPr>
                        <a:t>L-</a:t>
                      </a:r>
                      <a:r>
                        <a:rPr lang="zh-CN" sz="1600" kern="0" dirty="0">
                          <a:effectLst/>
                        </a:rPr>
                        <a:t>串行 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NC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0" dirty="0">
                          <a:effectLst/>
                        </a:rPr>
                        <a:t>空脚 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RST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H/L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0" dirty="0">
                          <a:effectLst/>
                        </a:rPr>
                        <a:t>复位 低电平有效 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18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VOUT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0" dirty="0">
                          <a:effectLst/>
                        </a:rPr>
                        <a:t>倍压输出脚（</a:t>
                      </a:r>
                      <a:r>
                        <a:rPr lang="en-US" sz="1600" kern="0" dirty="0">
                          <a:effectLst/>
                        </a:rPr>
                        <a:t>VDD=+3.3V</a:t>
                      </a:r>
                      <a:r>
                        <a:rPr lang="zh-CN" sz="1600" kern="0" dirty="0">
                          <a:effectLst/>
                        </a:rPr>
                        <a:t>有效） 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19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LED_A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LED+5V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0" dirty="0">
                          <a:effectLst/>
                        </a:rPr>
                        <a:t>背光源正极 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682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 dirty="0">
                          <a:effectLst/>
                        </a:rPr>
                        <a:t>20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LED_K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tabLst>
                          <a:tab pos="803275" algn="l"/>
                        </a:tabLst>
                      </a:pPr>
                      <a:r>
                        <a:rPr lang="en-US" sz="1600">
                          <a:effectLst/>
                        </a:rPr>
                        <a:t>LED-0V</a:t>
                      </a:r>
                      <a:endParaRPr lang="zh-CN" sz="160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r>
                        <a:rPr lang="zh-CN" sz="1600" kern="0" dirty="0">
                          <a:effectLst/>
                        </a:rPr>
                        <a:t>背光源负极 </a:t>
                      </a:r>
                      <a:endParaRPr lang="zh-CN" sz="1600" dirty="0">
                        <a:effectLst/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en-US" altLang="zh-CN" sz="2000" dirty="0" smtClean="0">
                <a:solidFill>
                  <a:srgbClr val="C00000"/>
                </a:solidFill>
              </a:rPr>
              <a:t>.</a:t>
            </a:r>
            <a:r>
              <a:rPr lang="zh-CN" altLang="en-US" sz="2000" dirty="0">
                <a:solidFill>
                  <a:srgbClr val="C00000"/>
                </a:solidFill>
              </a:rPr>
              <a:t>硬件电路原理图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20" y="1374794"/>
            <a:ext cx="9894085" cy="528534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3225" y="367030"/>
            <a:ext cx="10515600" cy="6268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二、软件设计与调试  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.相关指令介绍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  <a:r>
              <a:rPr lang="zh-CN" altLang="zh-CN" sz="2000" dirty="0">
                <a:solidFill>
                  <a:srgbClr val="C00000"/>
                </a:solidFill>
              </a:rPr>
              <a:t>）清除显示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功能：清除显示屏幕，把</a:t>
            </a:r>
            <a:r>
              <a:rPr lang="en-US" altLang="zh-CN" sz="2000" dirty="0">
                <a:solidFill>
                  <a:srgbClr val="0070C0"/>
                </a:solidFill>
              </a:rPr>
              <a:t>DDRAM</a:t>
            </a:r>
            <a:r>
              <a:rPr lang="zh-CN" altLang="zh-CN" sz="2000" dirty="0">
                <a:solidFill>
                  <a:srgbClr val="0070C0"/>
                </a:solidFill>
              </a:rPr>
              <a:t>位址计数器调整为</a:t>
            </a:r>
            <a:r>
              <a:rPr lang="en-US" altLang="zh-CN" sz="2000" dirty="0">
                <a:solidFill>
                  <a:srgbClr val="0070C0"/>
                </a:solidFill>
              </a:rPr>
              <a:t>“00H” 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zh-CN" altLang="zh-CN" sz="2000" dirty="0">
                <a:solidFill>
                  <a:srgbClr val="C00000"/>
                </a:solidFill>
              </a:rPr>
              <a:t>）位址归位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功能：把</a:t>
            </a:r>
            <a:r>
              <a:rPr lang="en-US" altLang="zh-CN" sz="2000" dirty="0">
                <a:solidFill>
                  <a:srgbClr val="0070C0"/>
                </a:solidFill>
              </a:rPr>
              <a:t>DDRAM</a:t>
            </a:r>
            <a:r>
              <a:rPr lang="zh-CN" altLang="zh-CN" sz="2000" dirty="0">
                <a:solidFill>
                  <a:srgbClr val="0070C0"/>
                </a:solidFill>
              </a:rPr>
              <a:t>位址计数器调整为</a:t>
            </a:r>
            <a:r>
              <a:rPr lang="en-US" altLang="zh-CN" sz="2000" dirty="0">
                <a:solidFill>
                  <a:srgbClr val="0070C0"/>
                </a:solidFill>
              </a:rPr>
              <a:t>“00H ”</a:t>
            </a:r>
            <a:r>
              <a:rPr lang="zh-CN" altLang="zh-CN" sz="2000" dirty="0">
                <a:solidFill>
                  <a:srgbClr val="0070C0"/>
                </a:solidFill>
              </a:rPr>
              <a:t>，游标回原点，该功能不影响显示</a:t>
            </a:r>
            <a:r>
              <a:rPr lang="en-US" altLang="zh-CN" sz="2000" dirty="0">
                <a:solidFill>
                  <a:srgbClr val="0070C0"/>
                </a:solidFill>
              </a:rPr>
              <a:t>DDRAM 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3</a:t>
            </a:r>
            <a:r>
              <a:rPr lang="zh-CN" altLang="zh-CN" sz="2000" dirty="0">
                <a:solidFill>
                  <a:srgbClr val="C00000"/>
                </a:solidFill>
              </a:rPr>
              <a:t>）进入点设定</a:t>
            </a:r>
            <a:endParaRPr lang="zh-CN" altLang="zh-CN" sz="2000" dirty="0">
              <a:solidFill>
                <a:srgbClr val="C0000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功能： 把</a:t>
            </a:r>
            <a:r>
              <a:rPr lang="en-US" altLang="zh-CN" sz="2000" dirty="0">
                <a:solidFill>
                  <a:srgbClr val="0070C0"/>
                </a:solidFill>
              </a:rPr>
              <a:t>DDRAM</a:t>
            </a:r>
            <a:r>
              <a:rPr lang="zh-CN" altLang="zh-CN" sz="2000" dirty="0">
                <a:solidFill>
                  <a:srgbClr val="0070C0"/>
                </a:solidFill>
              </a:rPr>
              <a:t>位址计数器调整为</a:t>
            </a:r>
            <a:r>
              <a:rPr lang="en-US" altLang="zh-CN" sz="2000" dirty="0">
                <a:solidFill>
                  <a:srgbClr val="0070C0"/>
                </a:solidFill>
              </a:rPr>
              <a:t>“00H”</a:t>
            </a:r>
            <a:r>
              <a:rPr lang="zh-CN" altLang="zh-CN" sz="2000" dirty="0">
                <a:solidFill>
                  <a:srgbClr val="0070C0"/>
                </a:solidFill>
              </a:rPr>
              <a:t>，游标回原点， 该功能不影响显示</a:t>
            </a:r>
            <a:r>
              <a:rPr lang="en-US" altLang="zh-CN" sz="2000" dirty="0">
                <a:solidFill>
                  <a:srgbClr val="0070C0"/>
                </a:solidFill>
              </a:rPr>
              <a:t>DDRAM</a:t>
            </a:r>
            <a:r>
              <a:rPr lang="zh-CN" altLang="zh-CN" sz="2000" dirty="0">
                <a:solidFill>
                  <a:srgbClr val="0070C0"/>
                </a:solidFill>
              </a:rPr>
              <a:t>功能： 执行该命令后，所设置的行将显示在屏幕的第一行。 显示起始行是由</a:t>
            </a:r>
            <a:r>
              <a:rPr lang="en-US" altLang="zh-CN" sz="2000" dirty="0">
                <a:solidFill>
                  <a:srgbClr val="0070C0"/>
                </a:solidFill>
              </a:rPr>
              <a:t>Z</a:t>
            </a:r>
            <a:r>
              <a:rPr lang="zh-CN" altLang="zh-CN" sz="2000" dirty="0">
                <a:solidFill>
                  <a:srgbClr val="0070C0"/>
                </a:solidFill>
              </a:rPr>
              <a:t>地址计数器控制的， 该命令自动将</a:t>
            </a:r>
            <a:r>
              <a:rPr lang="en-US" altLang="zh-CN" sz="2000" dirty="0">
                <a:solidFill>
                  <a:srgbClr val="0070C0"/>
                </a:solidFill>
              </a:rPr>
              <a:t>A0-A5</a:t>
            </a:r>
            <a:r>
              <a:rPr lang="zh-CN" altLang="zh-CN" sz="2000" dirty="0">
                <a:solidFill>
                  <a:srgbClr val="0070C0"/>
                </a:solidFill>
              </a:rPr>
              <a:t>位地址送入</a:t>
            </a:r>
            <a:r>
              <a:rPr lang="en-US" altLang="zh-CN" sz="2000" dirty="0">
                <a:solidFill>
                  <a:srgbClr val="0070C0"/>
                </a:solidFill>
              </a:rPr>
              <a:t>Z</a:t>
            </a:r>
            <a:r>
              <a:rPr lang="zh-CN" altLang="zh-CN" sz="2000" dirty="0">
                <a:solidFill>
                  <a:srgbClr val="0070C0"/>
                </a:solidFill>
              </a:rPr>
              <a:t>地址计数器， 起始地址可以是</a:t>
            </a:r>
            <a:r>
              <a:rPr lang="en-US" altLang="zh-CN" sz="2000" dirty="0">
                <a:solidFill>
                  <a:srgbClr val="0070C0"/>
                </a:solidFill>
              </a:rPr>
              <a:t>0-63</a:t>
            </a:r>
            <a:r>
              <a:rPr lang="zh-CN" altLang="zh-CN" sz="2000" dirty="0">
                <a:solidFill>
                  <a:srgbClr val="0070C0"/>
                </a:solidFill>
              </a:rPr>
              <a:t>范围内任意一行。 </a:t>
            </a:r>
            <a:r>
              <a:rPr lang="en-US" altLang="zh-CN" sz="2000" dirty="0">
                <a:solidFill>
                  <a:srgbClr val="0070C0"/>
                </a:solidFill>
              </a:rPr>
              <a:t>Z </a:t>
            </a:r>
            <a:r>
              <a:rPr lang="zh-CN" altLang="zh-CN" sz="2000" dirty="0">
                <a:solidFill>
                  <a:srgbClr val="0070C0"/>
                </a:solidFill>
              </a:rPr>
              <a:t>地址计数器具有循环计数功能，用于显示行扫描同步，当扫描完一行后自动加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zh-CN" altLang="zh-CN" sz="2000" dirty="0" smtClean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4</a:t>
            </a:r>
            <a:r>
              <a:rPr lang="zh-CN" altLang="zh-CN" sz="2000" dirty="0">
                <a:solidFill>
                  <a:srgbClr val="C00000"/>
                </a:solidFill>
              </a:rPr>
              <a:t>）显示状态开</a:t>
            </a:r>
            <a:r>
              <a:rPr lang="en-US" altLang="zh-CN" sz="2000" dirty="0">
                <a:solidFill>
                  <a:srgbClr val="C00000"/>
                </a:solidFill>
              </a:rPr>
              <a:t>/</a:t>
            </a:r>
            <a:r>
              <a:rPr lang="zh-CN" altLang="zh-CN" sz="2000" dirty="0">
                <a:solidFill>
                  <a:srgbClr val="C00000"/>
                </a:solidFill>
              </a:rPr>
              <a:t>关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功能：</a:t>
            </a:r>
            <a:r>
              <a:rPr lang="en-US" altLang="zh-CN" sz="2000" dirty="0">
                <a:solidFill>
                  <a:srgbClr val="0070C0"/>
                </a:solidFill>
              </a:rPr>
              <a:t>D=1</a:t>
            </a:r>
            <a:r>
              <a:rPr lang="zh-CN" altLang="zh-CN" sz="2000" dirty="0">
                <a:solidFill>
                  <a:srgbClr val="0070C0"/>
                </a:solidFill>
              </a:rPr>
              <a:t>：整体显示</a:t>
            </a:r>
            <a:r>
              <a:rPr lang="en-US" altLang="zh-CN" sz="2000" dirty="0">
                <a:solidFill>
                  <a:srgbClr val="0070C0"/>
                </a:solidFill>
              </a:rPr>
              <a:t>ON   C=1</a:t>
            </a:r>
            <a:r>
              <a:rPr lang="zh-CN" altLang="zh-CN" sz="2000" dirty="0">
                <a:solidFill>
                  <a:srgbClr val="0070C0"/>
                </a:solidFill>
              </a:rPr>
              <a:t>：游标</a:t>
            </a:r>
            <a:r>
              <a:rPr lang="en-US" altLang="zh-CN" sz="2000" dirty="0">
                <a:solidFill>
                  <a:srgbClr val="0070C0"/>
                </a:solidFill>
              </a:rPr>
              <a:t>ON   B=1</a:t>
            </a:r>
            <a:r>
              <a:rPr lang="zh-CN" altLang="zh-CN" sz="2000" dirty="0">
                <a:solidFill>
                  <a:srgbClr val="0070C0"/>
                </a:solidFill>
              </a:rPr>
              <a:t>：游标位置</a:t>
            </a:r>
            <a:r>
              <a:rPr lang="en-US" altLang="zh-CN" sz="2000" dirty="0">
                <a:solidFill>
                  <a:srgbClr val="0070C0"/>
                </a:solidFill>
              </a:rPr>
              <a:t>ON 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5</a:t>
            </a:r>
            <a:r>
              <a:rPr lang="zh-CN" altLang="zh-CN" sz="2000" dirty="0">
                <a:solidFill>
                  <a:srgbClr val="C00000"/>
                </a:solidFill>
              </a:rPr>
              <a:t>）游标或显示移位控制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功能：设定游标的移动与显示的移位控制位，这个指令并不改变 </a:t>
            </a:r>
            <a:r>
              <a:rPr lang="en-US" altLang="zh-CN" sz="2000" dirty="0">
                <a:solidFill>
                  <a:srgbClr val="0070C0"/>
                </a:solidFill>
              </a:rPr>
              <a:t>DDRAM </a:t>
            </a:r>
            <a:r>
              <a:rPr lang="zh-CN" altLang="zh-CN" sz="2000" dirty="0">
                <a:solidFill>
                  <a:srgbClr val="0070C0"/>
                </a:solidFill>
              </a:rPr>
              <a:t>的内容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56" y="1116106"/>
            <a:ext cx="46863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44" y="2017059"/>
            <a:ext cx="46577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44" y="2743200"/>
            <a:ext cx="47339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44" y="4424082"/>
            <a:ext cx="46577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44" y="5285533"/>
            <a:ext cx="4629150" cy="4286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77190" y="38100"/>
            <a:ext cx="11225530" cy="6268720"/>
          </a:xfrm>
        </p:spPr>
        <p:txBody>
          <a:bodyPr>
            <a:normAutofit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 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6</a:t>
            </a:r>
            <a:r>
              <a:rPr lang="zh-CN" altLang="zh-CN" sz="2000" dirty="0">
                <a:solidFill>
                  <a:srgbClr val="C00000"/>
                </a:solidFill>
              </a:rPr>
              <a:t>）功能设定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功能：</a:t>
            </a:r>
            <a:r>
              <a:rPr lang="en-US" altLang="zh-CN" sz="2000" dirty="0">
                <a:solidFill>
                  <a:srgbClr val="0070C0"/>
                </a:solidFill>
              </a:rPr>
              <a:t>DL=1</a:t>
            </a:r>
            <a:r>
              <a:rPr lang="zh-CN" altLang="zh-CN" sz="2000" dirty="0">
                <a:solidFill>
                  <a:srgbClr val="0070C0"/>
                </a:solidFill>
              </a:rPr>
              <a:t>（必须设为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） </a:t>
            </a:r>
            <a:r>
              <a:rPr lang="en-US" altLang="zh-CN" sz="2000" dirty="0">
                <a:solidFill>
                  <a:srgbClr val="0070C0"/>
                </a:solidFill>
              </a:rPr>
              <a:t>RE=1</a:t>
            </a:r>
            <a:r>
              <a:rPr lang="zh-CN" altLang="zh-CN" sz="2000" dirty="0">
                <a:solidFill>
                  <a:srgbClr val="0070C0"/>
                </a:solidFill>
              </a:rPr>
              <a:t>：扩充指令集动作  </a:t>
            </a:r>
            <a:r>
              <a:rPr lang="en-US" altLang="zh-CN" sz="2000" dirty="0">
                <a:solidFill>
                  <a:srgbClr val="0070C0"/>
                </a:solidFill>
              </a:rPr>
              <a:t>RE=0</a:t>
            </a:r>
            <a:r>
              <a:rPr lang="zh-CN" altLang="zh-CN" sz="2000" dirty="0">
                <a:solidFill>
                  <a:srgbClr val="0070C0"/>
                </a:solidFill>
              </a:rPr>
              <a:t>：基本指令集动作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7</a:t>
            </a:r>
            <a:r>
              <a:rPr lang="zh-CN" altLang="zh-CN" sz="2000" dirty="0">
                <a:solidFill>
                  <a:srgbClr val="C00000"/>
                </a:solidFill>
              </a:rPr>
              <a:t>）设定</a:t>
            </a:r>
            <a:r>
              <a:rPr lang="en-US" altLang="zh-CN" sz="2000" dirty="0">
                <a:solidFill>
                  <a:srgbClr val="C00000"/>
                </a:solidFill>
              </a:rPr>
              <a:t>CGRAM</a:t>
            </a:r>
            <a:r>
              <a:rPr lang="zh-CN" altLang="zh-CN" sz="2000" dirty="0">
                <a:solidFill>
                  <a:srgbClr val="C00000"/>
                </a:solidFill>
              </a:rPr>
              <a:t>位址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功能：设定</a:t>
            </a:r>
            <a:r>
              <a:rPr lang="en-US" altLang="zh-CN" sz="2000" dirty="0">
                <a:solidFill>
                  <a:srgbClr val="0070C0"/>
                </a:solidFill>
              </a:rPr>
              <a:t>CGRAM</a:t>
            </a:r>
            <a:r>
              <a:rPr lang="zh-CN" altLang="zh-CN" sz="2000" dirty="0">
                <a:solidFill>
                  <a:srgbClr val="0070C0"/>
                </a:solidFill>
              </a:rPr>
              <a:t>位址到位址计数器（</a:t>
            </a:r>
            <a:r>
              <a:rPr lang="en-US" altLang="zh-CN" sz="2000" dirty="0">
                <a:solidFill>
                  <a:srgbClr val="0070C0"/>
                </a:solidFill>
              </a:rPr>
              <a:t>AC</a:t>
            </a:r>
            <a:r>
              <a:rPr lang="zh-CN" altLang="zh-CN" sz="2000" dirty="0">
                <a:solidFill>
                  <a:srgbClr val="0070C0"/>
                </a:solidFill>
              </a:rPr>
              <a:t>）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8</a:t>
            </a:r>
            <a:r>
              <a:rPr lang="zh-CN" altLang="zh-CN" sz="2000" dirty="0">
                <a:solidFill>
                  <a:srgbClr val="C00000"/>
                </a:solidFill>
              </a:rPr>
              <a:t>）设定 </a:t>
            </a:r>
            <a:r>
              <a:rPr lang="en-US" altLang="zh-CN" sz="2000" dirty="0">
                <a:solidFill>
                  <a:srgbClr val="C00000"/>
                </a:solidFill>
              </a:rPr>
              <a:t>DDRAM </a:t>
            </a:r>
            <a:r>
              <a:rPr lang="zh-CN" altLang="zh-CN" sz="2000" dirty="0">
                <a:solidFill>
                  <a:srgbClr val="C00000"/>
                </a:solidFill>
              </a:rPr>
              <a:t>位址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功能：设定</a:t>
            </a:r>
            <a:r>
              <a:rPr lang="en-US" altLang="zh-CN" sz="2000" dirty="0">
                <a:solidFill>
                  <a:srgbClr val="0070C0"/>
                </a:solidFill>
              </a:rPr>
              <a:t>DDRAM</a:t>
            </a:r>
            <a:r>
              <a:rPr lang="zh-CN" altLang="zh-CN" sz="2000" dirty="0">
                <a:solidFill>
                  <a:srgbClr val="0070C0"/>
                </a:solidFill>
              </a:rPr>
              <a:t>位址到位址计数器（</a:t>
            </a:r>
            <a:r>
              <a:rPr lang="en-US" altLang="zh-CN" sz="2000" dirty="0">
                <a:solidFill>
                  <a:srgbClr val="0070C0"/>
                </a:solidFill>
              </a:rPr>
              <a:t>AC</a:t>
            </a:r>
            <a:r>
              <a:rPr lang="zh-CN" altLang="zh-CN" sz="2000" dirty="0">
                <a:solidFill>
                  <a:srgbClr val="0070C0"/>
                </a:solidFill>
              </a:rPr>
              <a:t>）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9</a:t>
            </a:r>
            <a:r>
              <a:rPr lang="zh-CN" altLang="zh-CN" sz="2000" dirty="0">
                <a:solidFill>
                  <a:srgbClr val="C00000"/>
                </a:solidFill>
              </a:rPr>
              <a:t>）读取忙碌状态（</a:t>
            </a:r>
            <a:r>
              <a:rPr lang="en-US" altLang="zh-CN" sz="2000" dirty="0">
                <a:solidFill>
                  <a:srgbClr val="C00000"/>
                </a:solidFill>
              </a:rPr>
              <a:t>BF</a:t>
            </a:r>
            <a:r>
              <a:rPr lang="zh-CN" altLang="zh-CN" sz="2000" dirty="0">
                <a:solidFill>
                  <a:srgbClr val="C00000"/>
                </a:solidFill>
              </a:rPr>
              <a:t>）和位址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功能： 读取忙碌状态（</a:t>
            </a:r>
            <a:r>
              <a:rPr lang="en-US" altLang="zh-CN" sz="2000" dirty="0">
                <a:solidFill>
                  <a:srgbClr val="0070C0"/>
                </a:solidFill>
              </a:rPr>
              <a:t>BF</a:t>
            </a:r>
            <a:r>
              <a:rPr lang="zh-CN" altLang="zh-CN" sz="2000" dirty="0">
                <a:solidFill>
                  <a:srgbClr val="0070C0"/>
                </a:solidFill>
              </a:rPr>
              <a:t>） 可以确认内部动作是否完成， 同时可以读出位址计数器（</a:t>
            </a:r>
            <a:r>
              <a:rPr lang="en-US" altLang="zh-CN" sz="2000" dirty="0">
                <a:solidFill>
                  <a:srgbClr val="0070C0"/>
                </a:solidFill>
              </a:rPr>
              <a:t>AC</a:t>
            </a:r>
            <a:r>
              <a:rPr lang="zh-CN" altLang="zh-CN" sz="2000" dirty="0">
                <a:solidFill>
                  <a:srgbClr val="0070C0"/>
                </a:solidFill>
              </a:rPr>
              <a:t>） 的值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10</a:t>
            </a:r>
            <a:r>
              <a:rPr lang="zh-CN" altLang="zh-CN" sz="2000" dirty="0">
                <a:solidFill>
                  <a:srgbClr val="C00000"/>
                </a:solidFill>
              </a:rPr>
              <a:t>）写资料到</a:t>
            </a:r>
            <a:r>
              <a:rPr lang="en-US" altLang="zh-CN" sz="2000" dirty="0">
                <a:solidFill>
                  <a:srgbClr val="C00000"/>
                </a:solidFill>
              </a:rPr>
              <a:t>RAM 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功能：写入资料到内部的</a:t>
            </a:r>
            <a:r>
              <a:rPr lang="en-US" altLang="zh-CN" sz="2000" dirty="0">
                <a:solidFill>
                  <a:srgbClr val="0070C0"/>
                </a:solidFill>
              </a:rPr>
              <a:t>RAM</a:t>
            </a:r>
            <a:r>
              <a:rPr lang="zh-CN" altLang="zh-CN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DDRAM/CGRAM/TRAM/GDRAM</a:t>
            </a:r>
            <a:r>
              <a:rPr lang="zh-CN" altLang="zh-CN" sz="2000" dirty="0">
                <a:solidFill>
                  <a:srgbClr val="0070C0"/>
                </a:solidFill>
              </a:rPr>
              <a:t>） </a:t>
            </a:r>
            <a:endParaRPr lang="zh-CN" altLang="zh-CN" sz="20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486" y="865804"/>
            <a:ext cx="46291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99" y="1922742"/>
            <a:ext cx="46577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674" y="2934335"/>
            <a:ext cx="46577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99" y="4034529"/>
            <a:ext cx="46196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99" y="5112940"/>
            <a:ext cx="4648200" cy="4476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3225" y="294640"/>
            <a:ext cx="10515600" cy="6268720"/>
          </a:xfrm>
        </p:spPr>
        <p:txBody>
          <a:bodyPr>
            <a:normAutofit lnSpcReduction="20000"/>
          </a:bodyPr>
          <a:lstStyle/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11</a:t>
            </a:r>
            <a:r>
              <a:rPr lang="zh-CN" altLang="zh-CN" sz="2000" dirty="0">
                <a:solidFill>
                  <a:srgbClr val="C00000"/>
                </a:solidFill>
              </a:rPr>
              <a:t>）读出</a:t>
            </a:r>
            <a:r>
              <a:rPr lang="en-US" altLang="zh-CN" sz="2000" dirty="0">
                <a:solidFill>
                  <a:srgbClr val="C00000"/>
                </a:solidFill>
              </a:rPr>
              <a:t>RAM</a:t>
            </a:r>
            <a:r>
              <a:rPr lang="zh-CN" altLang="zh-CN" sz="2000" dirty="0">
                <a:solidFill>
                  <a:srgbClr val="C00000"/>
                </a:solidFill>
              </a:rPr>
              <a:t>的值 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功能：从内部</a:t>
            </a:r>
            <a:r>
              <a:rPr lang="en-US" altLang="zh-CN" sz="2000" dirty="0">
                <a:solidFill>
                  <a:srgbClr val="0070C0"/>
                </a:solidFill>
              </a:rPr>
              <a:t>RAM </a:t>
            </a:r>
            <a:r>
              <a:rPr lang="zh-CN" altLang="zh-CN" sz="2000" dirty="0">
                <a:solidFill>
                  <a:srgbClr val="0070C0"/>
                </a:solidFill>
              </a:rPr>
              <a:t>读取资料（</a:t>
            </a:r>
            <a:r>
              <a:rPr lang="en-US" altLang="zh-CN" sz="2000" dirty="0">
                <a:solidFill>
                  <a:srgbClr val="0070C0"/>
                </a:solidFill>
              </a:rPr>
              <a:t>DDRAM/CGRAM/TRAM/GDRAM</a:t>
            </a:r>
            <a:r>
              <a:rPr lang="zh-CN" altLang="zh-CN" sz="2000" dirty="0">
                <a:solidFill>
                  <a:srgbClr val="0070C0"/>
                </a:solidFill>
              </a:rPr>
              <a:t>）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12</a:t>
            </a:r>
            <a:r>
              <a:rPr lang="zh-CN" altLang="zh-CN" sz="2000" dirty="0">
                <a:solidFill>
                  <a:srgbClr val="C00000"/>
                </a:solidFill>
              </a:rPr>
              <a:t>）待命模式（</a:t>
            </a:r>
            <a:r>
              <a:rPr lang="en-US" altLang="zh-CN" sz="2000" dirty="0">
                <a:solidFill>
                  <a:srgbClr val="C00000"/>
                </a:solidFill>
              </a:rPr>
              <a:t>12H</a:t>
            </a:r>
            <a:r>
              <a:rPr lang="zh-CN" altLang="zh-CN" sz="2000" dirty="0">
                <a:solidFill>
                  <a:srgbClr val="C00000"/>
                </a:solidFill>
              </a:rPr>
              <a:t>）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功能： 进入待命模式， 执行其他命令都可终止待命模式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13</a:t>
            </a:r>
            <a:r>
              <a:rPr lang="zh-CN" altLang="zh-CN" sz="2000" dirty="0">
                <a:solidFill>
                  <a:srgbClr val="C00000"/>
                </a:solidFill>
              </a:rPr>
              <a:t>）卷动位址或</a:t>
            </a:r>
            <a:r>
              <a:rPr lang="en-US" altLang="zh-CN" sz="2000" dirty="0">
                <a:solidFill>
                  <a:srgbClr val="C00000"/>
                </a:solidFill>
              </a:rPr>
              <a:t>IRAM </a:t>
            </a:r>
            <a:r>
              <a:rPr lang="zh-CN" altLang="zh-CN" sz="2000" dirty="0">
                <a:solidFill>
                  <a:srgbClr val="C00000"/>
                </a:solidFill>
              </a:rPr>
              <a:t>位址选择（</a:t>
            </a:r>
            <a:r>
              <a:rPr lang="en-US" altLang="zh-CN" sz="2000" dirty="0">
                <a:solidFill>
                  <a:srgbClr val="C00000"/>
                </a:solidFill>
              </a:rPr>
              <a:t>13H</a:t>
            </a:r>
            <a:r>
              <a:rPr lang="zh-CN" altLang="zh-CN" sz="2000" dirty="0">
                <a:solidFill>
                  <a:srgbClr val="C00000"/>
                </a:solidFill>
              </a:rPr>
              <a:t>）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功能：</a:t>
            </a:r>
            <a:r>
              <a:rPr lang="en-US" altLang="zh-CN" sz="2000" dirty="0">
                <a:solidFill>
                  <a:srgbClr val="0070C0"/>
                </a:solidFill>
              </a:rPr>
              <a:t>SR=1</a:t>
            </a:r>
            <a:r>
              <a:rPr lang="zh-CN" altLang="zh-CN" sz="2000" dirty="0">
                <a:solidFill>
                  <a:srgbClr val="0070C0"/>
                </a:solidFill>
              </a:rPr>
              <a:t>：允许输入卷动位址  </a:t>
            </a:r>
            <a:r>
              <a:rPr lang="en-US" altLang="zh-CN" sz="2000" dirty="0">
                <a:solidFill>
                  <a:srgbClr val="0070C0"/>
                </a:solidFill>
              </a:rPr>
              <a:t>SR=0</a:t>
            </a:r>
            <a:r>
              <a:rPr lang="zh-CN" altLang="zh-CN" sz="2000" dirty="0">
                <a:solidFill>
                  <a:srgbClr val="0070C0"/>
                </a:solidFill>
              </a:rPr>
              <a:t>：允许输入</a:t>
            </a:r>
            <a:r>
              <a:rPr lang="en-US" altLang="zh-CN" sz="2000" dirty="0">
                <a:solidFill>
                  <a:srgbClr val="0070C0"/>
                </a:solidFill>
              </a:rPr>
              <a:t>IRAM</a:t>
            </a:r>
            <a:r>
              <a:rPr lang="zh-CN" altLang="zh-CN" sz="2000" dirty="0">
                <a:solidFill>
                  <a:srgbClr val="0070C0"/>
                </a:solidFill>
              </a:rPr>
              <a:t>位址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14</a:t>
            </a:r>
            <a:r>
              <a:rPr lang="zh-CN" altLang="zh-CN" sz="2000" dirty="0">
                <a:solidFill>
                  <a:srgbClr val="C00000"/>
                </a:solidFill>
              </a:rPr>
              <a:t>）反白选择（</a:t>
            </a:r>
            <a:r>
              <a:rPr lang="en-US" altLang="zh-CN" sz="2000" dirty="0">
                <a:solidFill>
                  <a:srgbClr val="C00000"/>
                </a:solidFill>
              </a:rPr>
              <a:t>14H</a:t>
            </a:r>
            <a:r>
              <a:rPr lang="zh-CN" altLang="zh-CN" sz="2000" dirty="0">
                <a:solidFill>
                  <a:srgbClr val="C00000"/>
                </a:solidFill>
              </a:rPr>
              <a:t>）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功能：选择</a:t>
            </a:r>
            <a:r>
              <a:rPr lang="en-US" altLang="zh-CN" sz="2000" dirty="0">
                <a:solidFill>
                  <a:srgbClr val="0070C0"/>
                </a:solidFill>
              </a:rPr>
              <a:t>4</a:t>
            </a:r>
            <a:r>
              <a:rPr lang="zh-CN" altLang="zh-CN" sz="2000" dirty="0">
                <a:solidFill>
                  <a:srgbClr val="0070C0"/>
                </a:solidFill>
              </a:rPr>
              <a:t>行中的任一行作反白显示，并可决定反白的与否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15</a:t>
            </a:r>
            <a:r>
              <a:rPr lang="zh-CN" altLang="zh-CN" sz="2000" dirty="0">
                <a:solidFill>
                  <a:srgbClr val="C00000"/>
                </a:solidFill>
              </a:rPr>
              <a:t>）睡眠模式（</a:t>
            </a:r>
            <a:r>
              <a:rPr lang="en-US" altLang="zh-CN" sz="2000" dirty="0">
                <a:solidFill>
                  <a:srgbClr val="C00000"/>
                </a:solidFill>
              </a:rPr>
              <a:t>015H</a:t>
            </a:r>
            <a:r>
              <a:rPr lang="zh-CN" altLang="zh-CN" sz="2000" dirty="0">
                <a:solidFill>
                  <a:srgbClr val="C00000"/>
                </a:solidFill>
              </a:rPr>
              <a:t>）</a:t>
            </a:r>
            <a:r>
              <a:rPr lang="zh-CN" altLang="zh-CN" sz="2000" dirty="0">
                <a:solidFill>
                  <a:srgbClr val="0070C0"/>
                </a:solidFill>
              </a:rPr>
              <a:t> 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功能：</a:t>
            </a:r>
            <a:r>
              <a:rPr lang="en-US" altLang="zh-CN" sz="2000" dirty="0">
                <a:solidFill>
                  <a:srgbClr val="0070C0"/>
                </a:solidFill>
              </a:rPr>
              <a:t>SL=1</a:t>
            </a:r>
            <a:r>
              <a:rPr lang="zh-CN" altLang="zh-CN" sz="2000" dirty="0">
                <a:solidFill>
                  <a:srgbClr val="0070C0"/>
                </a:solidFill>
              </a:rPr>
              <a:t>：脱离睡眠模式</a:t>
            </a:r>
            <a:r>
              <a:rPr lang="en-US" altLang="zh-CN" sz="2000" dirty="0">
                <a:solidFill>
                  <a:srgbClr val="0070C0"/>
                </a:solidFill>
              </a:rPr>
              <a:t>   SL=0</a:t>
            </a:r>
            <a:r>
              <a:rPr lang="zh-CN" altLang="zh-CN" sz="2000" dirty="0">
                <a:solidFill>
                  <a:srgbClr val="0070C0"/>
                </a:solidFill>
              </a:rPr>
              <a:t>：进入睡眠模式</a:t>
            </a:r>
            <a:endParaRPr lang="zh-CN" altLang="zh-CN" sz="20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04" y="659746"/>
            <a:ext cx="46672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04" y="1616243"/>
            <a:ext cx="46863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54" y="2669951"/>
            <a:ext cx="46672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04" y="3779520"/>
            <a:ext cx="46482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04" y="4828466"/>
            <a:ext cx="4648200" cy="4381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9.xml><?xml version="1.0" encoding="utf-8"?>
<p:tagLst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耐心观看"/>
  <p:tag name="KSO_WM_TEMPLATE_CATEGORY" val="custom"/>
  <p:tag name="KSO_WM_TEMPLATE_INDEX" val="20181627"/>
  <p:tag name="KSO_WM_UNIT_ID" val="custom20181627_22*a*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30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SLIDE_ITEM_CNT" val="1"/>
  <p:tag name="KSO_WM_SLIDE_LAYOUT" val="a_j"/>
  <p:tag name="KSO_WM_SLIDE_LAYOUT_CNT" val="1_1"/>
  <p:tag name="KSO_WM_SLIDE_TYPE" val="endPage"/>
  <p:tag name="KSO_WM_BEAUTIFY_FLAG" val="#wm#"/>
  <p:tag name="KSO_WM_COMBINE_RELATE_SLIDE_ID" val="background20180936_11"/>
  <p:tag name="KSO_WM_TEMPLATE_CATEGORY" val="custom"/>
  <p:tag name="KSO_WM_TEMPLATE_INDEX" val="20181627"/>
  <p:tag name="KSO_WM_SLIDE_ID" val="custom20181627_22"/>
  <p:tag name="KSO_WM_SLIDE_INDEX" val="22"/>
  <p:tag name="KSO_WM_TEMPLATE_SUBCATEGORY" val="combine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BEAUTIFY_FLAG" val="#wm#"/>
  <p:tag name="KSO_WM_COMBINE_RELATE_SLIDE_ID" val="background20180936_1"/>
  <p:tag name="KSO_WM_TEMPLATE_CATEGORY" val="custom"/>
  <p:tag name="KSO_WM_TEMPLATE_INDEX" val="20181627"/>
  <p:tag name="KSO_WM_TEMPLATE_SUBCATEGORY" val="combine"/>
  <p:tag name="KSO_WM_TEMPLATE_THUMBS_INDEX" val="1、6、11、12、18、19、21、2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471"/>
  <p:tag name="KSO_WM_SLIDE_ID" val="custom16047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21"/>
  <p:tag name="KSO_WM_SLIDE_SIZE" val="828*36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65">
      <a:dk1>
        <a:srgbClr val="000000"/>
      </a:dk1>
      <a:lt1>
        <a:srgbClr val="FFFFFF"/>
      </a:lt1>
      <a:dk2>
        <a:srgbClr val="82AAD2"/>
      </a:dk2>
      <a:lt2>
        <a:srgbClr val="E7E6E6"/>
      </a:lt2>
      <a:accent1>
        <a:srgbClr val="64C8B4"/>
      </a:accent1>
      <a:accent2>
        <a:srgbClr val="82AAD2"/>
      </a:accent2>
      <a:accent3>
        <a:srgbClr val="BFBFBF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3987</Words>
  <Application>WPS 演示</Application>
  <PresentationFormat>自定义</PresentationFormat>
  <Paragraphs>327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Times New Roman</vt:lpstr>
      <vt:lpstr>黑体</vt:lpstr>
      <vt:lpstr>微软雅黑</vt:lpstr>
      <vt:lpstr>Arial Unicode MS</vt:lpstr>
      <vt:lpstr>楷体</vt:lpstr>
      <vt:lpstr>A000120140530A99PPBG</vt:lpstr>
      <vt:lpstr>自定义设计方案</vt:lpstr>
      <vt:lpstr>   学习情境四 家居报警系统的设计与调试</vt:lpstr>
      <vt:lpstr>学习任务一 ：液晶显示屏的控制与调试</vt:lpstr>
      <vt:lpstr>学习任务一 ：液晶显示屏的控制与调试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lily</cp:lastModifiedBy>
  <cp:revision>58</cp:revision>
  <dcterms:created xsi:type="dcterms:W3CDTF">2018-03-06T07:00:00Z</dcterms:created>
  <dcterms:modified xsi:type="dcterms:W3CDTF">2018-03-13T07:18:08Z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