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6"/>
  </p:notesMasterIdLst>
  <p:sldIdLst>
    <p:sldId id="258" r:id="rId4"/>
    <p:sldId id="301" r:id="rId5"/>
    <p:sldId id="290" r:id="rId6"/>
    <p:sldId id="259" r:id="rId7"/>
    <p:sldId id="302" r:id="rId8"/>
    <p:sldId id="267" r:id="rId9"/>
    <p:sldId id="292" r:id="rId10"/>
    <p:sldId id="311" r:id="rId11"/>
    <p:sldId id="312" r:id="rId12"/>
    <p:sldId id="269" r:id="rId13"/>
    <p:sldId id="279" r:id="rId14"/>
    <p:sldId id="28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19280" y="2979779"/>
            <a:ext cx="6758420" cy="1200329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9280" y="4272183"/>
            <a:ext cx="6758420" cy="53553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7" grpId="0" bldLvl="0" animBg="1"/>
      <p:bldP spid="38" grpId="0" bldLvl="0" animBg="1"/>
      <p:bldP spid="3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等腰三角形 82"/>
          <p:cNvSpPr/>
          <p:nvPr/>
        </p:nvSpPr>
        <p:spPr>
          <a:xfrm rot="5400000">
            <a:off x="573922" y="6164196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6200000">
            <a:off x="-61372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5400000">
            <a:off x="1844511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6200000">
            <a:off x="1209217" y="6164196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5400000">
            <a:off x="2479804" y="580028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-61373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1209216" y="579405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573922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>
            <a:off x="1844511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>
            <a:off x="573922" y="542725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1372" y="5427254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6200000">
            <a:off x="1209217" y="5427254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rot="5400000">
            <a:off x="-61373" y="5057110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5400000">
            <a:off x="1209216" y="5057110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 rot="16200000">
            <a:off x="573922" y="505711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5400000">
            <a:off x="573922" y="469031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16200000">
            <a:off x="-61372" y="469031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16200000">
            <a:off x="1209217" y="4690312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5400000">
            <a:off x="-61373" y="4320168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16200000">
            <a:off x="573922" y="432016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16200000">
            <a:off x="-61372" y="3953370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5400000">
            <a:off x="-61373" y="358322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16200000">
            <a:off x="-61372" y="321642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0870587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1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9599998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8329409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8964703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7058820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7694114" y="51509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1505882" y="418307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10235292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10870586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8964703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9599997" y="41830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7694114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2704580">
            <a:off x="6229955" y="159189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7058819" y="418307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1505881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9599998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10235292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8329409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400000">
            <a:off x="8964703" y="788451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7058820" y="788451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7694114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6423525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6200000">
            <a:off x="11505882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6200000">
            <a:off x="10235292" y="1155249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>
            <a:off x="10870586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6200000">
            <a:off x="8964703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9599997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7694114" y="1155249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8329408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200000">
            <a:off x="6423525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5788230" y="75692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10870587" y="1525393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6200000">
            <a:off x="9599998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10235292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6200000">
            <a:off x="8329409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8964703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6200000">
            <a:off x="7058820" y="152539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5400000">
            <a:off x="7694114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6200000">
            <a:off x="11505882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10235292" y="189219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5400000">
            <a:off x="10870586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6200000">
            <a:off x="8964703" y="189219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9599997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>
            <a:off x="8329408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10870587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11505881" y="2262335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9599998" y="226233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0235292" y="2262335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8329409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5400000">
            <a:off x="8964703" y="2262335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6200000">
            <a:off x="1150588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6200000">
            <a:off x="1023529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5400000">
            <a:off x="10870586" y="262913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9599997" y="262913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6200000">
            <a:off x="9599998" y="299927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5400000">
            <a:off x="10235292" y="299927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6200000">
            <a:off x="11505882" y="336607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10870586" y="336607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30627" y="3358030"/>
            <a:ext cx="6709107" cy="1200329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30627" y="4585347"/>
            <a:ext cx="6709107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5400000">
            <a:off x="342900" y="6898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62575" y="3263331"/>
            <a:ext cx="6496050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1581" y="576857"/>
            <a:ext cx="567157" cy="48892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8056" y="365125"/>
            <a:ext cx="113574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4714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342900" y="5755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5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180975"/>
            <a:ext cx="10515600" cy="1036955"/>
          </a:xfrm>
        </p:spPr>
        <p:txBody>
          <a:bodyPr>
            <a:normAutofit/>
          </a:bodyPr>
          <a:lstStyle/>
          <a:p>
            <a:r>
              <a:rPr lang="zh-CN" altLang="en-US" sz="2800" b="0" dirty="0">
                <a:solidFill>
                  <a:srgbClr val="C00000"/>
                </a:solidFill>
              </a:rPr>
              <a:t>学习</a:t>
            </a:r>
            <a:r>
              <a:rPr lang="zh-CN" altLang="en-US" sz="2800" b="0" dirty="0" smtClean="0">
                <a:solidFill>
                  <a:srgbClr val="C00000"/>
                </a:solidFill>
              </a:rPr>
              <a:t>任务二 ：家居报警系统的设计与调试</a:t>
            </a:r>
            <a:endParaRPr lang="zh-CN" altLang="en-US" sz="2800" b="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765" y="1136015"/>
            <a:ext cx="11381105" cy="54013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</a:rPr>
              <a:t>任务</a:t>
            </a:r>
            <a:r>
              <a:rPr lang="zh-CN" altLang="en-US" sz="2000" dirty="0" smtClean="0">
                <a:solidFill>
                  <a:srgbClr val="C00000"/>
                </a:solidFill>
              </a:rPr>
              <a:t>描述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        </a:t>
            </a:r>
            <a:r>
              <a:rPr lang="zh-CN" altLang="zh-CN" sz="1800" dirty="0" smtClean="0">
                <a:solidFill>
                  <a:srgbClr val="0070C0"/>
                </a:solidFill>
              </a:rPr>
              <a:t>在</a:t>
            </a:r>
            <a:r>
              <a:rPr lang="zh-CN" altLang="zh-CN" sz="1800" dirty="0">
                <a:solidFill>
                  <a:srgbClr val="0070C0"/>
                </a:solidFill>
              </a:rPr>
              <a:t>单片机开发板上接上</a:t>
            </a:r>
            <a:r>
              <a:rPr lang="zh-CN" altLang="zh-CN" sz="1800" dirty="0">
                <a:solidFill>
                  <a:srgbClr val="C00000"/>
                </a:solidFill>
              </a:rPr>
              <a:t>红外光电、烟雾、煤气传感器</a:t>
            </a:r>
            <a:r>
              <a:rPr lang="zh-CN" altLang="zh-CN" sz="1800" dirty="0">
                <a:solidFill>
                  <a:srgbClr val="0070C0"/>
                </a:solidFill>
              </a:rPr>
              <a:t>模块，按钮模块，再接</a:t>
            </a:r>
            <a:r>
              <a:rPr lang="zh-CN" altLang="zh-CN" sz="1800" dirty="0">
                <a:solidFill>
                  <a:srgbClr val="C00000"/>
                </a:solidFill>
              </a:rPr>
              <a:t>蜂鸣器</a:t>
            </a:r>
            <a:r>
              <a:rPr lang="zh-CN" altLang="zh-CN" sz="1800" dirty="0">
                <a:solidFill>
                  <a:srgbClr val="0070C0"/>
                </a:solidFill>
              </a:rPr>
              <a:t>模块、液晶</a:t>
            </a:r>
            <a:r>
              <a:rPr lang="zh-CN" altLang="zh-CN" sz="1800" dirty="0">
                <a:solidFill>
                  <a:srgbClr val="C00000"/>
                </a:solidFill>
              </a:rPr>
              <a:t>显示屏</a:t>
            </a:r>
            <a:r>
              <a:rPr lang="zh-CN" altLang="zh-CN" sz="1800" dirty="0">
                <a:solidFill>
                  <a:srgbClr val="0070C0"/>
                </a:solidFill>
              </a:rPr>
              <a:t>模块，组成简单的</a:t>
            </a:r>
            <a:r>
              <a:rPr lang="zh-CN" altLang="zh-CN" sz="1800" dirty="0">
                <a:solidFill>
                  <a:srgbClr val="C00000"/>
                </a:solidFill>
              </a:rPr>
              <a:t>家居报警系统</a:t>
            </a:r>
            <a:r>
              <a:rPr lang="zh-CN" altLang="zh-CN" sz="1800" dirty="0">
                <a:solidFill>
                  <a:srgbClr val="0070C0"/>
                </a:solidFill>
              </a:rPr>
              <a:t>，实现如下功能：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1.</a:t>
            </a:r>
            <a:r>
              <a:rPr lang="zh-CN" altLang="zh-CN" sz="1800" dirty="0">
                <a:solidFill>
                  <a:srgbClr val="0070C0"/>
                </a:solidFill>
              </a:rPr>
              <a:t>电路正常，没有任何报警，液晶显示器屏显示如下信息： 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                                                                         {"  </a:t>
            </a:r>
            <a:r>
              <a:rPr lang="zh-CN" altLang="zh-CN" sz="1800" dirty="0">
                <a:solidFill>
                  <a:srgbClr val="0070C0"/>
                </a:solidFill>
              </a:rPr>
              <a:t>家居报警系统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“ 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</a:t>
            </a:r>
            <a:r>
              <a:rPr lang="zh-CN" altLang="zh-CN" sz="1800" dirty="0">
                <a:solidFill>
                  <a:srgbClr val="0070C0"/>
                </a:solidFill>
              </a:rPr>
              <a:t>保护您的家庭安全</a:t>
            </a:r>
            <a:r>
              <a:rPr lang="en-US" altLang="zh-CN" sz="1800" dirty="0">
                <a:solidFill>
                  <a:srgbClr val="0070C0"/>
                </a:solidFill>
              </a:rPr>
              <a:t>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  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</a:t>
            </a:r>
            <a:r>
              <a:rPr lang="zh-CN" altLang="zh-CN" sz="1800" dirty="0">
                <a:solidFill>
                  <a:srgbClr val="0070C0"/>
                </a:solidFill>
              </a:rPr>
              <a:t>现在状态</a:t>
            </a:r>
            <a:r>
              <a:rPr lang="en-US" altLang="zh-CN" sz="1800" dirty="0">
                <a:solidFill>
                  <a:srgbClr val="0070C0"/>
                </a:solidFill>
              </a:rPr>
              <a:t>  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</a:t>
            </a:r>
            <a:r>
              <a:rPr lang="en-US" altLang="zh-CN" sz="1800" dirty="0">
                <a:solidFill>
                  <a:srgbClr val="0070C0"/>
                </a:solidFill>
              </a:rPr>
              <a:t>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      </a:t>
            </a:r>
            <a:r>
              <a:rPr lang="en-US" altLang="zh-CN" sz="1800" dirty="0" smtClean="0">
                <a:solidFill>
                  <a:srgbClr val="0070C0"/>
                </a:solidFill>
              </a:rPr>
              <a:t> </a:t>
            </a:r>
            <a:r>
              <a:rPr lang="zh-CN" altLang="zh-CN" sz="1800" dirty="0" smtClean="0">
                <a:solidFill>
                  <a:srgbClr val="0070C0"/>
                </a:solidFill>
              </a:rPr>
              <a:t>安全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CN" sz="1800" dirty="0">
                <a:solidFill>
                  <a:srgbClr val="0070C0"/>
                </a:solidFill>
              </a:rPr>
              <a:t>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2.</a:t>
            </a:r>
            <a:r>
              <a:rPr lang="zh-CN" altLang="zh-CN" sz="1800" dirty="0">
                <a:solidFill>
                  <a:srgbClr val="0070C0"/>
                </a:solidFill>
              </a:rPr>
              <a:t>当红外光电传感器有动作时，蜂鸣器响，液晶显示器屏显示如下信息： 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                                                                         {"       </a:t>
            </a:r>
            <a:r>
              <a:rPr lang="zh-CN" altLang="zh-CN" sz="1800" dirty="0" smtClean="0">
                <a:solidFill>
                  <a:srgbClr val="0070C0"/>
                </a:solidFill>
              </a:rPr>
              <a:t>红外</a:t>
            </a:r>
            <a:r>
              <a:rPr lang="zh-CN" altLang="zh-CN" sz="1800" dirty="0">
                <a:solidFill>
                  <a:srgbClr val="0070C0"/>
                </a:solidFill>
              </a:rPr>
              <a:t>报警</a:t>
            </a:r>
            <a:r>
              <a:rPr lang="en-US" altLang="zh-CN" sz="1800" dirty="0">
                <a:solidFill>
                  <a:srgbClr val="0070C0"/>
                </a:solidFill>
              </a:rPr>
              <a:t> 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</a:t>
            </a:r>
            <a:r>
              <a:rPr lang="en-US" altLang="zh-CN" sz="1800" dirty="0">
                <a:solidFill>
                  <a:srgbClr val="0070C0"/>
                </a:solidFill>
              </a:rPr>
              <a:t>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    </a:t>
            </a:r>
            <a:r>
              <a:rPr lang="en-US" altLang="zh-CN" sz="1800" dirty="0" smtClean="0">
                <a:solidFill>
                  <a:srgbClr val="0070C0"/>
                </a:solidFill>
              </a:rPr>
              <a:t>   </a:t>
            </a:r>
            <a:r>
              <a:rPr lang="zh-CN" altLang="zh-CN" sz="1800" dirty="0" smtClean="0">
                <a:solidFill>
                  <a:srgbClr val="0070C0"/>
                </a:solidFill>
              </a:rPr>
              <a:t>有人</a:t>
            </a:r>
            <a:r>
              <a:rPr lang="zh-CN" altLang="zh-CN" sz="1800" dirty="0">
                <a:solidFill>
                  <a:srgbClr val="0070C0"/>
                </a:solidFill>
              </a:rPr>
              <a:t>进入</a:t>
            </a:r>
            <a:r>
              <a:rPr lang="en-US" altLang="zh-CN" sz="1800" dirty="0">
                <a:solidFill>
                  <a:srgbClr val="0070C0"/>
                </a:solidFill>
              </a:rPr>
              <a:t>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 </a:t>
            </a:r>
            <a:r>
              <a:rPr lang="en-US" altLang="zh-CN" sz="1800" dirty="0">
                <a:solidFill>
                  <a:srgbClr val="0070C0"/>
                </a:solidFill>
              </a:rPr>
              <a:t>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            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CN" sz="1800" dirty="0">
                <a:solidFill>
                  <a:srgbClr val="0070C0"/>
                </a:solidFill>
              </a:rPr>
              <a:t>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  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</a:t>
            </a:r>
            <a:r>
              <a:rPr lang="zh-CN" altLang="zh-CN" sz="1800" dirty="0">
                <a:solidFill>
                  <a:srgbClr val="0070C0"/>
                </a:solidFill>
              </a:rPr>
              <a:t>请检查</a:t>
            </a:r>
            <a:r>
              <a:rPr lang="zh-CN" altLang="zh-CN" sz="1800" dirty="0" smtClean="0">
                <a:solidFill>
                  <a:srgbClr val="0070C0"/>
                </a:solidFill>
              </a:rPr>
              <a:t>！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  </a:t>
            </a:r>
            <a:r>
              <a:rPr lang="en-US" altLang="zh-CN" sz="1800" dirty="0">
                <a:solidFill>
                  <a:srgbClr val="0070C0"/>
                </a:solidFill>
              </a:rPr>
              <a:t>"}</a:t>
            </a:r>
            <a:endParaRPr lang="zh-CN" altLang="zh-CN" sz="22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9900" y="39306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4</a:t>
            </a:r>
            <a:r>
              <a:rPr lang="zh-CN" altLang="en-US" sz="2000" dirty="0" smtClean="0">
                <a:solidFill>
                  <a:srgbClr val="C00000"/>
                </a:solidFill>
              </a:rPr>
              <a:t>.</a:t>
            </a:r>
            <a:r>
              <a:rPr lang="zh-CN" altLang="en-US" sz="2000" dirty="0">
                <a:solidFill>
                  <a:srgbClr val="C00000"/>
                </a:solidFill>
              </a:rPr>
              <a:t>在开发板上实现效果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根据前面的硬件电路图，进行实物接线，接好后通电，效果如</a:t>
            </a:r>
            <a:r>
              <a:rPr lang="zh-CN" altLang="zh-CN" sz="2000" dirty="0" smtClean="0">
                <a:solidFill>
                  <a:srgbClr val="0070C0"/>
                </a:solidFill>
              </a:rPr>
              <a:t>图所示</a:t>
            </a:r>
            <a:r>
              <a:rPr lang="zh-CN" altLang="en-US" sz="2000" dirty="0" smtClean="0">
                <a:solidFill>
                  <a:srgbClr val="0070C0"/>
                </a:solidFill>
              </a:rPr>
              <a:t>：</a:t>
            </a:r>
            <a:endParaRPr lang="en-US" altLang="zh-CN" sz="2000" dirty="0"/>
          </a:p>
        </p:txBody>
      </p:sp>
      <p:pic>
        <p:nvPicPr>
          <p:cNvPr id="6" name="图片 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52" y="1530984"/>
            <a:ext cx="6498348" cy="4874307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069" y="1681442"/>
            <a:ext cx="2349500" cy="176212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20" y="1678902"/>
            <a:ext cx="2352675" cy="176466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069" y="4487404"/>
            <a:ext cx="2324100" cy="174307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20" y="4487404"/>
            <a:ext cx="2324100" cy="17430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任务评估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1570" y="1423670"/>
            <a:ext cx="9892665" cy="4827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" y="425450"/>
            <a:ext cx="11381105" cy="54013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3.</a:t>
            </a:r>
            <a:r>
              <a:rPr lang="zh-CN" altLang="zh-CN" sz="1800" dirty="0">
                <a:solidFill>
                  <a:srgbClr val="0070C0"/>
                </a:solidFill>
              </a:rPr>
              <a:t>当烟雾传感器有动作时，蜂鸣器响，液晶显示器屏显示如下信息： 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                                                                         {"    </a:t>
            </a:r>
            <a:r>
              <a:rPr lang="zh-CN" altLang="zh-CN" sz="1800" dirty="0">
                <a:solidFill>
                  <a:srgbClr val="0070C0"/>
                </a:solidFill>
              </a:rPr>
              <a:t>烟雾报警</a:t>
            </a:r>
            <a:r>
              <a:rPr lang="en-US" altLang="zh-CN" sz="1800" dirty="0">
                <a:solidFill>
                  <a:srgbClr val="0070C0"/>
                </a:solidFill>
              </a:rPr>
              <a:t>    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    </a:t>
            </a:r>
            <a:r>
              <a:rPr lang="zh-CN" altLang="zh-CN" sz="1800" dirty="0">
                <a:solidFill>
                  <a:srgbClr val="0070C0"/>
                </a:solidFill>
              </a:rPr>
              <a:t>有火或烟</a:t>
            </a:r>
            <a:r>
              <a:rPr lang="en-US" altLang="zh-CN" sz="1800" dirty="0">
                <a:solidFill>
                  <a:srgbClr val="0070C0"/>
                </a:solidFill>
              </a:rPr>
              <a:t>    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            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    </a:t>
            </a:r>
            <a:r>
              <a:rPr lang="en-US" altLang="zh-CN" sz="1800" dirty="0">
                <a:solidFill>
                  <a:srgbClr val="0070C0"/>
                </a:solidFill>
              </a:rPr>
              <a:t>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    </a:t>
            </a:r>
            <a:r>
              <a:rPr lang="zh-CN" altLang="zh-CN" sz="1800" dirty="0">
                <a:solidFill>
                  <a:srgbClr val="0070C0"/>
                </a:solidFill>
              </a:rPr>
              <a:t>请检查！</a:t>
            </a:r>
            <a:r>
              <a:rPr lang="en-US" altLang="zh-CN" sz="1800" dirty="0">
                <a:solidFill>
                  <a:srgbClr val="0070C0"/>
                </a:solidFill>
              </a:rPr>
              <a:t>    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4.</a:t>
            </a:r>
            <a:r>
              <a:rPr lang="zh-CN" altLang="zh-CN" sz="1800" dirty="0">
                <a:solidFill>
                  <a:srgbClr val="0070C0"/>
                </a:solidFill>
              </a:rPr>
              <a:t>当煤气传感器有动作时，蜂鸣器响，液晶显示器屏显示如下信息： 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 smtClean="0">
                <a:solidFill>
                  <a:srgbClr val="0070C0"/>
                </a:solidFill>
              </a:rPr>
              <a:t>                                                                         {"    </a:t>
            </a:r>
            <a:r>
              <a:rPr lang="zh-CN" altLang="zh-CN" sz="1800" dirty="0">
                <a:solidFill>
                  <a:srgbClr val="0070C0"/>
                </a:solidFill>
              </a:rPr>
              <a:t>煤气报警</a:t>
            </a:r>
            <a:r>
              <a:rPr lang="en-US" altLang="zh-CN" sz="1800" dirty="0">
                <a:solidFill>
                  <a:srgbClr val="0070C0"/>
                </a:solidFill>
              </a:rPr>
              <a:t>    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    </a:t>
            </a:r>
            <a:r>
              <a:rPr lang="zh-CN" altLang="zh-CN" sz="1800" dirty="0">
                <a:solidFill>
                  <a:srgbClr val="0070C0"/>
                </a:solidFill>
              </a:rPr>
              <a:t>煤气泄露</a:t>
            </a:r>
            <a:r>
              <a:rPr lang="en-US" altLang="zh-CN" sz="1800" dirty="0">
                <a:solidFill>
                  <a:srgbClr val="0070C0"/>
                </a:solidFill>
              </a:rPr>
              <a:t>    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              </a:t>
            </a:r>
            <a:r>
              <a:rPr lang="en-US" altLang="zh-CN" sz="1800" dirty="0" smtClean="0">
                <a:solidFill>
                  <a:srgbClr val="0070C0"/>
                </a:solidFill>
              </a:rPr>
              <a:t>        </a:t>
            </a:r>
            <a:r>
              <a:rPr lang="en-US" altLang="zh-CN" sz="1800" dirty="0">
                <a:solidFill>
                  <a:srgbClr val="0070C0"/>
                </a:solidFill>
              </a:rPr>
              <a:t>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					 {"    </a:t>
            </a:r>
            <a:r>
              <a:rPr lang="zh-CN" altLang="zh-CN" sz="1800" dirty="0">
                <a:solidFill>
                  <a:srgbClr val="0070C0"/>
                </a:solidFill>
              </a:rPr>
              <a:t>请检查！</a:t>
            </a:r>
            <a:r>
              <a:rPr lang="en-US" altLang="zh-CN" sz="1800" dirty="0">
                <a:solidFill>
                  <a:srgbClr val="0070C0"/>
                </a:solidFill>
              </a:rPr>
              <a:t>    "}</a:t>
            </a:r>
            <a:endParaRPr lang="zh-CN" altLang="zh-CN" sz="1800" dirty="0">
              <a:solidFill>
                <a:srgbClr val="0070C0"/>
              </a:solidFill>
            </a:endParaRPr>
          </a:p>
          <a:p>
            <a:r>
              <a:rPr lang="en-US" altLang="zh-CN" sz="1800" dirty="0">
                <a:solidFill>
                  <a:srgbClr val="0070C0"/>
                </a:solidFill>
              </a:rPr>
              <a:t>5.</a:t>
            </a:r>
            <a:r>
              <a:rPr lang="zh-CN" altLang="zh-CN" sz="1800" dirty="0">
                <a:solidFill>
                  <a:srgbClr val="0070C0"/>
                </a:solidFill>
              </a:rPr>
              <a:t>当有报警动作时，只有按下解除警报按钮才能解除警报。</a:t>
            </a:r>
            <a:endParaRPr lang="zh-CN" altLang="zh-CN" sz="22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765" y="1136015"/>
            <a:ext cx="11590655" cy="54013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C00000"/>
                </a:solidFill>
              </a:rPr>
              <a:t>任务</a:t>
            </a:r>
            <a:r>
              <a:rPr lang="zh-CN" altLang="zh-CN" sz="2000" dirty="0">
                <a:solidFill>
                  <a:srgbClr val="C00000"/>
                </a:solidFill>
              </a:rPr>
              <a:t>目标</a:t>
            </a:r>
            <a:endParaRPr lang="zh-CN" altLang="zh-CN" sz="2000" dirty="0">
              <a:solidFill>
                <a:srgbClr val="C000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1.</a:t>
            </a:r>
            <a:r>
              <a:rPr lang="zh-CN" altLang="zh-CN" sz="2000" dirty="0" smtClean="0">
                <a:solidFill>
                  <a:srgbClr val="0070C0"/>
                </a:solidFill>
              </a:rPr>
              <a:t>能</a:t>
            </a:r>
            <a:r>
              <a:rPr lang="zh-CN" altLang="zh-CN" sz="2000" dirty="0">
                <a:solidFill>
                  <a:srgbClr val="0070C0"/>
                </a:solidFill>
              </a:rPr>
              <a:t>正确掌握</a:t>
            </a:r>
            <a:r>
              <a:rPr lang="zh-CN" altLang="zh-CN" sz="2000" dirty="0">
                <a:solidFill>
                  <a:srgbClr val="C00000"/>
                </a:solidFill>
              </a:rPr>
              <a:t>红外光电、烟雾、煤气传感器</a:t>
            </a:r>
            <a:r>
              <a:rPr lang="zh-CN" altLang="zh-CN" sz="2000" dirty="0">
                <a:solidFill>
                  <a:srgbClr val="0070C0"/>
                </a:solidFill>
              </a:rPr>
              <a:t>模块的工作原理。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2.</a:t>
            </a:r>
            <a:r>
              <a:rPr lang="zh-CN" altLang="zh-CN" sz="2000" dirty="0" smtClean="0">
                <a:solidFill>
                  <a:srgbClr val="0070C0"/>
                </a:solidFill>
              </a:rPr>
              <a:t>能</a:t>
            </a:r>
            <a:r>
              <a:rPr lang="zh-CN" altLang="zh-CN" sz="2000" dirty="0">
                <a:solidFill>
                  <a:srgbClr val="0070C0"/>
                </a:solidFill>
              </a:rPr>
              <a:t>根据任务要求，自主设计与绘制家居报警系统的</a:t>
            </a:r>
            <a:r>
              <a:rPr lang="zh-CN" altLang="zh-CN" sz="2000" dirty="0">
                <a:solidFill>
                  <a:srgbClr val="C00000"/>
                </a:solidFill>
              </a:rPr>
              <a:t>硬件电路</a:t>
            </a:r>
            <a:r>
              <a:rPr lang="zh-CN" altLang="zh-CN" sz="2000" dirty="0">
                <a:solidFill>
                  <a:srgbClr val="0070C0"/>
                </a:solidFill>
              </a:rPr>
              <a:t>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3.</a:t>
            </a:r>
            <a:r>
              <a:rPr lang="zh-CN" altLang="zh-CN" sz="2000" dirty="0" smtClean="0">
                <a:solidFill>
                  <a:srgbClr val="0070C0"/>
                </a:solidFill>
              </a:rPr>
              <a:t>正确</a:t>
            </a:r>
            <a:r>
              <a:rPr lang="zh-CN" altLang="zh-CN" sz="2000" dirty="0">
                <a:solidFill>
                  <a:srgbClr val="0070C0"/>
                </a:solidFill>
              </a:rPr>
              <a:t>掌握</a:t>
            </a:r>
            <a:r>
              <a:rPr lang="zh-CN" altLang="zh-CN" sz="2000" dirty="0">
                <a:solidFill>
                  <a:srgbClr val="C00000"/>
                </a:solidFill>
              </a:rPr>
              <a:t>传感器</a:t>
            </a:r>
            <a:r>
              <a:rPr lang="zh-CN" altLang="zh-CN" sz="2000" dirty="0">
                <a:solidFill>
                  <a:srgbClr val="0070C0"/>
                </a:solidFill>
              </a:rPr>
              <a:t>和液晶</a:t>
            </a:r>
            <a:r>
              <a:rPr lang="zh-CN" altLang="zh-CN" sz="2000" dirty="0">
                <a:solidFill>
                  <a:srgbClr val="C00000"/>
                </a:solidFill>
              </a:rPr>
              <a:t>显示屏</a:t>
            </a:r>
            <a:r>
              <a:rPr lang="zh-CN" altLang="zh-CN" sz="2000" dirty="0">
                <a:solidFill>
                  <a:srgbClr val="0070C0"/>
                </a:solidFill>
              </a:rPr>
              <a:t>在单片机中的用法。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4.</a:t>
            </a:r>
            <a:r>
              <a:rPr lang="zh-CN" altLang="zh-CN" sz="2000" dirty="0" smtClean="0">
                <a:solidFill>
                  <a:srgbClr val="0070C0"/>
                </a:solidFill>
              </a:rPr>
              <a:t>会</a:t>
            </a:r>
            <a:r>
              <a:rPr lang="zh-CN" altLang="zh-CN" sz="2000" dirty="0">
                <a:solidFill>
                  <a:srgbClr val="0070C0"/>
                </a:solidFill>
              </a:rPr>
              <a:t>根据流程图，</a:t>
            </a:r>
            <a:r>
              <a:rPr lang="zh-CN" altLang="zh-CN" sz="2000" dirty="0">
                <a:solidFill>
                  <a:srgbClr val="C00000"/>
                </a:solidFill>
              </a:rPr>
              <a:t>编程</a:t>
            </a:r>
            <a:r>
              <a:rPr lang="zh-CN" altLang="zh-CN" sz="2000" dirty="0">
                <a:solidFill>
                  <a:srgbClr val="0070C0"/>
                </a:solidFill>
              </a:rPr>
              <a:t>实现家居报警系统中的红外光电、烟雾和煤气传感器的报警。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70C0"/>
                </a:solidFill>
              </a:rPr>
              <a:t>5.</a:t>
            </a:r>
            <a:r>
              <a:rPr lang="zh-CN" altLang="zh-CN" sz="2000" dirty="0" smtClean="0">
                <a:solidFill>
                  <a:srgbClr val="0070C0"/>
                </a:solidFill>
              </a:rPr>
              <a:t>能</a:t>
            </a:r>
            <a:r>
              <a:rPr lang="zh-CN" altLang="zh-CN" sz="2000" dirty="0">
                <a:solidFill>
                  <a:srgbClr val="0070C0"/>
                </a:solidFill>
              </a:rPr>
              <a:t>根据硬件电路图，连接单片机最小系统与传感器、液晶显示屏和蜂鸣器的</a:t>
            </a:r>
            <a:r>
              <a:rPr lang="zh-CN" altLang="zh-CN" sz="2000" dirty="0">
                <a:solidFill>
                  <a:srgbClr val="FF0000"/>
                </a:solidFill>
              </a:rPr>
              <a:t>接线</a:t>
            </a:r>
            <a:r>
              <a:rPr lang="zh-CN" altLang="zh-CN" sz="2000" dirty="0">
                <a:solidFill>
                  <a:srgbClr val="0070C0"/>
                </a:solidFill>
              </a:rPr>
              <a:t>，通电后，实现报警。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zh-CN" sz="2000" dirty="0" smtClean="0">
                <a:solidFill>
                  <a:srgbClr val="0070C0"/>
                </a:solidFill>
              </a:rPr>
              <a:t>建议</a:t>
            </a:r>
            <a:r>
              <a:rPr lang="zh-CN" altLang="zh-CN" sz="2000" dirty="0">
                <a:solidFill>
                  <a:srgbClr val="0070C0"/>
                </a:solidFill>
              </a:rPr>
              <a:t>课时：  </a:t>
            </a:r>
            <a:r>
              <a:rPr lang="en-US" altLang="zh-CN" sz="2000" dirty="0" smtClean="0">
                <a:solidFill>
                  <a:srgbClr val="0070C0"/>
                </a:solidFill>
              </a:rPr>
              <a:t>12</a:t>
            </a:r>
            <a:r>
              <a:rPr lang="zh-CN" altLang="zh-CN" sz="2000" dirty="0" smtClean="0">
                <a:solidFill>
                  <a:srgbClr val="0070C0"/>
                </a:solidFill>
              </a:rPr>
              <a:t>课时</a:t>
            </a:r>
            <a:endParaRPr lang="zh-CN" altLang="zh-CN" sz="20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447040"/>
            <a:ext cx="10515600" cy="463772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任务分析</a:t>
            </a:r>
            <a:br>
              <a:rPr lang="zh-CN" altLang="en-US" sz="2000" dirty="0">
                <a:latin typeface="+mn-ea"/>
                <a:sym typeface="+mn-ea"/>
              </a:rPr>
            </a:br>
            <a:r>
              <a:rPr lang="zh-CN" altLang="en-US" sz="2000" dirty="0" smtClean="0">
                <a:latin typeface="+mn-ea"/>
                <a:sym typeface="+mn-ea"/>
              </a:rPr>
              <a:t>    </a:t>
            </a:r>
            <a:r>
              <a:rPr lang="zh-CN" altLang="zh-CN" sz="2000" dirty="0" smtClean="0">
                <a:solidFill>
                  <a:srgbClr val="0070C0"/>
                </a:solidFill>
              </a:rPr>
              <a:t>为了</a:t>
            </a:r>
            <a:r>
              <a:rPr lang="zh-CN" altLang="zh-CN" sz="2000" dirty="0">
                <a:solidFill>
                  <a:srgbClr val="0070C0"/>
                </a:solidFill>
              </a:rPr>
              <a:t>方便实现和简化电路，本任务的输入传感器可以采用集成模块，当有信号时，直接是数字量输出，方便单片机检测；输出用蜂鸣器模块和液晶显示模块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任务实施</a:t>
            </a:r>
            <a:endParaRPr lang="zh-CN" altLang="en-US" sz="2000" dirty="0">
              <a:solidFill>
                <a:srgbClr val="C00000"/>
              </a:solidFill>
              <a:latin typeface="+mn-ea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  <a:sym typeface="+mn-ea"/>
              </a:rPr>
              <a:t>一、电路硬件设计</a:t>
            </a:r>
            <a:endParaRPr lang="zh-CN" altLang="en-US" sz="2000" dirty="0">
              <a:solidFill>
                <a:srgbClr val="C00000"/>
              </a:solidFill>
              <a:latin typeface="+mn-ea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+mn-ea"/>
                <a:sym typeface="+mn-ea"/>
              </a:rPr>
              <a:t>1.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硬件设计思路</a:t>
            </a: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r>
              <a:rPr lang="zh-CN" altLang="zh-CN" sz="2000" dirty="0">
                <a:solidFill>
                  <a:srgbClr val="C00000"/>
                </a:solidFill>
              </a:rPr>
              <a:t>）红外光电传感监控报警</a:t>
            </a:r>
            <a:r>
              <a:rPr lang="zh-CN" altLang="zh-CN" sz="2000" dirty="0" smtClean="0">
                <a:solidFill>
                  <a:srgbClr val="C00000"/>
                </a:solidFill>
              </a:rPr>
              <a:t>电路</a:t>
            </a:r>
            <a:endParaRPr lang="zh-CN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该传感器输出</a:t>
            </a:r>
            <a:r>
              <a:rPr lang="en-US" altLang="zh-CN" sz="2000" dirty="0">
                <a:solidFill>
                  <a:srgbClr val="0070C0"/>
                </a:solidFill>
              </a:rPr>
              <a:t>TTL</a:t>
            </a:r>
            <a:r>
              <a:rPr lang="zh-CN" altLang="zh-CN" sz="2000" dirty="0">
                <a:solidFill>
                  <a:srgbClr val="0070C0"/>
                </a:solidFill>
              </a:rPr>
              <a:t>电平，在有效距离内有障碍物则输出低电平，可以被单片机识别，使单片机做出反应。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39285" y="4152900"/>
            <a:ext cx="3053080" cy="21640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3735" y="608965"/>
            <a:ext cx="5181600" cy="460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 smtClean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zh-CN" altLang="zh-CN" sz="2000" dirty="0">
                <a:solidFill>
                  <a:srgbClr val="C00000"/>
                </a:solidFill>
              </a:rPr>
              <a:t>）防火防烟、防煤气泄露报警电路</a:t>
            </a:r>
            <a:endParaRPr lang="zh-CN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0070C0"/>
                </a:solidFill>
              </a:rPr>
              <a:t>电路可采用</a:t>
            </a:r>
            <a:r>
              <a:rPr lang="en-US" altLang="zh-CN" sz="2000" dirty="0">
                <a:solidFill>
                  <a:srgbClr val="0070C0"/>
                </a:solidFill>
              </a:rPr>
              <a:t>MQ</a:t>
            </a:r>
            <a:r>
              <a:rPr lang="zh-CN" altLang="zh-CN" sz="2000" dirty="0">
                <a:solidFill>
                  <a:srgbClr val="0070C0"/>
                </a:solidFill>
              </a:rPr>
              <a:t>系列的传感器，防火防烟可用</a:t>
            </a:r>
            <a:r>
              <a:rPr lang="en-US" altLang="zh-CN" sz="2000" dirty="0">
                <a:solidFill>
                  <a:srgbClr val="0070C0"/>
                </a:solidFill>
              </a:rPr>
              <a:t>MQ-2</a:t>
            </a:r>
            <a:r>
              <a:rPr lang="zh-CN" altLang="zh-CN" sz="2000" dirty="0">
                <a:solidFill>
                  <a:srgbClr val="0070C0"/>
                </a:solidFill>
              </a:rPr>
              <a:t>型，防煤气泄露可用</a:t>
            </a:r>
            <a:r>
              <a:rPr lang="en-US" altLang="zh-CN" sz="2000" dirty="0">
                <a:solidFill>
                  <a:srgbClr val="0070C0"/>
                </a:solidFill>
              </a:rPr>
              <a:t>MQ-5</a:t>
            </a:r>
            <a:r>
              <a:rPr lang="zh-CN" altLang="zh-CN" sz="2000" dirty="0">
                <a:solidFill>
                  <a:srgbClr val="0070C0"/>
                </a:solidFill>
              </a:rPr>
              <a:t>型，两者外形用法类似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4905" y="872490"/>
            <a:ext cx="5181600" cy="460724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C00000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zh-CN" sz="2000" dirty="0">
                <a:solidFill>
                  <a:srgbClr val="C00000"/>
                </a:solidFill>
                <a:sym typeface="+mn-ea"/>
              </a:rPr>
              <a:t>）蜂鸣器报警电路</a:t>
            </a:r>
            <a:endParaRPr lang="zh-CN" altLang="zh-CN" sz="2000" dirty="0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zh-CN" sz="2000" dirty="0">
                <a:solidFill>
                  <a:srgbClr val="0070C0"/>
                </a:solidFill>
                <a:sym typeface="+mn-ea"/>
              </a:rPr>
              <a:t>该电路采用蜂鸣器模块，单片机只要输出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0V</a:t>
            </a:r>
            <a:r>
              <a:rPr lang="zh-CN" altLang="zh-CN" sz="2000" dirty="0">
                <a:solidFill>
                  <a:srgbClr val="0070C0"/>
                </a:solidFill>
                <a:sym typeface="+mn-ea"/>
              </a:rPr>
              <a:t>信号到该模块，三极管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9012</a:t>
            </a:r>
            <a:r>
              <a:rPr lang="zh-CN" altLang="zh-CN" sz="2000" dirty="0">
                <a:solidFill>
                  <a:srgbClr val="0070C0"/>
                </a:solidFill>
                <a:sym typeface="+mn-ea"/>
              </a:rPr>
              <a:t>接通，蜂鸣器也接通，此时蜂鸣器响。单片机输出</a:t>
            </a:r>
            <a:r>
              <a:rPr lang="en-US" altLang="zh-CN" sz="2000" dirty="0">
                <a:solidFill>
                  <a:srgbClr val="0070C0"/>
                </a:solidFill>
                <a:sym typeface="+mn-ea"/>
              </a:rPr>
              <a:t>5V</a:t>
            </a:r>
            <a:r>
              <a:rPr lang="zh-CN" altLang="zh-CN" sz="2000" dirty="0">
                <a:solidFill>
                  <a:srgbClr val="0070C0"/>
                </a:solidFill>
                <a:sym typeface="+mn-ea"/>
              </a:rPr>
              <a:t>信号则不响。</a:t>
            </a:r>
            <a:endParaRPr lang="zh-CN" altLang="en-US" sz="2000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460" y="2649220"/>
            <a:ext cx="2778760" cy="256667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985" y="2649220"/>
            <a:ext cx="3750945" cy="26581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7815" y="288290"/>
            <a:ext cx="10515600" cy="46377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en-US" altLang="zh-CN" sz="2000" dirty="0" smtClean="0">
                <a:solidFill>
                  <a:srgbClr val="C00000"/>
                </a:solidFill>
              </a:rPr>
              <a:t>.</a:t>
            </a:r>
            <a:r>
              <a:rPr lang="zh-CN" altLang="en-US" sz="2000" dirty="0">
                <a:solidFill>
                  <a:srgbClr val="C00000"/>
                </a:solidFill>
              </a:rPr>
              <a:t>硬件电路原理图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38" y="171186"/>
            <a:ext cx="6866965" cy="6514813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3225" y="367030"/>
            <a:ext cx="6118599" cy="6268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二、软件设计与调试 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.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软件设计思路 </a:t>
            </a:r>
            <a:endParaRPr lang="zh-CN" altLang="en-US" sz="2000" dirty="0">
              <a:solidFill>
                <a:srgbClr val="C00000"/>
              </a:solidFill>
              <a:latin typeface="+mn-ea"/>
            </a:endParaRPr>
          </a:p>
          <a:p>
            <a:r>
              <a:rPr lang="en-US" altLang="zh-CN" sz="2000" dirty="0" smtClean="0"/>
              <a:t>        </a:t>
            </a:r>
            <a:r>
              <a:rPr lang="zh-CN" altLang="zh-CN" sz="2000" dirty="0" smtClean="0">
                <a:solidFill>
                  <a:srgbClr val="0070C0"/>
                </a:solidFill>
              </a:rPr>
              <a:t>编程</a:t>
            </a:r>
            <a:r>
              <a:rPr lang="zh-CN" altLang="zh-CN" sz="2000" dirty="0">
                <a:solidFill>
                  <a:srgbClr val="0070C0"/>
                </a:solidFill>
              </a:rPr>
              <a:t>时，先进行管脚定义，把液晶显示屏要显示的信息建立二维数组表格，初始化液晶和蜂鸣器，检测各传感器和按钮的状态（低电平即是有效），把检测到的信息记录下来（用变量</a:t>
            </a:r>
            <a:r>
              <a:rPr lang="en-US" altLang="zh-CN" sz="2000" dirty="0">
                <a:solidFill>
                  <a:srgbClr val="0070C0"/>
                </a:solidFill>
              </a:rPr>
              <a:t>j</a:t>
            </a:r>
            <a:r>
              <a:rPr lang="zh-CN" altLang="zh-CN" sz="2000" dirty="0">
                <a:solidFill>
                  <a:srgbClr val="0070C0"/>
                </a:solidFill>
              </a:rPr>
              <a:t>来记录），再调用相应的液晶显示程序，有报警则蜂鸣器响。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zh-CN" altLang="zh-CN" sz="2000" dirty="0" smtClean="0">
                <a:solidFill>
                  <a:srgbClr val="0070C0"/>
                </a:solidFill>
              </a:rPr>
              <a:t>在</a:t>
            </a:r>
            <a:r>
              <a:rPr lang="zh-CN" altLang="zh-CN" sz="2000" dirty="0">
                <a:solidFill>
                  <a:srgbClr val="0070C0"/>
                </a:solidFill>
              </a:rPr>
              <a:t>液晶显示子程序中，可以用</a:t>
            </a:r>
            <a:r>
              <a:rPr lang="en-US" altLang="zh-CN" sz="2000" dirty="0">
                <a:solidFill>
                  <a:srgbClr val="0070C0"/>
                </a:solidFill>
              </a:rPr>
              <a:t>j</a:t>
            </a:r>
            <a:r>
              <a:rPr lang="zh-CN" altLang="zh-CN" sz="2000" dirty="0">
                <a:solidFill>
                  <a:srgbClr val="0070C0"/>
                </a:solidFill>
              </a:rPr>
              <a:t>来控制第几屏显示。</a:t>
            </a:r>
            <a:r>
              <a:rPr lang="en-US" altLang="zh-CN" sz="2000" dirty="0">
                <a:solidFill>
                  <a:srgbClr val="0070C0"/>
                </a:solidFill>
              </a:rPr>
              <a:t>j=0</a:t>
            </a:r>
            <a:r>
              <a:rPr lang="zh-CN" altLang="zh-CN" sz="2000" dirty="0">
                <a:solidFill>
                  <a:srgbClr val="0070C0"/>
                </a:solidFill>
              </a:rPr>
              <a:t>没警报，否则有相应的警报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en-US" altLang="zh-CN" sz="2000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zh-CN" sz="2000" dirty="0" smtClean="0">
                <a:solidFill>
                  <a:srgbClr val="C00000"/>
                </a:solidFill>
                <a:latin typeface="+mn-ea"/>
              </a:rPr>
              <a:t>2</a:t>
            </a:r>
            <a:r>
              <a:rPr lang="zh-CN" altLang="en-US" sz="2000" dirty="0" smtClean="0">
                <a:solidFill>
                  <a:srgbClr val="C00000"/>
                </a:solidFill>
                <a:latin typeface="+mn-ea"/>
              </a:rPr>
              <a:t>.绘制程序流程图</a:t>
            </a:r>
            <a:endParaRPr lang="zh-CN" altLang="en-US" sz="2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606" y="143435"/>
            <a:ext cx="3697382" cy="661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1785" y="143510"/>
            <a:ext cx="10515600" cy="4637723"/>
          </a:xfrm>
        </p:spPr>
        <p:txBody>
          <a:bodyPr/>
          <a:p>
            <a:r>
              <a:rPr lang="en-US" altLang="zh-CN" sz="2000">
                <a:solidFill>
                  <a:srgbClr val="C00000"/>
                </a:solidFill>
                <a:latin typeface="+mn-ea"/>
              </a:rPr>
              <a:t>3.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编写程序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" y="548640"/>
            <a:ext cx="5450205" cy="5655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35" y="548640"/>
            <a:ext cx="6260465" cy="34664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15" y="300355"/>
            <a:ext cx="5758180" cy="4215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40" y="300355"/>
            <a:ext cx="5603240" cy="516763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1155" y="4292600"/>
            <a:ext cx="10515600" cy="2386965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endParaRPr lang="en-US" altLang="zh-CN" sz="20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 smtClean="0">
                <a:solidFill>
                  <a:srgbClr val="C00000"/>
                </a:solidFill>
              </a:rPr>
              <a:t>思考题：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1.</a:t>
            </a:r>
            <a:r>
              <a:rPr lang="zh-CN" altLang="zh-CN" sz="2000" dirty="0">
                <a:solidFill>
                  <a:srgbClr val="0070C0"/>
                </a:solidFill>
              </a:rPr>
              <a:t>试在上例中加上发光二极管，当有报警时，发光二极管也闪烁。</a:t>
            </a:r>
            <a:endParaRPr lang="zh-CN" altLang="zh-CN" sz="2000" dirty="0">
              <a:solidFill>
                <a:srgbClr val="0070C0"/>
              </a:solidFill>
            </a:endParaRPr>
          </a:p>
          <a:p>
            <a:r>
              <a:rPr lang="en-US" altLang="zh-CN" sz="2000" dirty="0">
                <a:solidFill>
                  <a:srgbClr val="0070C0"/>
                </a:solidFill>
              </a:rPr>
              <a:t>2.</a:t>
            </a:r>
            <a:r>
              <a:rPr lang="zh-CN" altLang="zh-CN" sz="2000" dirty="0">
                <a:solidFill>
                  <a:srgbClr val="0070C0"/>
                </a:solidFill>
              </a:rPr>
              <a:t>在显示屏第</a:t>
            </a:r>
            <a:r>
              <a:rPr lang="en-US" altLang="zh-CN" sz="2000" dirty="0">
                <a:solidFill>
                  <a:srgbClr val="0070C0"/>
                </a:solidFill>
              </a:rPr>
              <a:t>0</a:t>
            </a:r>
            <a:r>
              <a:rPr lang="zh-CN" altLang="zh-CN" sz="2000" dirty="0">
                <a:solidFill>
                  <a:srgbClr val="0070C0"/>
                </a:solidFill>
              </a:rPr>
              <a:t>屏界面上，加上时间显示</a:t>
            </a:r>
            <a:r>
              <a:rPr lang="zh-CN" altLang="zh-CN" sz="2000" dirty="0" smtClean="0">
                <a:solidFill>
                  <a:srgbClr val="0070C0"/>
                </a:solidFill>
              </a:rPr>
              <a:t>。</a:t>
            </a:r>
            <a:endParaRPr lang="zh-CN" altLang="zh-CN" sz="2000" dirty="0"/>
          </a:p>
          <a:p>
            <a:pPr>
              <a:lnSpc>
                <a:spcPct val="100000"/>
              </a:lnSpc>
            </a:pPr>
            <a:endParaRPr lang="zh-CN" altLang="en-US" sz="2000" dirty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0070C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7.xml><?xml version="1.0" encoding="utf-8"?>
<p:tagLst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耐心观看"/>
  <p:tag name="KSO_WM_TEMPLATE_CATEGORY" val="custom"/>
  <p:tag name="KSO_WM_TEMPLATE_INDEX" val="20181627"/>
  <p:tag name="KSO_WM_UNIT_ID" val="custom20181627_22*a*1"/>
</p:tagLst>
</file>

<file path=ppt/tags/tag1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SLIDE_ITEM_CNT" val="1"/>
  <p:tag name="KSO_WM_SLIDE_LAYOUT" val="a_j"/>
  <p:tag name="KSO_WM_SLIDE_LAYOUT_CNT" val="1_1"/>
  <p:tag name="KSO_WM_SLIDE_TYPE" val="endPage"/>
  <p:tag name="KSO_WM_BEAUTIFY_FLAG" val="#wm#"/>
  <p:tag name="KSO_WM_COMBINE_RELATE_SLIDE_ID" val="background20180936_11"/>
  <p:tag name="KSO_WM_TEMPLATE_CATEGORY" val="custom"/>
  <p:tag name="KSO_WM_TEMPLATE_INDEX" val="20181627"/>
  <p:tag name="KSO_WM_SLIDE_ID" val="custom20181627_22"/>
  <p:tag name="KSO_WM_SLIDE_INDEX" val="22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BEAUTIFY_FLAG" val="#wm#"/>
  <p:tag name="KSO_WM_COMBINE_RELATE_SLIDE_ID" val="background20180936_1"/>
  <p:tag name="KSO_WM_TEMPLATE_CATEGORY" val="custom"/>
  <p:tag name="KSO_WM_TEMPLATE_INDEX" val="20181627"/>
  <p:tag name="KSO_WM_TEMPLATE_SUBCATEGORY" val="combine"/>
  <p:tag name="KSO_WM_TEMPLATE_THUMBS_INDEX" val="1、6、11、12、18、19、21、22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65">
      <a:dk1>
        <a:srgbClr val="000000"/>
      </a:dk1>
      <a:lt1>
        <a:srgbClr val="FFFFFF"/>
      </a:lt1>
      <a:dk2>
        <a:srgbClr val="82AAD2"/>
      </a:dk2>
      <a:lt2>
        <a:srgbClr val="E7E6E6"/>
      </a:lt2>
      <a:accent1>
        <a:srgbClr val="64C8B4"/>
      </a:accent1>
      <a:accent2>
        <a:srgbClr val="82AAD2"/>
      </a:accent2>
      <a:accent3>
        <a:srgbClr val="BFBFBF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WPS 演示</Application>
  <PresentationFormat>自定义</PresentationFormat>
  <Paragraphs>85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叶根友毛笔行书2.0版</vt:lpstr>
      <vt:lpstr>A000120140530A99PPBG</vt:lpstr>
      <vt:lpstr>自定义设计方案</vt:lpstr>
      <vt:lpstr>学习任务二 ：家居报警系统的设计与调试</vt:lpstr>
      <vt:lpstr>学习任务二 ：家居报警系统的设计与调试</vt:lpstr>
      <vt:lpstr>学习任务二 ：家居报警系统的设计与调试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lily</cp:lastModifiedBy>
  <cp:revision>54</cp:revision>
  <dcterms:created xsi:type="dcterms:W3CDTF">2018-03-06T07:00:00Z</dcterms:created>
  <dcterms:modified xsi:type="dcterms:W3CDTF">2018-03-13T07:37:54Z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