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58" r:id="rId6"/>
    <p:sldId id="290" r:id="rId7"/>
    <p:sldId id="291" r:id="rId8"/>
    <p:sldId id="318" r:id="rId9"/>
    <p:sldId id="319" r:id="rId10"/>
    <p:sldId id="267" r:id="rId11"/>
    <p:sldId id="266" r:id="rId12"/>
    <p:sldId id="322" r:id="rId13"/>
    <p:sldId id="323" r:id="rId14"/>
    <p:sldId id="321" r:id="rId15"/>
    <p:sldId id="307" r:id="rId16"/>
    <p:sldId id="269" r:id="rId17"/>
    <p:sldId id="270" r:id="rId18"/>
    <p:sldId id="324" r:id="rId19"/>
    <p:sldId id="325" r:id="rId20"/>
    <p:sldId id="296" r:id="rId21"/>
    <p:sldId id="326" r:id="rId22"/>
    <p:sldId id="297" r:id="rId23"/>
    <p:sldId id="327" r:id="rId24"/>
    <p:sldId id="279" r:id="rId25"/>
    <p:sldId id="289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1967" y="366097"/>
            <a:ext cx="10515600" cy="1036955"/>
          </a:xfrm>
        </p:spPr>
        <p:txBody>
          <a:bodyPr>
            <a:normAutofit/>
          </a:bodyPr>
          <a:lstStyle/>
          <a:p>
            <a:r>
              <a:rPr lang="zh-CN" altLang="zh-CN" sz="3200" b="0" dirty="0" smtClean="0">
                <a:solidFill>
                  <a:srgbClr val="C00000"/>
                </a:solidFill>
              </a:rPr>
              <a:t>学习情境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四    超声波汽车倒车雷达的设计与调试</a:t>
            </a:r>
            <a:endParaRPr lang="zh-CN" altLang="en-US" sz="3200" b="0" dirty="0" smtClean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82600" y="1526540"/>
            <a:ext cx="5764306" cy="4637723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随着科学技术的发展，超声波在测距仪中应用越来越广泛。超声波是一种在弹性介质中的机械震荡，由于其指向性强、能量消耗缓慢、传播距离较远等优点，经常用于生活中的各个方面，如汽车倒车、机器人避障、工业测井、水库液位测量等等。</a:t>
            </a:r>
            <a:endParaRPr lang="zh-CN" altLang="zh-CN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本情景设计的汽车倒车雷达系统就是利用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超声波的发送和接收的时间差测得距离，并通过数码管实时显示距离。同时利用步进电机模拟汽车的刹车系统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，当汽车倒车到达危险区域时，步进电机反转，实时刹车。此系统成本低、设计简单、精度和稳定性好，有望得到广泛的应用，从而减少交通事故的发生。</a:t>
            </a:r>
            <a:endParaRPr lang="zh-CN" altLang="zh-CN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图片 1" descr="汽车倒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605" y="1403350"/>
            <a:ext cx="3758565" cy="2336165"/>
          </a:xfrm>
          <a:prstGeom prst="rect">
            <a:avLst/>
          </a:prstGeom>
        </p:spPr>
      </p:pic>
      <p:pic>
        <p:nvPicPr>
          <p:cNvPr id="6" name="图片 2" descr="倒车雷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895" y="3918585"/>
            <a:ext cx="2592070" cy="26466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314960"/>
            <a:ext cx="10515600" cy="6045835"/>
          </a:xfrm>
        </p:spPr>
        <p:txBody>
          <a:bodyPr>
            <a:normAutofit lnSpcReduction="10000"/>
          </a:bodyPr>
          <a:p>
            <a:r>
              <a:rPr lang="zh-CN" altLang="en-US" sz="2000">
                <a:solidFill>
                  <a:srgbClr val="C00000"/>
                </a:solidFill>
              </a:rPr>
              <a:t>（2）2相驱动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2相驱动的方式是任何一个时刻有</a:t>
            </a:r>
            <a:r>
              <a:rPr lang="zh-CN" altLang="en-US" sz="2000">
                <a:solidFill>
                  <a:srgbClr val="C00000"/>
                </a:solidFill>
              </a:rPr>
              <a:t>两组线圈</a:t>
            </a:r>
            <a:r>
              <a:rPr lang="zh-CN" altLang="en-US" sz="2000">
                <a:solidFill>
                  <a:srgbClr val="0070C0"/>
                </a:solidFill>
              </a:rPr>
              <a:t>同时</a:t>
            </a:r>
            <a:r>
              <a:rPr lang="zh-CN" altLang="en-US" sz="2000">
                <a:solidFill>
                  <a:srgbClr val="C00000"/>
                </a:solidFill>
              </a:rPr>
              <a:t>被激励</a:t>
            </a:r>
            <a:r>
              <a:rPr lang="zh-CN" altLang="en-US" sz="2000">
                <a:solidFill>
                  <a:srgbClr val="0070C0"/>
                </a:solidFill>
              </a:rPr>
              <a:t>，因此，其所产生的力矩比1相驱动来得大。尽管如此，这种激励方式也很简单，其信号依次为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总共有4种不同的信号，呈现周期的变化。即“0x0c、0x06、0x03、0x09”。我们可把组信号存入表格，再依次从表格读出，经过一小段的时间延迟，让步进电机有足够的时间建立磁场及转动，即可实现步进电机的正反转。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（2）1-2相驱动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1-2相驱动的方式又称为</a:t>
            </a:r>
            <a:r>
              <a:rPr lang="zh-CN" altLang="en-US" sz="2000">
                <a:solidFill>
                  <a:srgbClr val="C00000"/>
                </a:solidFill>
              </a:rPr>
              <a:t>“半步驱动”</a:t>
            </a:r>
            <a:r>
              <a:rPr lang="zh-CN" altLang="en-US" sz="2000">
                <a:solidFill>
                  <a:srgbClr val="0070C0"/>
                </a:solidFill>
              </a:rPr>
              <a:t>，每个驱动信号只驱动半步，其驱动信号依次为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总共有8种不同的信号，其驱动方式</a:t>
            </a:r>
            <a:r>
              <a:rPr lang="zh-CN" altLang="en-US" sz="2000">
                <a:solidFill>
                  <a:srgbClr val="C00000"/>
                </a:solidFill>
              </a:rPr>
              <a:t>和1相，2相的方式一样</a:t>
            </a:r>
            <a:r>
              <a:rPr lang="zh-CN" altLang="en-US" sz="2000">
                <a:solidFill>
                  <a:srgbClr val="0070C0"/>
                </a:solidFill>
              </a:rPr>
              <a:t>，不作另外介绍。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181254" name="图片 181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1727200"/>
            <a:ext cx="6138545" cy="709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2278" name="图片 1822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70" y="4921885"/>
            <a:ext cx="6054725" cy="6089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5305" y="280035"/>
            <a:ext cx="5181600" cy="4607243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</a:rPr>
              <a:t>2.</a:t>
            </a:r>
            <a:r>
              <a:rPr lang="zh-CN" altLang="en-US" sz="2000">
                <a:solidFill>
                  <a:srgbClr val="C00000"/>
                </a:solidFill>
              </a:rPr>
              <a:t>绘制程序流程图</a:t>
            </a:r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1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445" y="793750"/>
            <a:ext cx="6428740" cy="5461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2895" y="35560"/>
            <a:ext cx="10515600" cy="1036955"/>
          </a:xfrm>
        </p:spPr>
        <p:txBody>
          <a:bodyPr/>
          <a:p>
            <a:pPr algn="l"/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</a:rPr>
              <a:t>编写程序</a:t>
            </a:r>
            <a:endParaRPr lang="zh-CN" altLang="en-US" sz="200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708660"/>
            <a:ext cx="3928110" cy="5726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30" y="853440"/>
            <a:ext cx="4329430" cy="4518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5130" y="5501640"/>
            <a:ext cx="65138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思考题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能否设计程序，采用2相或1-2相激励方式驱动步进电机。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在开发板上实现效果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程序编译无误后，根据前面的硬件电路图，进行实物接线，接好后通电，</a:t>
            </a:r>
            <a:r>
              <a:rPr lang="zh-CN" sz="2000" dirty="0">
                <a:solidFill>
                  <a:srgbClr val="C00000"/>
                </a:solidFill>
              </a:rPr>
              <a:t>按下正转按钮，步进电机正转运转，按下反转按钮，步进电机反转运行</a:t>
            </a:r>
            <a:r>
              <a:rPr lang="zh-CN" sz="2000" dirty="0">
                <a:solidFill>
                  <a:srgbClr val="0070C0"/>
                </a:solidFill>
              </a:rPr>
              <a:t>，实现任务要求。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33" name="图片 33" descr="电机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330" y="1884680"/>
            <a:ext cx="4904740" cy="4003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95680" y="182245"/>
            <a:ext cx="10515600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知识点提升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</a:rPr>
              <a:t>1</a:t>
            </a:r>
            <a:r>
              <a:rPr sz="2000" dirty="0" smtClean="0">
                <a:solidFill>
                  <a:srgbClr val="C00000"/>
                </a:solidFill>
              </a:rPr>
              <a:t>.</a:t>
            </a:r>
            <a:r>
              <a:rPr lang="zh-CN" sz="2000" dirty="0" smtClean="0">
                <a:solidFill>
                  <a:srgbClr val="C00000"/>
                </a:solidFill>
              </a:rPr>
              <a:t>步进电机的定位</a:t>
            </a:r>
            <a:endParaRPr lang="zh-CN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当我们启动计算机时，连接该计算机的外围设备会有所反应，不管是动一下，闪一下或者反应一下，就是复位的动作，让所有器件归为一定的状态。</a:t>
            </a:r>
            <a:r>
              <a:rPr lang="en-US" altLang="zh-CN" sz="2000" dirty="0">
                <a:solidFill>
                  <a:srgbClr val="C00000"/>
                </a:solidFill>
              </a:rPr>
              <a:t>步进电机</a:t>
            </a:r>
            <a:r>
              <a:rPr lang="en-US" altLang="zh-CN" sz="2000" dirty="0">
                <a:solidFill>
                  <a:srgbClr val="0070C0"/>
                </a:solidFill>
              </a:rPr>
              <a:t>是一种数字输出器，它</a:t>
            </a:r>
            <a:r>
              <a:rPr lang="en-US" altLang="zh-CN" sz="2000" dirty="0">
                <a:solidFill>
                  <a:srgbClr val="C00000"/>
                </a:solidFill>
              </a:rPr>
              <a:t>使用之前</a:t>
            </a:r>
            <a:r>
              <a:rPr lang="en-US" altLang="zh-CN" sz="2000" dirty="0">
                <a:solidFill>
                  <a:srgbClr val="0070C0"/>
                </a:solidFill>
              </a:rPr>
              <a:t>必须</a:t>
            </a:r>
            <a:r>
              <a:rPr lang="en-US" altLang="zh-CN" sz="2000" dirty="0">
                <a:solidFill>
                  <a:srgbClr val="C00000"/>
                </a:solidFill>
              </a:rPr>
              <a:t>归零或定位</a:t>
            </a:r>
            <a:r>
              <a:rPr lang="en-US" altLang="zh-CN" sz="2000" dirty="0">
                <a:solidFill>
                  <a:srgbClr val="0070C0"/>
                </a:solidFill>
              </a:rPr>
              <a:t>，才能精确地使用这个步进电机。将“1000、0100、0010、0001”信号加入电机时，该步进电机将逆时针转动4步，若每步为1.80，则总共转7.20。同样的驱动信号，如果一开始步进电机的转子位置不对，则可能发生下列两种非预期状态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275590"/>
            <a:ext cx="10791190" cy="6111875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（1）先顺时针旋转再逆时针旋转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步进电机在原始转子位置，送入“1000”信号后，顺时针旋转1.80后。从第二组信号（0100、0010、0001）才开始逆时针旋转，如下图所示。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如此一来，总共逆时针旋转3.60，而不是预期的逆时针旋转7.20。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0" y="1431290"/>
            <a:ext cx="6418580" cy="3995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535" y="458470"/>
            <a:ext cx="10949305" cy="5941060"/>
          </a:xfrm>
        </p:spPr>
        <p:txBody>
          <a:bodyPr>
            <a:normAutofit lnSpcReduction="20000"/>
          </a:bodyPr>
          <a:p>
            <a:r>
              <a:rPr lang="zh-CN" altLang="en-US" sz="2000">
                <a:solidFill>
                  <a:srgbClr val="C00000"/>
                </a:solidFill>
              </a:rPr>
              <a:t>（2）先抖动、顺时针旋转再逆时针旋转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当步进电机在原始转子位置，送入“1000”信号后，步进电机抖动，当送入第二组信号“0100”时，步进电机顺时针旋转1.80。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从第三组信号（0010,0001）才逆时针旋转，如下图所示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如此一来，</a:t>
            </a:r>
            <a:r>
              <a:rPr lang="zh-CN" altLang="en-US" sz="2000">
                <a:solidFill>
                  <a:srgbClr val="C00000"/>
                </a:solidFill>
              </a:rPr>
              <a:t>总共逆时针旋转1.80，而不是预期的逆时针旋转7.20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8895" y="1655445"/>
            <a:ext cx="572389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3718560"/>
            <a:ext cx="4057015" cy="1895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6255" y="182245"/>
            <a:ext cx="11159490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altLang="zh-CN" sz="2000" dirty="0">
                <a:solidFill>
                  <a:srgbClr val="0070C0"/>
                </a:solidFill>
              </a:rPr>
              <a:t>为防止上述非预期状态的产生，最简单的方法是在开始运行之前先送出一组信号，若是1相或2相驱动时，依次送出4个驱动信号；若是1-2相驱动，则依次送出8个驱动信号。这样既可定位步进电机的位置，使步进电机归零。</a:t>
            </a:r>
            <a:endParaRPr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/>
              <a:t>现在以</a:t>
            </a:r>
            <a:r>
              <a:rPr lang="en-US" altLang="zh-CN" sz="2000" dirty="0">
                <a:solidFill>
                  <a:srgbClr val="C00000"/>
                </a:solidFill>
              </a:rPr>
              <a:t>2相驱动为例</a:t>
            </a:r>
            <a:r>
              <a:rPr lang="en-US" altLang="zh-CN" sz="2000" dirty="0"/>
              <a:t>，</a:t>
            </a:r>
            <a:r>
              <a:rPr lang="en-US" altLang="zh-CN" sz="2000" dirty="0">
                <a:solidFill>
                  <a:srgbClr val="C00000"/>
                </a:solidFill>
              </a:rPr>
              <a:t>介绍含定位功能的步进电机正反转程序</a:t>
            </a:r>
            <a:r>
              <a:rPr lang="en-US" altLang="zh-CN" sz="2000" dirty="0"/>
              <a:t>。			    	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/>
              <a:t>		 					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698625"/>
            <a:ext cx="7963535" cy="4807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665" y="541655"/>
            <a:ext cx="10694035" cy="4907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6615" y="5699125"/>
            <a:ext cx="6357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思考题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/>
              <a:t>上述程序里，步进电机转一圈需要多少时间？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altLang="zh-CN" sz="2000" dirty="0">
                <a:solidFill>
                  <a:srgbClr val="C00000"/>
                </a:solidFill>
              </a:rPr>
              <a:t>2.步进电机的加减速</a:t>
            </a:r>
            <a:endParaRPr altLang="zh-CN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altLang="zh-CN" sz="2000" dirty="0">
                <a:solidFill>
                  <a:srgbClr val="0070C0"/>
                </a:solidFill>
              </a:rPr>
              <a:t>在实际工作中，经常可以控制步进电机的加速或减速。其实，步进电机的</a:t>
            </a:r>
            <a:r>
              <a:rPr altLang="zh-CN" sz="2000" dirty="0">
                <a:solidFill>
                  <a:srgbClr val="C00000"/>
                </a:solidFill>
              </a:rPr>
              <a:t>加速原理</a:t>
            </a:r>
            <a:r>
              <a:rPr altLang="zh-CN" sz="2000" dirty="0">
                <a:solidFill>
                  <a:srgbClr val="0070C0"/>
                </a:solidFill>
              </a:rPr>
              <a:t>就是每一个驱动信号的</a:t>
            </a:r>
            <a:r>
              <a:rPr altLang="zh-CN" sz="2000" dirty="0">
                <a:solidFill>
                  <a:srgbClr val="C00000"/>
                </a:solidFill>
              </a:rPr>
              <a:t>延时时间减小</a:t>
            </a:r>
            <a:r>
              <a:rPr altLang="zh-CN" sz="2000" dirty="0">
                <a:solidFill>
                  <a:srgbClr val="0070C0"/>
                </a:solidFill>
              </a:rPr>
              <a:t>，频率提高，从而实现加速。</a:t>
            </a:r>
            <a:r>
              <a:rPr altLang="zh-CN" sz="2000" dirty="0">
                <a:solidFill>
                  <a:srgbClr val="C00000"/>
                </a:solidFill>
              </a:rPr>
              <a:t>减速原理</a:t>
            </a:r>
            <a:r>
              <a:rPr altLang="zh-CN" sz="2000" dirty="0">
                <a:solidFill>
                  <a:srgbClr val="0070C0"/>
                </a:solidFill>
              </a:rPr>
              <a:t>刚刚相反，</a:t>
            </a:r>
            <a:r>
              <a:rPr altLang="zh-CN" sz="2000" dirty="0">
                <a:solidFill>
                  <a:srgbClr val="C00000"/>
                </a:solidFill>
              </a:rPr>
              <a:t>增加</a:t>
            </a:r>
            <a:r>
              <a:rPr altLang="zh-CN" sz="2000" dirty="0">
                <a:solidFill>
                  <a:srgbClr val="0070C0"/>
                </a:solidFill>
              </a:rPr>
              <a:t>每一个驱动信号的</a:t>
            </a:r>
            <a:r>
              <a:rPr altLang="zh-CN" sz="2000" dirty="0">
                <a:solidFill>
                  <a:srgbClr val="C00000"/>
                </a:solidFill>
              </a:rPr>
              <a:t>延时时间</a:t>
            </a:r>
            <a:r>
              <a:rPr altLang="zh-CN" sz="2000" dirty="0">
                <a:solidFill>
                  <a:srgbClr val="0070C0"/>
                </a:solidFill>
              </a:rPr>
              <a:t>。</a:t>
            </a:r>
            <a:endParaRPr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altLang="zh-CN" sz="2000" dirty="0">
                <a:solidFill>
                  <a:srgbClr val="0070C0"/>
                </a:solidFill>
              </a:rPr>
              <a:t>程序如下所示：</a:t>
            </a:r>
            <a:endParaRPr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060" y="1280160"/>
            <a:ext cx="7198995" cy="5542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solidFill>
                  <a:srgbClr val="C00000"/>
                </a:solidFill>
              </a:rPr>
              <a:t>学习任务一 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：步进电机正反转电路的设计与调试</a:t>
            </a:r>
            <a:endParaRPr lang="zh-CN" altLang="en-US" sz="2800" b="0" dirty="0" smtClean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1017905"/>
            <a:ext cx="11381105" cy="5401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任务</a:t>
            </a:r>
            <a:r>
              <a:rPr lang="zh-CN" altLang="en-US" sz="2000" dirty="0" smtClean="0">
                <a:solidFill>
                  <a:srgbClr val="C00000"/>
                </a:solidFill>
              </a:rPr>
              <a:t>描述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altLang="zh-CN" sz="2000" dirty="0">
                <a:solidFill>
                  <a:srgbClr val="0070C0"/>
                </a:solidFill>
              </a:rPr>
              <a:t>单片机P2口接一个步进电机，效果为当</a:t>
            </a:r>
            <a:r>
              <a:rPr altLang="zh-CN" sz="2000" dirty="0">
                <a:solidFill>
                  <a:srgbClr val="C00000"/>
                </a:solidFill>
              </a:rPr>
              <a:t>按键1接通</a:t>
            </a:r>
            <a:r>
              <a:rPr altLang="zh-CN" sz="2000" dirty="0">
                <a:solidFill>
                  <a:srgbClr val="0070C0"/>
                </a:solidFill>
              </a:rPr>
              <a:t>时，</a:t>
            </a:r>
            <a:r>
              <a:rPr altLang="zh-CN" sz="2000" dirty="0">
                <a:solidFill>
                  <a:srgbClr val="C00000"/>
                </a:solidFill>
              </a:rPr>
              <a:t>电机正转</a:t>
            </a:r>
            <a:r>
              <a:rPr altLang="zh-CN" sz="2000" dirty="0">
                <a:solidFill>
                  <a:srgbClr val="0070C0"/>
                </a:solidFill>
              </a:rPr>
              <a:t>；</a:t>
            </a:r>
            <a:r>
              <a:rPr altLang="zh-CN" sz="2000" dirty="0">
                <a:solidFill>
                  <a:srgbClr val="C00000"/>
                </a:solidFill>
              </a:rPr>
              <a:t>按键2接通</a:t>
            </a:r>
            <a:r>
              <a:rPr altLang="zh-CN" sz="2000" dirty="0">
                <a:solidFill>
                  <a:srgbClr val="0070C0"/>
                </a:solidFill>
              </a:rPr>
              <a:t>时，</a:t>
            </a:r>
            <a:r>
              <a:rPr altLang="zh-CN" sz="2000" dirty="0">
                <a:solidFill>
                  <a:srgbClr val="C00000"/>
                </a:solidFill>
              </a:rPr>
              <a:t>电机反转</a:t>
            </a:r>
            <a:r>
              <a:rPr altLang="zh-CN" sz="2000" dirty="0">
                <a:solidFill>
                  <a:srgbClr val="0070C0"/>
                </a:solidFill>
              </a:rPr>
              <a:t>。该步进电机还具有</a:t>
            </a:r>
            <a:r>
              <a:rPr altLang="zh-CN" sz="2000" dirty="0">
                <a:solidFill>
                  <a:srgbClr val="C00000"/>
                </a:solidFill>
              </a:rPr>
              <a:t>调速</a:t>
            </a:r>
            <a:r>
              <a:rPr altLang="zh-CN" sz="2000" dirty="0">
                <a:solidFill>
                  <a:srgbClr val="0070C0"/>
                </a:solidFill>
              </a:rPr>
              <a:t>功能，当按下加速或减速按钮时，电机会加速或减速。</a:t>
            </a:r>
            <a:endParaRPr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altLang="zh-CN" sz="2000" dirty="0">
              <a:solidFill>
                <a:srgbClr val="0070C0"/>
              </a:solidFill>
            </a:endParaRPr>
          </a:p>
          <a:p>
            <a:r>
              <a:rPr lang="zh-CN" sz="2000" dirty="0">
                <a:solidFill>
                  <a:srgbClr val="C00000"/>
                </a:solidFill>
              </a:rPr>
              <a:t>任务目标</a:t>
            </a:r>
            <a:endParaRPr lang="zh-CN" sz="2000" dirty="0">
              <a:solidFill>
                <a:srgbClr val="C00000"/>
              </a:solidFill>
            </a:endParaRPr>
          </a:p>
          <a:p>
            <a:r>
              <a:rPr altLang="zh-CN" sz="2000" dirty="0">
                <a:solidFill>
                  <a:srgbClr val="0070C0"/>
                </a:solidFill>
              </a:rPr>
              <a:t>1.会认识</a:t>
            </a:r>
            <a:r>
              <a:rPr altLang="zh-CN" sz="2000" dirty="0">
                <a:solidFill>
                  <a:srgbClr val="C00000"/>
                </a:solidFill>
              </a:rPr>
              <a:t>步进电机</a:t>
            </a:r>
            <a:r>
              <a:rPr altLang="zh-CN" sz="2000" dirty="0">
                <a:solidFill>
                  <a:srgbClr val="0070C0"/>
                </a:solidFill>
              </a:rPr>
              <a:t>的</a:t>
            </a:r>
            <a:r>
              <a:rPr altLang="zh-CN" sz="2000" dirty="0">
                <a:solidFill>
                  <a:srgbClr val="C00000"/>
                </a:solidFill>
              </a:rPr>
              <a:t>结构</a:t>
            </a:r>
            <a:r>
              <a:rPr altLang="zh-CN" sz="2000" dirty="0">
                <a:solidFill>
                  <a:srgbClr val="0070C0"/>
                </a:solidFill>
              </a:rPr>
              <a:t>。 </a:t>
            </a:r>
            <a:endParaRPr altLang="zh-CN" sz="2000" dirty="0">
              <a:solidFill>
                <a:srgbClr val="0070C0"/>
              </a:solidFill>
            </a:endParaRPr>
          </a:p>
          <a:p>
            <a:r>
              <a:rPr altLang="zh-CN" sz="2000" dirty="0">
                <a:solidFill>
                  <a:srgbClr val="0070C0"/>
                </a:solidFill>
              </a:rPr>
              <a:t>2.能掌握步进电机驱动电路的</a:t>
            </a:r>
            <a:r>
              <a:rPr altLang="zh-CN" sz="2000" dirty="0">
                <a:solidFill>
                  <a:srgbClr val="C00000"/>
                </a:solidFill>
              </a:rPr>
              <a:t>驱动原理</a:t>
            </a:r>
            <a:r>
              <a:rPr altLang="zh-CN" sz="2000" dirty="0">
                <a:solidFill>
                  <a:srgbClr val="0070C0"/>
                </a:solidFill>
              </a:rPr>
              <a:t>。</a:t>
            </a:r>
            <a:endParaRPr altLang="zh-CN" sz="2000" dirty="0">
              <a:solidFill>
                <a:srgbClr val="0070C0"/>
              </a:solidFill>
            </a:endParaRPr>
          </a:p>
          <a:p>
            <a:r>
              <a:rPr altLang="zh-CN" sz="2000" dirty="0">
                <a:solidFill>
                  <a:srgbClr val="0070C0"/>
                </a:solidFill>
              </a:rPr>
              <a:t>3.能根据任务要求，自主设计和绘制单片机控制步进电机正反转的电路原理图。</a:t>
            </a:r>
            <a:endParaRPr altLang="zh-CN" sz="2000" dirty="0">
              <a:solidFill>
                <a:srgbClr val="0070C0"/>
              </a:solidFill>
            </a:endParaRPr>
          </a:p>
          <a:p>
            <a:r>
              <a:rPr altLang="zh-CN" sz="2000" dirty="0">
                <a:solidFill>
                  <a:srgbClr val="0070C0"/>
                </a:solidFill>
              </a:rPr>
              <a:t>4.能设计程序，实现步进电机的</a:t>
            </a:r>
            <a:r>
              <a:rPr altLang="zh-CN" sz="2000" dirty="0">
                <a:solidFill>
                  <a:srgbClr val="C00000"/>
                </a:solidFill>
              </a:rPr>
              <a:t>1相驱动</a:t>
            </a:r>
            <a:r>
              <a:rPr altLang="zh-CN" sz="2000" dirty="0">
                <a:solidFill>
                  <a:srgbClr val="0070C0"/>
                </a:solidFill>
              </a:rPr>
              <a:t>、</a:t>
            </a:r>
            <a:r>
              <a:rPr altLang="zh-CN" sz="2000" dirty="0">
                <a:solidFill>
                  <a:srgbClr val="C00000"/>
                </a:solidFill>
              </a:rPr>
              <a:t>2相驱动</a:t>
            </a:r>
            <a:r>
              <a:rPr altLang="zh-CN" sz="2000" dirty="0">
                <a:solidFill>
                  <a:srgbClr val="0070C0"/>
                </a:solidFill>
              </a:rPr>
              <a:t>和</a:t>
            </a:r>
            <a:r>
              <a:rPr altLang="zh-CN" sz="2000" dirty="0">
                <a:solidFill>
                  <a:srgbClr val="C00000"/>
                </a:solidFill>
              </a:rPr>
              <a:t>1-2相驱动</a:t>
            </a:r>
            <a:r>
              <a:rPr altLang="zh-CN" sz="2000" dirty="0">
                <a:solidFill>
                  <a:srgbClr val="0070C0"/>
                </a:solidFill>
              </a:rPr>
              <a:t>。</a:t>
            </a:r>
            <a:endParaRPr altLang="zh-CN" sz="2000" dirty="0">
              <a:solidFill>
                <a:srgbClr val="0070C0"/>
              </a:solidFill>
            </a:endParaRPr>
          </a:p>
          <a:p>
            <a:r>
              <a:rPr altLang="zh-CN" sz="2000" dirty="0">
                <a:solidFill>
                  <a:srgbClr val="0070C0"/>
                </a:solidFill>
              </a:rPr>
              <a:t>5.能设计程序，控制步进电机的</a:t>
            </a:r>
            <a:r>
              <a:rPr altLang="zh-CN" sz="2000" dirty="0">
                <a:solidFill>
                  <a:srgbClr val="C00000"/>
                </a:solidFill>
              </a:rPr>
              <a:t>转动方向和速度</a:t>
            </a:r>
            <a:r>
              <a:rPr altLang="zh-CN" sz="2000" dirty="0">
                <a:solidFill>
                  <a:srgbClr val="0070C0"/>
                </a:solidFill>
              </a:rPr>
              <a:t>。</a:t>
            </a:r>
            <a:endParaRPr altLang="zh-CN" sz="2000" dirty="0">
              <a:solidFill>
                <a:srgbClr val="0070C0"/>
              </a:solidFill>
            </a:endParaRPr>
          </a:p>
          <a:p>
            <a:r>
              <a:rPr altLang="zh-CN" sz="2000" dirty="0">
                <a:solidFill>
                  <a:srgbClr val="0070C0"/>
                </a:solidFill>
              </a:rPr>
              <a:t>6.能按照原理图，正确完成单片机与步进电机的</a:t>
            </a:r>
            <a:r>
              <a:rPr altLang="zh-CN" sz="2000" dirty="0">
                <a:solidFill>
                  <a:srgbClr val="C00000"/>
                </a:solidFill>
              </a:rPr>
              <a:t>接线</a:t>
            </a:r>
            <a:r>
              <a:rPr altLang="zh-CN" sz="2000" dirty="0">
                <a:solidFill>
                  <a:srgbClr val="0070C0"/>
                </a:solidFill>
              </a:rPr>
              <a:t>，调试并实现步进电机的正反转及加减速</a:t>
            </a:r>
            <a:r>
              <a:rPr lang="zh-CN" sz="2000" dirty="0">
                <a:solidFill>
                  <a:srgbClr val="0070C0"/>
                </a:solidFill>
              </a:rPr>
              <a:t>。</a:t>
            </a:r>
            <a:endParaRPr lang="zh-CN" sz="2000" dirty="0">
              <a:solidFill>
                <a:srgbClr val="0070C0"/>
              </a:solidFill>
            </a:endParaRPr>
          </a:p>
          <a:p>
            <a:r>
              <a:rPr lang="zh-CN" sz="2000" dirty="0">
                <a:solidFill>
                  <a:srgbClr val="0070C0"/>
                </a:solidFill>
              </a:rPr>
              <a:t>建议课时：  6课时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1855" y="510540"/>
            <a:ext cx="9940925" cy="4613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419860"/>
            <a:ext cx="9618345" cy="4580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728345"/>
            <a:ext cx="11381105" cy="5401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C00000"/>
                </a:solidFill>
              </a:rPr>
              <a:t>任务分析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altLang="zh-CN" sz="2000" dirty="0">
                <a:solidFill>
                  <a:srgbClr val="0070C0"/>
                </a:solidFill>
              </a:rPr>
              <a:t>根据任务描述，该任务具有正反转方向和速度的要求。因此可以考虑用四个按钮分别控制步进电机的正转、反转、加速和减速。在程序设计方面，可以2相式步进电机为例，采用1相、2相或者1-2相的驱动方式驱动步进电机工作。</a:t>
            </a:r>
            <a:endParaRPr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4637723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  <a:sym typeface="+mn-ea"/>
              </a:rPr>
              <a:t>任务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实施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  <a:sym typeface="+mn-ea"/>
              </a:rPr>
              <a:t>1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  <a:sym typeface="+mn-ea"/>
              </a:rPr>
              <a:t>.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步进电机的结构</a:t>
            </a:r>
            <a:endParaRPr lang="zh-CN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步进电机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与一般电机结构类似，除了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托架、外壳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之外，就是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转子与定子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，比较特殊的是其转子与定子上有许多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细小的齿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。步进电机的转子为永久磁铁，线圈是绕在定子上。根据电机线圈的配置，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步进电机可分为2相、4相和5相</a:t>
            </a:r>
            <a:r>
              <a:rPr lang="zh-CN" altLang="zh-CN" sz="2000" dirty="0">
                <a:solidFill>
                  <a:srgbClr val="0070C0"/>
                </a:solidFill>
                <a:latin typeface="+mn-ea"/>
              </a:rPr>
              <a:t>。比较常见的是2相步进电机，其中包括两组具有中间抽头的线圈，A、com1、为一组，B、com2、为另一组。另外，4相步进电机由四相线圈组成，5相步进电机由五组线圈组成。</a:t>
            </a:r>
            <a:endParaRPr lang="zh-CN" altLang="zh-CN" sz="2000" dirty="0">
              <a:solidFill>
                <a:srgbClr val="0070C0"/>
              </a:solidFill>
              <a:latin typeface="+mn-ea"/>
            </a:endParaRPr>
          </a:p>
          <a:p>
            <a:endParaRPr lang="zh-CN" altLang="en-US" sz="2000" dirty="0"/>
          </a:p>
        </p:txBody>
      </p:sp>
      <p:pic>
        <p:nvPicPr>
          <p:cNvPr id="6" name="图片 6" descr="电机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3580765"/>
            <a:ext cx="2784475" cy="2732405"/>
          </a:xfrm>
          <a:prstGeom prst="rect">
            <a:avLst/>
          </a:prstGeom>
        </p:spPr>
      </p:pic>
      <p:pic>
        <p:nvPicPr>
          <p:cNvPr id="8" name="图片 8" descr="电机的种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60" y="3441700"/>
            <a:ext cx="3928110" cy="3010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635" y="341630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步进电机就是“一步一步走”的电机</a:t>
            </a:r>
            <a:r>
              <a:rPr lang="zh-CN" altLang="en-US" sz="2000">
                <a:solidFill>
                  <a:srgbClr val="0070C0"/>
                </a:solidFill>
              </a:rPr>
              <a:t>，而其转子与定子的齿轮决定其每步的间距，如图5-1-3所示。若转子上有N个齿，则其转子齿间距θ为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                              θ=3600/N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而步进角度β为       β=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以常用的2相式50齿步进电机为例：θ=3600/50=7.20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                                                          β=7.20/2*2=1.80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另外一种比简单的说法就是以步数来表示，以200步的步进电机为例，200步为一个圈（3600），则每步1.80。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graphicFrame>
        <p:nvGraphicFramePr>
          <p:cNvPr id="1073742851" name="对象 1073742850"/>
          <p:cNvGraphicFramePr>
            <a:graphicFrameLocks noChangeAspect="1"/>
          </p:cNvGraphicFramePr>
          <p:nvPr/>
        </p:nvGraphicFramePr>
        <p:xfrm>
          <a:off x="3210560" y="1337310"/>
          <a:ext cx="1109980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52500" imgH="419100" progId="Equation.3">
                  <p:embed/>
                </p:oleObj>
              </mc:Choice>
              <mc:Fallback>
                <p:oleObj name="" r:id="rId1" imgW="9525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0560" y="1337310"/>
                        <a:ext cx="1109980" cy="488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0" descr="电机的齿间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05" y="3324860"/>
            <a:ext cx="4486910" cy="30232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4050" y="516890"/>
            <a:ext cx="5181600" cy="4607243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</a:rPr>
              <a:t>2.</a:t>
            </a:r>
            <a:r>
              <a:rPr lang="zh-CN" altLang="zh-CN" sz="2000">
                <a:solidFill>
                  <a:srgbClr val="C00000"/>
                </a:solidFill>
              </a:rPr>
              <a:t>步进电机驱动电路</a:t>
            </a:r>
            <a:endParaRPr lang="zh-CN" altLang="zh-CN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对于电流小于0.5A的步进电机，可以采用ULN2003/ULN2803之类的驱动IC。这种IC是一种“小而美”的驱动器件，它所提供的输出电路电流可达0.5A。本任务采用的是</a:t>
            </a:r>
            <a:r>
              <a:rPr lang="zh-CN" altLang="zh-CN" sz="2000">
                <a:solidFill>
                  <a:srgbClr val="C00000"/>
                </a:solidFill>
              </a:rPr>
              <a:t>ULN2003</a:t>
            </a:r>
            <a:r>
              <a:rPr lang="zh-CN" altLang="zh-CN" sz="2000">
                <a:solidFill>
                  <a:srgbClr val="0070C0"/>
                </a:solidFill>
              </a:rPr>
              <a:t>的驱动芯片，其</a:t>
            </a:r>
            <a:r>
              <a:rPr lang="zh-CN" altLang="zh-CN" sz="2000">
                <a:solidFill>
                  <a:srgbClr val="C00000"/>
                </a:solidFill>
              </a:rPr>
              <a:t>引脚图</a:t>
            </a:r>
            <a:r>
              <a:rPr lang="zh-CN" altLang="zh-CN" sz="2000">
                <a:solidFill>
                  <a:srgbClr val="0070C0"/>
                </a:solidFill>
              </a:rPr>
              <a:t>如下所示。</a:t>
            </a:r>
            <a:endParaRPr lang="zh-CN" altLang="zh-CN" sz="2000">
              <a:solidFill>
                <a:srgbClr val="0070C0"/>
              </a:solidFill>
            </a:endParaRPr>
          </a:p>
          <a:p>
            <a:endParaRPr lang="zh-CN" altLang="zh-CN"/>
          </a:p>
        </p:txBody>
      </p:sp>
      <p:pic>
        <p:nvPicPr>
          <p:cNvPr id="15" name="图片 15" descr="NLN200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25550" y="3599815"/>
            <a:ext cx="3430905" cy="222059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217920" y="516890"/>
            <a:ext cx="5181600" cy="460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altLang="zh-CN" sz="2000">
                <a:solidFill>
                  <a:srgbClr val="0070C0"/>
                </a:solidFill>
              </a:rPr>
              <a:t> ULN2003包括</a:t>
            </a:r>
            <a:r>
              <a:rPr altLang="zh-CN" sz="2000">
                <a:solidFill>
                  <a:srgbClr val="C00000"/>
                </a:solidFill>
              </a:rPr>
              <a:t>7个</a:t>
            </a:r>
            <a:r>
              <a:rPr altLang="zh-CN" sz="2000">
                <a:solidFill>
                  <a:srgbClr val="0070C0"/>
                </a:solidFill>
              </a:rPr>
              <a:t>集电极开路式输出的</a:t>
            </a:r>
            <a:r>
              <a:rPr altLang="zh-CN" sz="2000">
                <a:solidFill>
                  <a:srgbClr val="C00000"/>
                </a:solidFill>
              </a:rPr>
              <a:t>反相器</a:t>
            </a:r>
            <a:r>
              <a:rPr altLang="zh-CN" sz="2000">
                <a:solidFill>
                  <a:srgbClr val="0070C0"/>
                </a:solidFill>
              </a:rPr>
              <a:t>，每个</a:t>
            </a:r>
            <a:r>
              <a:rPr altLang="zh-CN" sz="2000">
                <a:solidFill>
                  <a:srgbClr val="C00000"/>
                </a:solidFill>
              </a:rPr>
              <a:t>输出端</a:t>
            </a:r>
            <a:r>
              <a:rPr altLang="zh-CN" sz="2000">
                <a:solidFill>
                  <a:srgbClr val="0070C0"/>
                </a:solidFill>
              </a:rPr>
              <a:t>都有一个</a:t>
            </a:r>
            <a:r>
              <a:rPr altLang="zh-CN" sz="2000">
                <a:solidFill>
                  <a:srgbClr val="C00000"/>
                </a:solidFill>
              </a:rPr>
              <a:t>连接</a:t>
            </a:r>
            <a:r>
              <a:rPr altLang="zh-CN" sz="2000">
                <a:solidFill>
                  <a:srgbClr val="0070C0"/>
                </a:solidFill>
              </a:rPr>
              <a:t>到公共端</a:t>
            </a:r>
            <a:r>
              <a:rPr altLang="zh-CN" sz="2000">
                <a:solidFill>
                  <a:srgbClr val="C00000"/>
                </a:solidFill>
              </a:rPr>
              <a:t>VCC的二极管</a:t>
            </a:r>
            <a:r>
              <a:rPr altLang="zh-CN" sz="2000">
                <a:solidFill>
                  <a:srgbClr val="0070C0"/>
                </a:solidFill>
              </a:rPr>
              <a:t>，作为放电保护电路。 ULN2003的驱动放大电路如</a:t>
            </a:r>
            <a:r>
              <a:rPr lang="zh-CN" sz="2000">
                <a:solidFill>
                  <a:srgbClr val="0070C0"/>
                </a:solidFill>
              </a:rPr>
              <a:t>下</a:t>
            </a:r>
            <a:r>
              <a:rPr altLang="zh-CN" sz="2000">
                <a:solidFill>
                  <a:srgbClr val="0070C0"/>
                </a:solidFill>
              </a:rPr>
              <a:t>所示。</a:t>
            </a:r>
            <a:r>
              <a:rPr altLang="zh-CN" sz="2000">
                <a:solidFill>
                  <a:srgbClr val="C00000"/>
                </a:solidFill>
              </a:rPr>
              <a:t>反相输入端连接</a:t>
            </a:r>
            <a:r>
              <a:rPr altLang="zh-CN" sz="2000">
                <a:solidFill>
                  <a:srgbClr val="0070C0"/>
                </a:solidFill>
              </a:rPr>
              <a:t>8951的</a:t>
            </a:r>
            <a:r>
              <a:rPr altLang="zh-CN" sz="2000">
                <a:solidFill>
                  <a:srgbClr val="C00000"/>
                </a:solidFill>
              </a:rPr>
              <a:t>P1.0~P1.3 </a:t>
            </a:r>
            <a:r>
              <a:rPr altLang="zh-CN" sz="2000">
                <a:solidFill>
                  <a:srgbClr val="0070C0"/>
                </a:solidFill>
              </a:rPr>
              <a:t>，反相</a:t>
            </a:r>
            <a:r>
              <a:rPr altLang="zh-CN" sz="2000">
                <a:solidFill>
                  <a:srgbClr val="C00000"/>
                </a:solidFill>
              </a:rPr>
              <a:t>输出端</a:t>
            </a:r>
            <a:r>
              <a:rPr altLang="zh-CN" sz="2000">
                <a:solidFill>
                  <a:srgbClr val="0070C0"/>
                </a:solidFill>
              </a:rPr>
              <a:t>接</a:t>
            </a:r>
            <a:r>
              <a:rPr altLang="zh-CN" sz="2000">
                <a:solidFill>
                  <a:srgbClr val="C00000"/>
                </a:solidFill>
              </a:rPr>
              <a:t>连接</a:t>
            </a:r>
            <a:r>
              <a:rPr altLang="zh-CN" sz="2000">
                <a:solidFill>
                  <a:srgbClr val="0070C0"/>
                </a:solidFill>
              </a:rPr>
              <a:t>到步进电机的</a:t>
            </a:r>
            <a:r>
              <a:rPr altLang="zh-CN" sz="2000">
                <a:solidFill>
                  <a:srgbClr val="C00000"/>
                </a:solidFill>
              </a:rPr>
              <a:t>四个端口</a:t>
            </a:r>
            <a:r>
              <a:rPr altLang="zh-CN" sz="2000">
                <a:solidFill>
                  <a:srgbClr val="0070C0"/>
                </a:solidFill>
              </a:rPr>
              <a:t>，而步进电机com1与com2连接到5V电源。</a:t>
            </a:r>
            <a:r>
              <a:rPr lang="zh-CN" altLang="zh-CN" sz="2000">
                <a:solidFill>
                  <a:srgbClr val="0070C0"/>
                </a:solidFill>
              </a:rPr>
              <a:t>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CN" altLang="zh-CN"/>
          </a:p>
        </p:txBody>
      </p:sp>
      <p:pic>
        <p:nvPicPr>
          <p:cNvPr id="16" name="图片 16" descr="2003驱动电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15" y="3784600"/>
            <a:ext cx="2386330" cy="2903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9265" y="445770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r>
              <a:rPr lang="en-US" altLang="zh-CN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硬件电路原理图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图片 3" descr="电机正反转电路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1002030"/>
            <a:ext cx="7023735" cy="4688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367030"/>
            <a:ext cx="10515600" cy="6268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二、软件设计与调试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 1.软件设计思路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步进电机的动作是靠定子线圈激励后，将临近转子上的相异的磁极吸引过来。因此，线圈排列的顺序以及激励信号的顺序就很重要。以2相式步进电机为例，其驱动信号有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1相驱动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2相驱动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与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1-2相驱动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三种，如下所示。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1" name="图片 21" descr="电机驱动方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2747010"/>
            <a:ext cx="9554210" cy="2153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045" y="262255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（1）1相驱动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1相驱动方式是任何一个时间只有</a:t>
            </a:r>
            <a:r>
              <a:rPr lang="zh-CN" altLang="en-US" sz="2000">
                <a:solidFill>
                  <a:srgbClr val="C00000"/>
                </a:solidFill>
              </a:rPr>
              <a:t>一组线圈被激励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其他线圈在“休息”</a:t>
            </a:r>
            <a:r>
              <a:rPr lang="zh-CN" altLang="en-US" sz="2000">
                <a:solidFill>
                  <a:srgbClr val="0070C0"/>
                </a:solidFill>
              </a:rPr>
              <a:t>，因此，其所产生的力矩较小。但这种激励方式最简单，其信号依次为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/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总共有4组不同的信号，呈现周期的变化。若要产生左移信号，可先输出“00000001”，即“0x01”,经过一小段的时间延长，让步进电机有足够的时间建立磁场及转动，再以“&lt;&lt;=1”左移指令将“00000001”左移，使之变为“00000010”。若要产生右移信号，可先输出“00001000”，即“0x08”,经过一小段的时间延长，让步进电机有足够的时间建立磁场及转动，再以“&gt;&gt;=1”右移指令将“00001000”右移，使之变为“00000100”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若将</a:t>
            </a:r>
            <a:r>
              <a:rPr lang="zh-CN" altLang="en-US" sz="2000">
                <a:solidFill>
                  <a:srgbClr val="C00000"/>
                </a:solidFill>
              </a:rPr>
              <a:t>4个驱动信号</a:t>
            </a:r>
            <a:r>
              <a:rPr lang="zh-CN" altLang="en-US" sz="2000">
                <a:solidFill>
                  <a:srgbClr val="0070C0"/>
                </a:solidFill>
              </a:rPr>
              <a:t>依次</a:t>
            </a:r>
            <a:r>
              <a:rPr lang="zh-CN" altLang="en-US" sz="2000">
                <a:solidFill>
                  <a:srgbClr val="C00000"/>
                </a:solidFill>
              </a:rPr>
              <a:t>加入步进电机</a:t>
            </a:r>
            <a:r>
              <a:rPr lang="zh-CN" altLang="en-US" sz="2000">
                <a:solidFill>
                  <a:srgbClr val="0070C0"/>
                </a:solidFill>
              </a:rPr>
              <a:t>，其</a:t>
            </a:r>
            <a:r>
              <a:rPr lang="zh-CN" altLang="en-US" sz="2000">
                <a:solidFill>
                  <a:srgbClr val="C00000"/>
                </a:solidFill>
              </a:rPr>
              <a:t>动作如下图</a:t>
            </a:r>
            <a:r>
              <a:rPr lang="zh-CN" altLang="en-US" sz="2000">
                <a:solidFill>
                  <a:srgbClr val="0070C0"/>
                </a:solidFill>
              </a:rPr>
              <a:t>所示。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180230" name="图片 1802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4940" y="1396365"/>
            <a:ext cx="4892040" cy="588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4323080"/>
            <a:ext cx="9293860" cy="2025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9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3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71"/>
  <p:tag name="KSO_WM_SLIDE_ID" val="custom16047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1"/>
  <p:tag name="KSO_WM_SLIDE_SIZE" val="828*36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3010</Words>
  <Application>WPS 演示</Application>
  <PresentationFormat>自定义</PresentationFormat>
  <Paragraphs>155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自定义设计方案</vt:lpstr>
      <vt:lpstr>Equation.3</vt:lpstr>
      <vt:lpstr>学习情境四    超声波汽车倒车雷达的设计与调试</vt:lpstr>
      <vt:lpstr>学习任务一 ：步进电机正反转电路的设计与调试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3.编写程序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84</cp:revision>
  <dcterms:created xsi:type="dcterms:W3CDTF">2018-03-06T07:00:00Z</dcterms:created>
  <dcterms:modified xsi:type="dcterms:W3CDTF">2018-03-14T04:27:31Z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