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3"/>
  </p:notesMasterIdLst>
  <p:sldIdLst>
    <p:sldId id="258" r:id="rId4"/>
    <p:sldId id="259" r:id="rId5"/>
    <p:sldId id="302" r:id="rId6"/>
    <p:sldId id="267" r:id="rId7"/>
    <p:sldId id="292" r:id="rId8"/>
    <p:sldId id="303" r:id="rId9"/>
    <p:sldId id="313" r:id="rId10"/>
    <p:sldId id="314" r:id="rId11"/>
    <p:sldId id="269" r:id="rId12"/>
    <p:sldId id="270" r:id="rId13"/>
    <p:sldId id="305" r:id="rId14"/>
    <p:sldId id="315" r:id="rId15"/>
    <p:sldId id="316" r:id="rId16"/>
    <p:sldId id="318" r:id="rId17"/>
    <p:sldId id="317" r:id="rId18"/>
    <p:sldId id="319" r:id="rId19"/>
    <p:sldId id="306" r:id="rId20"/>
    <p:sldId id="279" r:id="rId21"/>
    <p:sldId id="289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765" y="180975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solidFill>
                  <a:srgbClr val="C00000"/>
                </a:solidFill>
              </a:rPr>
              <a:t>学习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任务</a:t>
            </a:r>
            <a:r>
              <a:rPr lang="zh-CN" altLang="en-US" sz="2800" b="0" dirty="0">
                <a:solidFill>
                  <a:srgbClr val="C00000"/>
                </a:solidFill>
              </a:rPr>
              <a:t>二 ：超声波测距仪的设计与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调试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任务</a:t>
            </a:r>
            <a:r>
              <a:rPr lang="zh-CN" altLang="en-US" sz="2000" dirty="0" smtClean="0">
                <a:solidFill>
                  <a:srgbClr val="C00000"/>
                </a:solidFill>
              </a:rPr>
              <a:t>描述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 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在</a:t>
            </a:r>
            <a:r>
              <a:rPr lang="zh-CN" altLang="zh-CN" sz="2000" dirty="0">
                <a:solidFill>
                  <a:srgbClr val="0070C0"/>
                </a:solidFill>
              </a:rPr>
              <a:t>单片机开发板上接上</a:t>
            </a:r>
            <a:r>
              <a:rPr lang="zh-CN" altLang="zh-CN" sz="2000" dirty="0">
                <a:solidFill>
                  <a:srgbClr val="FF0000"/>
                </a:solidFill>
              </a:rPr>
              <a:t>超声波模块</a:t>
            </a:r>
            <a:r>
              <a:rPr lang="zh-CN" altLang="zh-CN" sz="2000" dirty="0">
                <a:solidFill>
                  <a:srgbClr val="0070C0"/>
                </a:solidFill>
              </a:rPr>
              <a:t>和</a:t>
            </a:r>
            <a:r>
              <a:rPr lang="zh-CN" altLang="zh-CN" sz="2000" dirty="0">
                <a:solidFill>
                  <a:srgbClr val="FF0000"/>
                </a:solidFill>
              </a:rPr>
              <a:t>数码管模块</a:t>
            </a:r>
            <a:r>
              <a:rPr lang="zh-CN" altLang="zh-CN" sz="2000" dirty="0">
                <a:solidFill>
                  <a:srgbClr val="0070C0"/>
                </a:solidFill>
              </a:rPr>
              <a:t>，实时</a:t>
            </a:r>
            <a:r>
              <a:rPr lang="zh-CN" altLang="zh-CN" sz="2000" dirty="0">
                <a:solidFill>
                  <a:srgbClr val="FF0000"/>
                </a:solidFill>
              </a:rPr>
              <a:t>检测</a:t>
            </a:r>
            <a:r>
              <a:rPr lang="zh-CN" altLang="zh-CN" sz="2000" dirty="0">
                <a:solidFill>
                  <a:srgbClr val="0070C0"/>
                </a:solidFill>
              </a:rPr>
              <a:t>与目标障碍物的</a:t>
            </a:r>
            <a:r>
              <a:rPr lang="zh-CN" altLang="zh-CN" sz="2000" dirty="0">
                <a:solidFill>
                  <a:srgbClr val="FF0000"/>
                </a:solidFill>
              </a:rPr>
              <a:t>距离</a:t>
            </a:r>
            <a:r>
              <a:rPr lang="zh-CN" altLang="zh-CN" sz="2000" dirty="0">
                <a:solidFill>
                  <a:srgbClr val="0070C0"/>
                </a:solidFill>
              </a:rPr>
              <a:t>，以米为单位，此电路可以接在汽车等移动设备上测试距离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任务目标</a:t>
            </a:r>
            <a:endParaRPr lang="zh-CN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1. </a:t>
            </a:r>
            <a:r>
              <a:rPr lang="zh-CN" altLang="zh-CN" sz="2000" dirty="0">
                <a:solidFill>
                  <a:srgbClr val="0070C0"/>
                </a:solidFill>
              </a:rPr>
              <a:t>能正确掌握超声波模块的</a:t>
            </a:r>
            <a:r>
              <a:rPr lang="zh-CN" altLang="zh-CN" sz="2000" dirty="0">
                <a:solidFill>
                  <a:srgbClr val="FF0000"/>
                </a:solidFill>
              </a:rPr>
              <a:t>工作原理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2. </a:t>
            </a:r>
            <a:r>
              <a:rPr lang="zh-CN" altLang="zh-CN" sz="2000" dirty="0">
                <a:solidFill>
                  <a:srgbClr val="0070C0"/>
                </a:solidFill>
              </a:rPr>
              <a:t>根据硬件分析，自主设计及绘制超声波测距仪的</a:t>
            </a:r>
            <a:r>
              <a:rPr lang="zh-CN" altLang="zh-CN" sz="2000" dirty="0">
                <a:solidFill>
                  <a:srgbClr val="FF0000"/>
                </a:solidFill>
              </a:rPr>
              <a:t>硬件电路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3. </a:t>
            </a:r>
            <a:r>
              <a:rPr lang="zh-CN" altLang="zh-CN" sz="2000" dirty="0">
                <a:solidFill>
                  <a:srgbClr val="0070C0"/>
                </a:solidFill>
              </a:rPr>
              <a:t>能根据软件设计思路和任务要求，</a:t>
            </a:r>
            <a:r>
              <a:rPr lang="zh-CN" altLang="zh-CN" sz="2000" dirty="0">
                <a:solidFill>
                  <a:srgbClr val="FF0000"/>
                </a:solidFill>
              </a:rPr>
              <a:t>自主编程</a:t>
            </a:r>
            <a:r>
              <a:rPr lang="zh-CN" altLang="zh-CN" sz="2000" dirty="0">
                <a:solidFill>
                  <a:srgbClr val="0070C0"/>
                </a:solidFill>
              </a:rPr>
              <a:t>实现超声波测量距离，并用数码管显示距离。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4. </a:t>
            </a:r>
            <a:r>
              <a:rPr lang="zh-CN" altLang="zh-CN" sz="2000" dirty="0">
                <a:solidFill>
                  <a:srgbClr val="0070C0"/>
                </a:solidFill>
              </a:rPr>
              <a:t>根据任务会</a:t>
            </a:r>
            <a:r>
              <a:rPr lang="zh-CN" altLang="zh-CN" sz="2000" dirty="0">
                <a:solidFill>
                  <a:srgbClr val="FF0000"/>
                </a:solidFill>
              </a:rPr>
              <a:t>修改</a:t>
            </a:r>
            <a:r>
              <a:rPr lang="zh-CN" altLang="zh-CN" sz="2000" dirty="0">
                <a:solidFill>
                  <a:srgbClr val="0070C0"/>
                </a:solidFill>
              </a:rPr>
              <a:t>相应的</a:t>
            </a:r>
            <a:r>
              <a:rPr lang="zh-CN" altLang="zh-CN" sz="2000" dirty="0">
                <a:solidFill>
                  <a:srgbClr val="FF0000"/>
                </a:solidFill>
              </a:rPr>
              <a:t>程序</a:t>
            </a:r>
            <a:r>
              <a:rPr lang="zh-CN" altLang="zh-CN" sz="2000" dirty="0">
                <a:solidFill>
                  <a:srgbClr val="0070C0"/>
                </a:solidFill>
              </a:rPr>
              <a:t>，如按钮设置距离，修改蜂鸣器的报警频率。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5. </a:t>
            </a:r>
            <a:r>
              <a:rPr lang="zh-CN" altLang="zh-CN" sz="2000" dirty="0">
                <a:solidFill>
                  <a:srgbClr val="0070C0"/>
                </a:solidFill>
              </a:rPr>
              <a:t>能根据硬件电路图，在开发板上正确完成单片机与超声波、按钮、数码管之间的的接线，调试并实现</a:t>
            </a:r>
            <a:r>
              <a:rPr lang="zh-CN" altLang="zh-CN" sz="2000" dirty="0">
                <a:solidFill>
                  <a:srgbClr val="FF0000"/>
                </a:solidFill>
              </a:rPr>
              <a:t>超声波测距仪</a:t>
            </a:r>
            <a:r>
              <a:rPr lang="zh-CN" altLang="zh-CN" sz="2000" dirty="0">
                <a:solidFill>
                  <a:srgbClr val="0070C0"/>
                </a:solidFill>
              </a:rPr>
              <a:t>的测距显示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zh-CN" sz="2000" dirty="0" smtClean="0">
                <a:solidFill>
                  <a:srgbClr val="0070C0"/>
                </a:solidFill>
              </a:rPr>
              <a:t>建议</a:t>
            </a:r>
            <a:r>
              <a:rPr lang="zh-CN" altLang="zh-CN" sz="2000" dirty="0">
                <a:solidFill>
                  <a:srgbClr val="0070C0"/>
                </a:solidFill>
              </a:rPr>
              <a:t>课时：  </a:t>
            </a:r>
            <a:r>
              <a:rPr lang="en-US" altLang="zh-CN" sz="2000" dirty="0">
                <a:solidFill>
                  <a:srgbClr val="0070C0"/>
                </a:solidFill>
              </a:rPr>
              <a:t>12</a:t>
            </a:r>
            <a:r>
              <a:rPr lang="zh-CN" altLang="zh-CN" sz="2000" dirty="0">
                <a:solidFill>
                  <a:srgbClr val="0070C0"/>
                </a:solidFill>
              </a:rPr>
              <a:t>课时</a:t>
            </a:r>
            <a:endParaRPr lang="zh-CN" altLang="zh-CN" sz="2000" dirty="0">
              <a:solidFill>
                <a:srgbClr val="0070C0"/>
              </a:solidFill>
            </a:endParaRPr>
          </a:p>
          <a:p>
            <a:endParaRPr lang="zh-CN" alt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知识点提升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在</a:t>
            </a:r>
            <a:r>
              <a:rPr lang="zh-CN" altLang="zh-CN" sz="2000" dirty="0">
                <a:solidFill>
                  <a:srgbClr val="0070C0"/>
                </a:solidFill>
              </a:rPr>
              <a:t>上例的基础上，增加按钮模块和蜂鸣器模块，要求能通过按钮设置安全距离，当障碍物在安全距离以外时，蜂鸣器报警；在安全距离之年内时蜂鸣器不报警。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1.</a:t>
            </a:r>
            <a:r>
              <a:rPr lang="zh-CN" altLang="zh-CN" sz="2000" dirty="0">
                <a:solidFill>
                  <a:srgbClr val="C00000"/>
                </a:solidFill>
              </a:rPr>
              <a:t>任务分析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可以</a:t>
            </a:r>
            <a:r>
              <a:rPr lang="zh-CN" altLang="zh-CN" sz="2000" dirty="0">
                <a:solidFill>
                  <a:srgbClr val="0070C0"/>
                </a:solidFill>
              </a:rPr>
              <a:t>定义两个变量来存放设置值，设置时前后两个数码管显示“－”，中间两位显示；定义一个按钮用来设置，两个按钮用来加和减，在主程序中循环检测按钮的状态。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  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在</a:t>
            </a:r>
            <a:r>
              <a:rPr lang="zh-CN" altLang="zh-CN" sz="2000" dirty="0">
                <a:solidFill>
                  <a:srgbClr val="0070C0"/>
                </a:solidFill>
              </a:rPr>
              <a:t>主程序中比较设置值和测量值，当实际测量值大于设置值时不报警；反之则报警。报警时直接输出低电平给蜂鸣器模块即可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zh-CN" altLang="en-US" sz="20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2595" y="190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2.</a:t>
            </a:r>
            <a:r>
              <a:rPr lang="zh-CN" altLang="zh-CN" sz="2000" dirty="0">
                <a:solidFill>
                  <a:srgbClr val="C00000"/>
                </a:solidFill>
              </a:rPr>
              <a:t>电路设计</a:t>
            </a:r>
            <a:endParaRPr lang="zh-CN" altLang="zh-CN" sz="2000" dirty="0">
              <a:solidFill>
                <a:srgbClr val="C0000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在上例的基础上，加上三个按钮及蜂鸣器模块，电路如</a:t>
            </a:r>
            <a:r>
              <a:rPr lang="zh-CN" altLang="zh-CN" sz="2000" dirty="0" smtClean="0">
                <a:solidFill>
                  <a:srgbClr val="0070C0"/>
                </a:solidFill>
              </a:rPr>
              <a:t>图所示</a:t>
            </a:r>
            <a:endParaRPr lang="zh-CN" altLang="zh-CN" sz="20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65" y="1341120"/>
            <a:ext cx="7562850" cy="5154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222885"/>
            <a:ext cx="10515600" cy="463772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  <a:latin typeface="+mn-ea"/>
              </a:rPr>
              <a:t>3.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编写程序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" y="561340"/>
            <a:ext cx="5985510" cy="4935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" y="5657215"/>
            <a:ext cx="4190365" cy="678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820" y="561340"/>
            <a:ext cx="5876290" cy="53143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350520"/>
            <a:ext cx="9961245" cy="5476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305435"/>
            <a:ext cx="9415780" cy="6191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4425" y="277495"/>
            <a:ext cx="9010015" cy="6303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355" y="204470"/>
            <a:ext cx="10573385" cy="4910455"/>
          </a:xfrm>
          <a:prstGeom prst="rect">
            <a:avLst/>
          </a:prstGeom>
        </p:spPr>
      </p:pic>
      <p:sp>
        <p:nvSpPr>
          <p:cNvPr id="5" name="内容占位符 3"/>
          <p:cNvSpPr>
            <a:spLocks noGrp="1"/>
          </p:cNvSpPr>
          <p:nvPr/>
        </p:nvSpPr>
        <p:spPr>
          <a:xfrm>
            <a:off x="429895" y="4526280"/>
            <a:ext cx="10515600" cy="649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思考题：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1. </a:t>
            </a:r>
            <a:r>
              <a:rPr lang="zh-CN" altLang="zh-CN" sz="2000" dirty="0">
                <a:solidFill>
                  <a:srgbClr val="0070C0"/>
                </a:solidFill>
              </a:rPr>
              <a:t>在上例中报警时，蜂鸣器改成“滴滴”声，频率自定。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2. </a:t>
            </a:r>
            <a:r>
              <a:rPr lang="zh-CN" altLang="zh-CN" sz="2000" dirty="0">
                <a:solidFill>
                  <a:srgbClr val="0070C0"/>
                </a:solidFill>
              </a:rPr>
              <a:t>距离的设置方面，改成可以设置</a:t>
            </a:r>
            <a:r>
              <a:rPr lang="en-US" altLang="zh-CN" sz="2000" dirty="0">
                <a:solidFill>
                  <a:srgbClr val="0070C0"/>
                </a:solidFill>
              </a:rPr>
              <a:t>0.1</a:t>
            </a:r>
            <a:r>
              <a:rPr lang="zh-CN" altLang="zh-CN" sz="2000" dirty="0">
                <a:solidFill>
                  <a:srgbClr val="0070C0"/>
                </a:solidFill>
              </a:rPr>
              <a:t>米到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zh-CN" altLang="zh-CN" sz="2000" dirty="0">
                <a:solidFill>
                  <a:srgbClr val="0070C0"/>
                </a:solidFill>
              </a:rPr>
              <a:t>米。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4.</a:t>
            </a:r>
            <a:r>
              <a:rPr lang="zh-CN" altLang="en-US" sz="2000" dirty="0" smtClean="0">
                <a:solidFill>
                  <a:srgbClr val="C00000"/>
                </a:solidFill>
              </a:rPr>
              <a:t>实物演示效果</a:t>
            </a:r>
            <a:r>
              <a:rPr lang="zh-CN" altLang="zh-CN" sz="2000" dirty="0" smtClean="0">
                <a:solidFill>
                  <a:srgbClr val="C00000"/>
                </a:solidFill>
              </a:rPr>
              <a:t>：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85" y="1196340"/>
            <a:ext cx="7150885" cy="5091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266" y="1543332"/>
            <a:ext cx="9553041" cy="434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80" y="447040"/>
            <a:ext cx="10988675" cy="46380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 dirty="0">
                <a:latin typeface="+mn-ea"/>
                <a:sym typeface="+mn-ea"/>
              </a:rPr>
            </a:br>
            <a:r>
              <a:rPr lang="zh-CN" altLang="en-US" sz="2000" dirty="0" smtClean="0">
                <a:latin typeface="+mn-ea"/>
                <a:sym typeface="+mn-ea"/>
              </a:rPr>
              <a:t>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超声</a:t>
            </a:r>
            <a:r>
              <a:rPr lang="zh-CN" altLang="zh-CN" sz="2000" dirty="0">
                <a:solidFill>
                  <a:srgbClr val="0070C0"/>
                </a:solidFill>
              </a:rPr>
              <a:t>波模块有一个发射和一个接收装置，发射到接收的时间除以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，就是声音到目标点的传播时间，结合声音的速度是</a:t>
            </a:r>
            <a:r>
              <a:rPr lang="en-US" altLang="zh-CN" sz="2000" dirty="0">
                <a:solidFill>
                  <a:srgbClr val="0070C0"/>
                </a:solidFill>
              </a:rPr>
              <a:t>340m/s</a:t>
            </a:r>
            <a:r>
              <a:rPr lang="zh-CN" altLang="zh-CN" sz="2000" dirty="0">
                <a:solidFill>
                  <a:srgbClr val="0070C0"/>
                </a:solidFill>
              </a:rPr>
              <a:t>，可以算出到目标点的距离，再通过数码管显示出来即可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  <a:sym typeface="+mn-ea"/>
              </a:rPr>
              <a:t>任务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实施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  <a:sym typeface="+mn-ea"/>
              </a:rPr>
              <a:t>1.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硬件设计思路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）超声波模块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HC-SR04</a:t>
            </a:r>
            <a:r>
              <a:rPr lang="zh-CN" altLang="zh-CN" sz="2000" dirty="0">
                <a:solidFill>
                  <a:srgbClr val="0070C0"/>
                </a:solidFill>
              </a:rPr>
              <a:t>超声波测距模块可提供</a:t>
            </a:r>
            <a:r>
              <a:rPr lang="en-US" altLang="zh-CN" sz="2000" dirty="0">
                <a:solidFill>
                  <a:srgbClr val="0070C0"/>
                </a:solidFill>
              </a:rPr>
              <a:t>2cm-400cm</a:t>
            </a:r>
            <a:r>
              <a:rPr lang="zh-CN" altLang="zh-CN" sz="2000" dirty="0">
                <a:solidFill>
                  <a:srgbClr val="0070C0"/>
                </a:solidFill>
              </a:rPr>
              <a:t>的非接触式距离感测功能，测距精度可达高到</a:t>
            </a:r>
            <a:r>
              <a:rPr lang="en-US" altLang="zh-CN" sz="2000" dirty="0">
                <a:solidFill>
                  <a:srgbClr val="0070C0"/>
                </a:solidFill>
              </a:rPr>
              <a:t>3mm</a:t>
            </a:r>
            <a:r>
              <a:rPr lang="zh-CN" altLang="zh-CN" sz="2000" dirty="0">
                <a:solidFill>
                  <a:srgbClr val="0070C0"/>
                </a:solidFill>
              </a:rPr>
              <a:t>；模块包括超声波发射器、接收器与控制电路。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760" y="3751580"/>
            <a:ext cx="4120515" cy="2319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190" y="223520"/>
            <a:ext cx="10515600" cy="61016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HC-SR04</a:t>
            </a:r>
            <a:r>
              <a:rPr lang="zh-CN" altLang="zh-CN" sz="2000" dirty="0">
                <a:solidFill>
                  <a:srgbClr val="0070C0"/>
                </a:solidFill>
              </a:rPr>
              <a:t>超声波的</a:t>
            </a:r>
            <a:r>
              <a:rPr lang="zh-CN" altLang="zh-CN" sz="2000" dirty="0">
                <a:solidFill>
                  <a:srgbClr val="C00000"/>
                </a:solidFill>
              </a:rPr>
              <a:t>工作原理</a:t>
            </a:r>
            <a:r>
              <a:rPr lang="zh-CN" altLang="zh-CN" sz="2000" dirty="0">
                <a:solidFill>
                  <a:srgbClr val="0070C0"/>
                </a:solidFill>
              </a:rPr>
              <a:t>如下：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①</a:t>
            </a:r>
            <a:r>
              <a:rPr lang="zh-CN" altLang="zh-CN" sz="2000" dirty="0">
                <a:solidFill>
                  <a:srgbClr val="0070C0"/>
                </a:solidFill>
              </a:rPr>
              <a:t>该模块采用</a:t>
            </a:r>
            <a:r>
              <a:rPr lang="en-US" altLang="zh-CN" sz="2000" dirty="0">
                <a:solidFill>
                  <a:srgbClr val="0070C0"/>
                </a:solidFill>
              </a:rPr>
              <a:t>IO</a:t>
            </a:r>
            <a:r>
              <a:rPr lang="zh-CN" altLang="zh-CN" sz="2000" dirty="0">
                <a:solidFill>
                  <a:srgbClr val="0070C0"/>
                </a:solidFill>
              </a:rPr>
              <a:t>口</a:t>
            </a:r>
            <a:r>
              <a:rPr lang="en-US" altLang="zh-CN" sz="2000" dirty="0">
                <a:solidFill>
                  <a:srgbClr val="0070C0"/>
                </a:solidFill>
              </a:rPr>
              <a:t>TRIG</a:t>
            </a:r>
            <a:r>
              <a:rPr lang="zh-CN" altLang="zh-CN" sz="2000" dirty="0">
                <a:solidFill>
                  <a:srgbClr val="0070C0"/>
                </a:solidFill>
              </a:rPr>
              <a:t>触发测距，给最少</a:t>
            </a:r>
            <a:r>
              <a:rPr lang="en-US" altLang="zh-CN" sz="2000" dirty="0">
                <a:solidFill>
                  <a:srgbClr val="0070C0"/>
                </a:solidFill>
              </a:rPr>
              <a:t>10us</a:t>
            </a:r>
            <a:r>
              <a:rPr lang="zh-CN" altLang="zh-CN" sz="2000" dirty="0">
                <a:solidFill>
                  <a:srgbClr val="0070C0"/>
                </a:solidFill>
              </a:rPr>
              <a:t>的高电平信号。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②</a:t>
            </a:r>
            <a:r>
              <a:rPr lang="zh-CN" altLang="zh-CN" sz="2000" dirty="0">
                <a:solidFill>
                  <a:srgbClr val="0070C0"/>
                </a:solidFill>
              </a:rPr>
              <a:t>模块自动发送</a:t>
            </a:r>
            <a:r>
              <a:rPr lang="en-US" altLang="zh-CN" sz="2000" dirty="0">
                <a:solidFill>
                  <a:srgbClr val="0070C0"/>
                </a:solidFill>
              </a:rPr>
              <a:t>8</a:t>
            </a:r>
            <a:r>
              <a:rPr lang="zh-CN" altLang="zh-CN" sz="2000" dirty="0">
                <a:solidFill>
                  <a:srgbClr val="0070C0"/>
                </a:solidFill>
              </a:rPr>
              <a:t>个</a:t>
            </a:r>
            <a:r>
              <a:rPr lang="en-US" altLang="zh-CN" sz="2000" dirty="0">
                <a:solidFill>
                  <a:srgbClr val="0070C0"/>
                </a:solidFill>
              </a:rPr>
              <a:t>40khz</a:t>
            </a:r>
            <a:r>
              <a:rPr lang="zh-CN" altLang="zh-CN" sz="2000" dirty="0">
                <a:solidFill>
                  <a:srgbClr val="0070C0"/>
                </a:solidFill>
              </a:rPr>
              <a:t>的方波，自动检测是否有信号返回；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③</a:t>
            </a:r>
            <a:r>
              <a:rPr lang="zh-CN" altLang="zh-CN" sz="2000" dirty="0">
                <a:solidFill>
                  <a:srgbClr val="0070C0"/>
                </a:solidFill>
              </a:rPr>
              <a:t>有信号返回，通过</a:t>
            </a:r>
            <a:r>
              <a:rPr lang="en-US" altLang="zh-CN" sz="2000" dirty="0">
                <a:solidFill>
                  <a:srgbClr val="0070C0"/>
                </a:solidFill>
              </a:rPr>
              <a:t>IO</a:t>
            </a:r>
            <a:r>
              <a:rPr lang="zh-CN" altLang="zh-CN" sz="2000" dirty="0">
                <a:solidFill>
                  <a:srgbClr val="0070C0"/>
                </a:solidFill>
              </a:rPr>
              <a:t>口</a:t>
            </a:r>
            <a:r>
              <a:rPr lang="en-US" altLang="zh-CN" sz="2000" dirty="0">
                <a:solidFill>
                  <a:srgbClr val="0070C0"/>
                </a:solidFill>
              </a:rPr>
              <a:t>ECHO</a:t>
            </a:r>
            <a:r>
              <a:rPr lang="zh-CN" altLang="zh-CN" sz="2000" dirty="0">
                <a:solidFill>
                  <a:srgbClr val="0070C0"/>
                </a:solidFill>
              </a:rPr>
              <a:t>输出一个高电平，高电平持续的时间就是超声波从发射到返回的时间。测试距离</a:t>
            </a:r>
            <a:r>
              <a:rPr lang="en-US" altLang="zh-CN" sz="2000" dirty="0">
                <a:solidFill>
                  <a:srgbClr val="0070C0"/>
                </a:solidFill>
              </a:rPr>
              <a:t>=(</a:t>
            </a:r>
            <a:r>
              <a:rPr lang="zh-CN" altLang="zh-CN" sz="2000" dirty="0">
                <a:solidFill>
                  <a:srgbClr val="0070C0"/>
                </a:solidFill>
              </a:rPr>
              <a:t>高电平时间</a:t>
            </a:r>
            <a:r>
              <a:rPr lang="en-US" altLang="zh-CN" sz="2000" dirty="0">
                <a:solidFill>
                  <a:srgbClr val="0070C0"/>
                </a:solidFill>
              </a:rPr>
              <a:t>*</a:t>
            </a:r>
            <a:r>
              <a:rPr lang="zh-CN" altLang="zh-CN" sz="2000" dirty="0">
                <a:solidFill>
                  <a:srgbClr val="0070C0"/>
                </a:solidFill>
              </a:rPr>
              <a:t>声速</a:t>
            </a:r>
            <a:r>
              <a:rPr lang="en-US" altLang="zh-CN" sz="2000" dirty="0">
                <a:solidFill>
                  <a:srgbClr val="0070C0"/>
                </a:solidFill>
              </a:rPr>
              <a:t>(340m/s))/2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HC-SR04</a:t>
            </a:r>
            <a:r>
              <a:rPr lang="zh-CN" altLang="zh-CN" sz="2000" dirty="0">
                <a:solidFill>
                  <a:srgbClr val="0070C0"/>
                </a:solidFill>
                <a:sym typeface="+mn-ea"/>
              </a:rPr>
              <a:t>超声波的</a:t>
            </a:r>
            <a:r>
              <a:rPr lang="zh-CN" altLang="zh-CN" sz="2000" dirty="0">
                <a:solidFill>
                  <a:srgbClr val="C00000"/>
                </a:solidFill>
                <a:sym typeface="+mn-ea"/>
              </a:rPr>
              <a:t>时序图</a:t>
            </a:r>
            <a:r>
              <a:rPr lang="zh-CN" altLang="zh-CN" sz="2000" dirty="0">
                <a:solidFill>
                  <a:srgbClr val="0070C0"/>
                </a:solidFill>
                <a:sym typeface="+mn-ea"/>
              </a:rPr>
              <a:t>如下：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20" y="2890520"/>
            <a:ext cx="7734300" cy="3566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硬件电路原理图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96" y="1366782"/>
            <a:ext cx="8185848" cy="514159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367030"/>
            <a:ext cx="11161246" cy="626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软件设计思路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r>
              <a:rPr lang="zh-CN" altLang="zh-CN" sz="2000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）单片机每隔</a:t>
            </a:r>
            <a:r>
              <a:rPr lang="en-US" altLang="zh-CN" sz="2000" dirty="0">
                <a:solidFill>
                  <a:srgbClr val="0070C0"/>
                </a:solidFill>
              </a:rPr>
              <a:t>800</a:t>
            </a:r>
            <a:r>
              <a:rPr lang="zh-CN" altLang="zh-CN" sz="2000" dirty="0">
                <a:solidFill>
                  <a:srgbClr val="0070C0"/>
                </a:solidFill>
              </a:rPr>
              <a:t>毫秒给超声波一个发射信号，单片机再检测超声波回送的高电平信号持续时间。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）当检测到有回送的高电平信号时，开定时器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，高电平信号消失时，关定时器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，那么定时器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里面的</a:t>
            </a:r>
            <a:r>
              <a:rPr lang="en-US" altLang="zh-CN" sz="2000" dirty="0">
                <a:solidFill>
                  <a:srgbClr val="0070C0"/>
                </a:solidFill>
              </a:rPr>
              <a:t>TH0</a:t>
            </a:r>
            <a:r>
              <a:rPr lang="zh-CN" altLang="zh-CN" sz="2000" dirty="0">
                <a:solidFill>
                  <a:srgbClr val="0070C0"/>
                </a:solidFill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</a:rPr>
              <a:t>TL0</a:t>
            </a:r>
            <a:r>
              <a:rPr lang="zh-CN" altLang="zh-CN" sz="2000" dirty="0">
                <a:solidFill>
                  <a:srgbClr val="0070C0"/>
                </a:solidFill>
              </a:rPr>
              <a:t>的值则是时间值。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zh-CN" sz="2000" dirty="0">
                <a:solidFill>
                  <a:srgbClr val="0070C0"/>
                </a:solidFill>
              </a:rPr>
              <a:t>）利用定时器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产生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毫秒的定时，累计到</a:t>
            </a:r>
            <a:r>
              <a:rPr lang="en-US" altLang="zh-CN" sz="2000" dirty="0">
                <a:solidFill>
                  <a:srgbClr val="0070C0"/>
                </a:solidFill>
              </a:rPr>
              <a:t>800</a:t>
            </a:r>
            <a:r>
              <a:rPr lang="zh-CN" altLang="zh-CN" sz="2000" dirty="0">
                <a:solidFill>
                  <a:srgbClr val="0070C0"/>
                </a:solidFill>
              </a:rPr>
              <a:t>毫秒时，单片机给超声波发信号。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）由于超声波回送的高电平信号持续时间很短，如果数码管动态扫描还是按照前面章节的方法，扫描一圈要十几个毫秒，那么超声波回送的高电平信号很大可能就不能及时检测到，从而影响测量精度，所以数码管动态扫描要换一种编程思路。直接利用定时器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产生的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毫秒中断，每中断一次，点亮一个数码管从而实现动态扫描，并且不影响主程序的循环检测。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zh-CN" altLang="zh-CN" sz="2000" dirty="0">
                <a:solidFill>
                  <a:srgbClr val="0070C0"/>
                </a:solidFill>
              </a:rPr>
              <a:t>）高电平持续时间根据</a:t>
            </a:r>
            <a:r>
              <a:rPr lang="en-US" altLang="zh-CN" sz="2000" dirty="0">
                <a:solidFill>
                  <a:srgbClr val="0070C0"/>
                </a:solidFill>
              </a:rPr>
              <a:t>TH0</a:t>
            </a:r>
            <a:r>
              <a:rPr lang="zh-CN" altLang="zh-CN" sz="2000" dirty="0">
                <a:solidFill>
                  <a:srgbClr val="0070C0"/>
                </a:solidFill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</a:rPr>
              <a:t>TL0</a:t>
            </a:r>
            <a:r>
              <a:rPr lang="zh-CN" altLang="zh-CN" sz="2000" dirty="0">
                <a:solidFill>
                  <a:srgbClr val="0070C0"/>
                </a:solidFill>
              </a:rPr>
              <a:t>的值算出来后，单位是微秒。根据以下公式计算：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                                       S=time</a:t>
            </a:r>
            <a:r>
              <a:rPr lang="zh-CN" altLang="zh-CN" sz="2000" dirty="0">
                <a:solidFill>
                  <a:srgbClr val="0070C0"/>
                </a:solidFill>
              </a:rPr>
              <a:t>×</a:t>
            </a:r>
            <a:r>
              <a:rPr lang="en-US" altLang="zh-CN" sz="2000" dirty="0">
                <a:solidFill>
                  <a:srgbClr val="0070C0"/>
                </a:solidFill>
              </a:rPr>
              <a:t>10</a:t>
            </a:r>
            <a:r>
              <a:rPr lang="en-US" altLang="zh-CN" sz="2000" baseline="30000" dirty="0">
                <a:solidFill>
                  <a:srgbClr val="0070C0"/>
                </a:solidFill>
              </a:rPr>
              <a:t>-6</a:t>
            </a:r>
            <a:r>
              <a:rPr lang="zh-CN" altLang="zh-CN" sz="2000" dirty="0">
                <a:solidFill>
                  <a:srgbClr val="0070C0"/>
                </a:solidFill>
              </a:rPr>
              <a:t>×</a:t>
            </a:r>
            <a:r>
              <a:rPr lang="en-US" altLang="zh-CN" sz="2000" dirty="0">
                <a:solidFill>
                  <a:srgbClr val="0070C0"/>
                </a:solidFill>
              </a:rPr>
              <a:t>340</a:t>
            </a:r>
            <a:r>
              <a:rPr lang="zh-CN" altLang="zh-CN" sz="2000" dirty="0">
                <a:solidFill>
                  <a:srgbClr val="0070C0"/>
                </a:solidFill>
              </a:rPr>
              <a:t>÷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6</a:t>
            </a:r>
            <a:r>
              <a:rPr lang="zh-CN" altLang="zh-CN" sz="2000" dirty="0">
                <a:solidFill>
                  <a:srgbClr val="0070C0"/>
                </a:solidFill>
              </a:rPr>
              <a:t>）由于数码管是显示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zh-CN" sz="2000" dirty="0">
                <a:solidFill>
                  <a:srgbClr val="0070C0"/>
                </a:solidFill>
              </a:rPr>
              <a:t>位数，小数部分是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位，所以在上面的公式的基础上扩大</a:t>
            </a:r>
            <a:r>
              <a:rPr lang="en-US" altLang="zh-CN" sz="2000" dirty="0">
                <a:solidFill>
                  <a:srgbClr val="0070C0"/>
                </a:solidFill>
              </a:rPr>
              <a:t>100</a:t>
            </a:r>
            <a:r>
              <a:rPr lang="zh-CN" altLang="zh-CN" sz="2000" dirty="0">
                <a:solidFill>
                  <a:srgbClr val="0070C0"/>
                </a:solidFill>
              </a:rPr>
              <a:t>倍来化解小数点问题，最终公式简化为：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                                      S=time</a:t>
            </a:r>
            <a:r>
              <a:rPr lang="zh-CN" altLang="zh-CN" sz="2000" dirty="0">
                <a:solidFill>
                  <a:srgbClr val="0070C0"/>
                </a:solidFill>
              </a:rPr>
              <a:t>×</a:t>
            </a:r>
            <a:r>
              <a:rPr lang="en-US" altLang="zh-CN" sz="2000" dirty="0">
                <a:solidFill>
                  <a:srgbClr val="0070C0"/>
                </a:solidFill>
              </a:rPr>
              <a:t>1.7</a:t>
            </a:r>
            <a:r>
              <a:rPr lang="zh-CN" altLang="zh-CN" sz="2000" dirty="0">
                <a:solidFill>
                  <a:srgbClr val="0070C0"/>
                </a:solidFill>
              </a:rPr>
              <a:t>÷</a:t>
            </a:r>
            <a:r>
              <a:rPr lang="en-US" altLang="zh-CN" sz="2000" dirty="0">
                <a:solidFill>
                  <a:srgbClr val="0070C0"/>
                </a:solidFill>
              </a:rPr>
              <a:t>100</a:t>
            </a:r>
            <a:endParaRPr lang="en-US" altLang="zh-CN" sz="2000" dirty="0" smtClean="0">
              <a:solidFill>
                <a:srgbClr val="0070C0"/>
              </a:solidFill>
              <a:latin typeface="+mn-ea"/>
            </a:endParaRPr>
          </a:p>
          <a:p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0520" y="133985"/>
            <a:ext cx="11161246" cy="626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.绘制程序流程图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956310"/>
            <a:ext cx="3714750" cy="559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415" y="138430"/>
            <a:ext cx="2747645" cy="64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745" y="196215"/>
            <a:ext cx="10515600" cy="463772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  <a:latin typeface="+mn-ea"/>
              </a:rPr>
              <a:t>3.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编写程序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854075"/>
            <a:ext cx="5889625" cy="3980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1890" y="932815"/>
            <a:ext cx="5708650" cy="3857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384810"/>
            <a:ext cx="5406390" cy="5272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5" y="384810"/>
            <a:ext cx="5882640" cy="4366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在开发板上实现效果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根据前面的硬件电路图，进行实物接线，接好后通电，效果如</a:t>
            </a:r>
            <a:r>
              <a:rPr lang="zh-CN" altLang="zh-CN" sz="2000" dirty="0" smtClean="0">
                <a:solidFill>
                  <a:srgbClr val="0070C0"/>
                </a:solidFill>
              </a:rPr>
              <a:t>图所示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/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20" y="1408430"/>
            <a:ext cx="6018568" cy="499897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2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WPS 演示</Application>
  <PresentationFormat>自定义</PresentationFormat>
  <Paragraphs>95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自定义设计方案</vt:lpstr>
      <vt:lpstr>学习任务二 ：超声波测距仪的设计与调试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64</cp:revision>
  <dcterms:created xsi:type="dcterms:W3CDTF">2018-03-06T07:00:00Z</dcterms:created>
  <dcterms:modified xsi:type="dcterms:W3CDTF">2018-03-13T08:19:57Z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