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4"/>
  </p:notesMasterIdLst>
  <p:sldIdLst>
    <p:sldId id="258" r:id="rId4"/>
    <p:sldId id="259" r:id="rId5"/>
    <p:sldId id="267" r:id="rId6"/>
    <p:sldId id="292" r:id="rId7"/>
    <p:sldId id="269" r:id="rId8"/>
    <p:sldId id="297" r:id="rId9"/>
    <p:sldId id="270" r:id="rId10"/>
    <p:sldId id="298" r:id="rId11"/>
    <p:sldId id="279" r:id="rId12"/>
    <p:sldId id="289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19280" y="2979779"/>
            <a:ext cx="6758420" cy="1200329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9280" y="4272183"/>
            <a:ext cx="6758420" cy="53553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3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82"/>
          <p:cNvSpPr/>
          <p:nvPr/>
        </p:nvSpPr>
        <p:spPr>
          <a:xfrm rot="5400000">
            <a:off x="573922" y="6164196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6200000">
            <a:off x="-61372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5400000">
            <a:off x="1844511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209217" y="6164196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5400000">
            <a:off x="2479804" y="580028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-61373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1209216" y="579405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573922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844511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573922" y="542725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1372" y="5427254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>
            <a:off x="1209217" y="5427254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400000">
            <a:off x="-61373" y="5057110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400000">
            <a:off x="1209216" y="5057110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16200000">
            <a:off x="573922" y="505711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5400000">
            <a:off x="573922" y="469031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6200000">
            <a:off x="-61372" y="469031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16200000">
            <a:off x="1209217" y="4690312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5400000">
            <a:off x="-61373" y="4320168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573922" y="432016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16200000">
            <a:off x="-61372" y="3953370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5400000">
            <a:off x="-61373" y="358322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16200000">
            <a:off x="-61372" y="321642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70587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1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9599998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8329409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8964703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7058820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7694114" y="51509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1505882" y="418307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10235292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10870586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8964703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9599997" y="41830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7694114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704580">
            <a:off x="6229955" y="159189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7058819" y="418307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1505881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9599998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10235292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8329409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400000">
            <a:off x="8964703" y="788451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7058820" y="788451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7694114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6423525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11505882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10235292" y="1155249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10870586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6200000">
            <a:off x="8964703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9599997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7694114" y="1155249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8329408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23525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5788230" y="75692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10870587" y="1525393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6200000">
            <a:off x="9599998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10235292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6200000">
            <a:off x="8329409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8964703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6200000">
            <a:off x="7058820" y="152539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5400000">
            <a:off x="7694114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6200000">
            <a:off x="11505882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0235292" y="189219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10870586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6200000">
            <a:off x="8964703" y="189219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9599997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>
            <a:off x="8329408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0870587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1505881" y="2262335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9599998" y="226233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0235292" y="2262335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8329409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8964703" y="2262335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6200000">
            <a:off x="1150588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6200000">
            <a:off x="1023529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10870586" y="262913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9599997" y="262913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6200000">
            <a:off x="9599998" y="299927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5400000">
            <a:off x="10235292" y="299927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6200000">
            <a:off x="11505882" y="336607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0586" y="336607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627" y="3358030"/>
            <a:ext cx="6709107" cy="1200329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0627" y="4585347"/>
            <a:ext cx="6709107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342900" y="6898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62575" y="3263331"/>
            <a:ext cx="64960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1581" y="576857"/>
            <a:ext cx="567157" cy="48892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8056" y="365125"/>
            <a:ext cx="11357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471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42900" y="5755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180975"/>
            <a:ext cx="10515600" cy="1036955"/>
          </a:xfrm>
        </p:spPr>
        <p:txBody>
          <a:bodyPr>
            <a:normAutofit/>
          </a:bodyPr>
          <a:lstStyle/>
          <a:p>
            <a:r>
              <a:rPr lang="zh-CN" altLang="en-US" sz="2800" b="0" dirty="0">
                <a:solidFill>
                  <a:srgbClr val="C00000"/>
                </a:solidFill>
              </a:rPr>
              <a:t>学习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任务三</a:t>
            </a:r>
            <a:r>
              <a:rPr lang="zh-CN" altLang="en-US" sz="2800" b="0" dirty="0">
                <a:solidFill>
                  <a:srgbClr val="C00000"/>
                </a:solidFill>
              </a:rPr>
              <a:t> ：超声波汽车倒车雷达的设计与调试</a:t>
            </a:r>
            <a:endParaRPr lang="zh-CN" altLang="en-US" sz="2800" b="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65" y="1136015"/>
            <a:ext cx="11381105" cy="54013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任务</a:t>
            </a:r>
            <a:r>
              <a:rPr lang="zh-CN" altLang="en-US" sz="2000" dirty="0" smtClean="0">
                <a:solidFill>
                  <a:srgbClr val="C00000"/>
                </a:solidFill>
              </a:rPr>
              <a:t>描述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       </a:t>
            </a:r>
            <a:r>
              <a:rPr lang="zh-CN" altLang="zh-CN" sz="2000" dirty="0" smtClean="0">
                <a:solidFill>
                  <a:srgbClr val="0070C0"/>
                </a:solidFill>
              </a:rPr>
              <a:t>超声波</a:t>
            </a:r>
            <a:r>
              <a:rPr lang="zh-CN" altLang="zh-CN" sz="2000" dirty="0">
                <a:solidFill>
                  <a:srgbClr val="0070C0"/>
                </a:solidFill>
              </a:rPr>
              <a:t>汽车倒车雷达系统要求能</a:t>
            </a:r>
            <a:r>
              <a:rPr lang="zh-CN" altLang="zh-CN" sz="2000" dirty="0">
                <a:solidFill>
                  <a:srgbClr val="FF0000"/>
                </a:solidFill>
              </a:rPr>
              <a:t>实时检测</a:t>
            </a:r>
            <a:r>
              <a:rPr lang="zh-CN" altLang="zh-CN" sz="2000" dirty="0">
                <a:solidFill>
                  <a:srgbClr val="0070C0"/>
                </a:solidFill>
              </a:rPr>
              <a:t>并</a:t>
            </a:r>
            <a:r>
              <a:rPr lang="zh-CN" altLang="zh-CN" sz="2000" dirty="0">
                <a:solidFill>
                  <a:srgbClr val="FF0000"/>
                </a:solidFill>
              </a:rPr>
              <a:t>显示</a:t>
            </a:r>
            <a:r>
              <a:rPr lang="zh-CN" altLang="zh-CN" sz="2000" dirty="0">
                <a:solidFill>
                  <a:srgbClr val="0070C0"/>
                </a:solidFill>
              </a:rPr>
              <a:t>车离障碍物的</a:t>
            </a:r>
            <a:r>
              <a:rPr lang="zh-CN" altLang="zh-CN" sz="2000" dirty="0">
                <a:solidFill>
                  <a:srgbClr val="FF0000"/>
                </a:solidFill>
              </a:rPr>
              <a:t>距离</a:t>
            </a:r>
            <a:r>
              <a:rPr lang="zh-CN" altLang="zh-CN" sz="2000" dirty="0">
                <a:solidFill>
                  <a:srgbClr val="0070C0"/>
                </a:solidFill>
              </a:rPr>
              <a:t>，有倒车</a:t>
            </a:r>
            <a:r>
              <a:rPr lang="zh-CN" altLang="zh-CN" sz="2000" dirty="0">
                <a:solidFill>
                  <a:srgbClr val="FF0000"/>
                </a:solidFill>
              </a:rPr>
              <a:t>开始按钮</a:t>
            </a:r>
            <a:r>
              <a:rPr lang="zh-CN" altLang="zh-CN" sz="2000" dirty="0">
                <a:solidFill>
                  <a:srgbClr val="0070C0"/>
                </a:solidFill>
              </a:rPr>
              <a:t>（按下则步进电机以一定速度反转倒车），</a:t>
            </a:r>
            <a:r>
              <a:rPr lang="zh-CN" altLang="zh-CN" sz="2000" dirty="0">
                <a:solidFill>
                  <a:srgbClr val="FF0000"/>
                </a:solidFill>
              </a:rPr>
              <a:t>刹车按钮</a:t>
            </a:r>
            <a:r>
              <a:rPr lang="zh-CN" altLang="zh-CN" sz="2000" dirty="0">
                <a:solidFill>
                  <a:srgbClr val="0070C0"/>
                </a:solidFill>
              </a:rPr>
              <a:t>（按下则步进电机停止），并且可以用按钮</a:t>
            </a:r>
            <a:r>
              <a:rPr lang="zh-CN" altLang="zh-CN" sz="2000" dirty="0">
                <a:solidFill>
                  <a:srgbClr val="FF0000"/>
                </a:solidFill>
              </a:rPr>
              <a:t>设置安全倒车距离</a:t>
            </a:r>
            <a:r>
              <a:rPr lang="zh-CN" altLang="zh-CN" sz="2000" dirty="0">
                <a:solidFill>
                  <a:srgbClr val="0070C0"/>
                </a:solidFill>
              </a:rPr>
              <a:t>，如设置</a:t>
            </a:r>
            <a:r>
              <a:rPr lang="en-US" altLang="zh-CN" sz="2000" dirty="0">
                <a:solidFill>
                  <a:srgbClr val="0070C0"/>
                </a:solidFill>
              </a:rPr>
              <a:t>0.8</a:t>
            </a:r>
            <a:r>
              <a:rPr lang="zh-CN" altLang="zh-CN" sz="2000" dirty="0">
                <a:solidFill>
                  <a:srgbClr val="0070C0"/>
                </a:solidFill>
              </a:rPr>
              <a:t>米，则系统默认</a:t>
            </a:r>
            <a:r>
              <a:rPr lang="en-US" altLang="zh-CN" sz="2000" dirty="0">
                <a:solidFill>
                  <a:srgbClr val="0070C0"/>
                </a:solidFill>
              </a:rPr>
              <a:t>0.6</a:t>
            </a:r>
            <a:r>
              <a:rPr lang="zh-CN" altLang="zh-CN" sz="2000" dirty="0">
                <a:solidFill>
                  <a:srgbClr val="0070C0"/>
                </a:solidFill>
              </a:rPr>
              <a:t>米到</a:t>
            </a:r>
            <a:r>
              <a:rPr lang="en-US" altLang="zh-CN" sz="2000" dirty="0">
                <a:solidFill>
                  <a:srgbClr val="0070C0"/>
                </a:solidFill>
              </a:rPr>
              <a:t>0.8</a:t>
            </a:r>
            <a:r>
              <a:rPr lang="zh-CN" altLang="zh-CN" sz="2000" dirty="0">
                <a:solidFill>
                  <a:srgbClr val="0070C0"/>
                </a:solidFill>
              </a:rPr>
              <a:t>米为安全倒车距离，此时蜂鸣器以</a:t>
            </a:r>
            <a:r>
              <a:rPr lang="en-US" altLang="zh-CN" sz="2000" dirty="0">
                <a:solidFill>
                  <a:srgbClr val="0070C0"/>
                </a:solidFill>
              </a:rPr>
              <a:t>2Hz</a:t>
            </a:r>
            <a:r>
              <a:rPr lang="zh-CN" altLang="zh-CN" sz="2000" dirty="0">
                <a:solidFill>
                  <a:srgbClr val="0070C0"/>
                </a:solidFill>
              </a:rPr>
              <a:t>频率提示可以刹车，如果低于</a:t>
            </a:r>
            <a:r>
              <a:rPr lang="en-US" altLang="zh-CN" sz="2000" dirty="0">
                <a:solidFill>
                  <a:srgbClr val="0070C0"/>
                </a:solidFill>
              </a:rPr>
              <a:t>0.6</a:t>
            </a:r>
            <a:r>
              <a:rPr lang="zh-CN" altLang="zh-CN" sz="2000" dirty="0">
                <a:solidFill>
                  <a:srgbClr val="0070C0"/>
                </a:solidFill>
              </a:rPr>
              <a:t>米还没刹车，则系统以</a:t>
            </a:r>
            <a:r>
              <a:rPr lang="en-US" altLang="zh-CN" sz="2000" dirty="0">
                <a:solidFill>
                  <a:srgbClr val="0070C0"/>
                </a:solidFill>
              </a:rPr>
              <a:t>5Hz</a:t>
            </a:r>
            <a:r>
              <a:rPr lang="zh-CN" altLang="zh-CN" sz="2000" dirty="0">
                <a:solidFill>
                  <a:srgbClr val="0070C0"/>
                </a:solidFill>
              </a:rPr>
              <a:t>频率</a:t>
            </a:r>
            <a:r>
              <a:rPr lang="zh-CN" altLang="zh-CN" sz="2000" dirty="0">
                <a:solidFill>
                  <a:srgbClr val="FF0000"/>
                </a:solidFill>
              </a:rPr>
              <a:t>报警</a:t>
            </a:r>
            <a:r>
              <a:rPr lang="zh-CN" altLang="zh-CN" sz="2000" dirty="0">
                <a:solidFill>
                  <a:srgbClr val="0070C0"/>
                </a:solidFill>
              </a:rPr>
              <a:t>，并且步进电机正转（可以认为</a:t>
            </a:r>
            <a:r>
              <a:rPr lang="zh-CN" altLang="zh-CN" sz="2000" dirty="0">
                <a:solidFill>
                  <a:srgbClr val="FF0000"/>
                </a:solidFill>
              </a:rPr>
              <a:t>强制刹车</a:t>
            </a:r>
            <a:r>
              <a:rPr lang="zh-CN" altLang="zh-CN" sz="2000" dirty="0">
                <a:solidFill>
                  <a:srgbClr val="0070C0"/>
                </a:solidFill>
              </a:rPr>
              <a:t>）到安全距离自动停止。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任务目标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lvl="0"/>
            <a:r>
              <a:rPr lang="en-US" altLang="zh-CN" sz="2000" dirty="0" smtClean="0">
                <a:solidFill>
                  <a:srgbClr val="0070C0"/>
                </a:solidFill>
              </a:rPr>
              <a:t>1.</a:t>
            </a:r>
            <a:r>
              <a:rPr lang="zh-CN" altLang="zh-CN" sz="2000" dirty="0" smtClean="0">
                <a:solidFill>
                  <a:srgbClr val="0070C0"/>
                </a:solidFill>
              </a:rPr>
              <a:t>能</a:t>
            </a:r>
            <a:r>
              <a:rPr lang="zh-CN" altLang="zh-CN" sz="2000" dirty="0">
                <a:solidFill>
                  <a:srgbClr val="0070C0"/>
                </a:solidFill>
              </a:rPr>
              <a:t>正确掌握超声波模块、步进电机、数码管动态扫描的工作原理。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 lvl="0"/>
            <a:r>
              <a:rPr lang="en-US" altLang="zh-CN" sz="2000" dirty="0" smtClean="0">
                <a:solidFill>
                  <a:srgbClr val="0070C0"/>
                </a:solidFill>
              </a:rPr>
              <a:t>2.</a:t>
            </a:r>
            <a:r>
              <a:rPr lang="zh-CN" altLang="zh-CN" sz="2000" dirty="0" smtClean="0">
                <a:solidFill>
                  <a:srgbClr val="0070C0"/>
                </a:solidFill>
              </a:rPr>
              <a:t>会</a:t>
            </a:r>
            <a:r>
              <a:rPr lang="zh-CN" altLang="zh-CN" sz="2000" dirty="0">
                <a:solidFill>
                  <a:srgbClr val="0070C0"/>
                </a:solidFill>
              </a:rPr>
              <a:t>根据任务分析，设计并绘制超声波汽车倒车雷达的硬件电路图。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3. </a:t>
            </a:r>
            <a:r>
              <a:rPr lang="zh-CN" altLang="zh-CN" sz="2000" dirty="0">
                <a:solidFill>
                  <a:srgbClr val="0070C0"/>
                </a:solidFill>
              </a:rPr>
              <a:t>会正确掌握超声波和步进电机等在单片机中的用法，并编写程序实现超声波汽车倒车雷达系统的按钮设置、实时距离显示、报警及步进电机刹车功能。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4. </a:t>
            </a:r>
            <a:r>
              <a:rPr lang="zh-CN" altLang="zh-CN" sz="2000" dirty="0">
                <a:solidFill>
                  <a:srgbClr val="0070C0"/>
                </a:solidFill>
              </a:rPr>
              <a:t>能安装电路原理图，正确组装超声波汽车倒车雷达系统，调试并实现任务的相关要求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zh-CN" sz="2000" dirty="0" smtClean="0">
                <a:solidFill>
                  <a:srgbClr val="0070C0"/>
                </a:solidFill>
              </a:rPr>
              <a:t>建议</a:t>
            </a:r>
            <a:r>
              <a:rPr lang="zh-CN" altLang="zh-CN" sz="2000" dirty="0">
                <a:solidFill>
                  <a:srgbClr val="0070C0"/>
                </a:solidFill>
              </a:rPr>
              <a:t>课时：  </a:t>
            </a:r>
            <a:r>
              <a:rPr lang="en-US" altLang="zh-CN" sz="2000" dirty="0">
                <a:solidFill>
                  <a:srgbClr val="0070C0"/>
                </a:solidFill>
              </a:rPr>
              <a:t>12</a:t>
            </a:r>
            <a:r>
              <a:rPr lang="zh-CN" altLang="zh-CN" sz="2000" dirty="0">
                <a:solidFill>
                  <a:srgbClr val="0070C0"/>
                </a:solidFill>
              </a:rPr>
              <a:t>课时</a:t>
            </a:r>
            <a:endParaRPr lang="zh-CN" altLang="zh-CN" sz="2000" dirty="0">
              <a:solidFill>
                <a:srgbClr val="0070C0"/>
              </a:solidFill>
            </a:endParaRPr>
          </a:p>
          <a:p>
            <a:endParaRPr lang="zh-CN" alt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447040"/>
            <a:ext cx="10515600" cy="556379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任务分析</a:t>
            </a:r>
            <a:br>
              <a:rPr lang="zh-CN" altLang="en-US" sz="2000" dirty="0">
                <a:latin typeface="+mn-ea"/>
                <a:sym typeface="+mn-ea"/>
              </a:rPr>
            </a:br>
            <a:r>
              <a:rPr lang="zh-CN" altLang="en-US" sz="2000" dirty="0" smtClean="0">
                <a:latin typeface="+mn-ea"/>
                <a:sym typeface="+mn-ea"/>
              </a:rPr>
              <a:t>    </a:t>
            </a:r>
            <a:r>
              <a:rPr lang="zh-CN" altLang="zh-CN" sz="2000" dirty="0" smtClean="0">
                <a:solidFill>
                  <a:srgbClr val="0070C0"/>
                </a:solidFill>
              </a:rPr>
              <a:t>此</a:t>
            </a:r>
            <a:r>
              <a:rPr lang="zh-CN" altLang="zh-CN" sz="2000" dirty="0">
                <a:solidFill>
                  <a:srgbClr val="0070C0"/>
                </a:solidFill>
              </a:rPr>
              <a:t>任务是把前面二个任务融合在一起组成一个系统，难点是数码管动态扫描、步进电机运行。如果都按之前编法都要占用</a:t>
            </a:r>
            <a:r>
              <a:rPr lang="en-US" altLang="zh-CN" sz="2000" dirty="0">
                <a:solidFill>
                  <a:srgbClr val="0070C0"/>
                </a:solidFill>
              </a:rPr>
              <a:t>CPU</a:t>
            </a:r>
            <a:r>
              <a:rPr lang="zh-CN" altLang="zh-CN" sz="2000" dirty="0">
                <a:solidFill>
                  <a:srgbClr val="0070C0"/>
                </a:solidFill>
              </a:rPr>
              <a:t>时间，影响超声波的检测，所以必须把数码管动态扫描、步进电机运行都放在中断定时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的子程序中（</a:t>
            </a:r>
            <a:r>
              <a:rPr lang="en-US" altLang="zh-CN" sz="2000" dirty="0">
                <a:solidFill>
                  <a:srgbClr val="0070C0"/>
                </a:solidFill>
              </a:rPr>
              <a:t>2ms</a:t>
            </a:r>
            <a:r>
              <a:rPr lang="zh-CN" altLang="zh-CN" sz="2000" dirty="0">
                <a:solidFill>
                  <a:srgbClr val="0070C0"/>
                </a:solidFill>
              </a:rPr>
              <a:t>中断），某个时间到了则数码管点亮一位或步进电机运行一步。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+mn-ea"/>
                <a:sym typeface="+mn-ea"/>
              </a:rPr>
              <a:t>任务</a:t>
            </a: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实施</a:t>
            </a:r>
            <a:endParaRPr lang="zh-CN" altLang="en-US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一、电路硬件设计</a:t>
            </a:r>
            <a:endParaRPr lang="zh-CN" altLang="en-US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+mn-ea"/>
                <a:sym typeface="+mn-ea"/>
              </a:rPr>
              <a:t>1.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硬件设计思路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zh-CN" altLang="zh-CN" sz="2000" dirty="0">
                <a:solidFill>
                  <a:srgbClr val="0070C0"/>
                </a:solidFill>
              </a:rPr>
              <a:t>此电路把任务一和任务二结合在一起，单片机接最小系统，超声波模块接电源和地，</a:t>
            </a:r>
            <a:r>
              <a:rPr lang="en-US" altLang="zh-CN" sz="2000" dirty="0">
                <a:solidFill>
                  <a:srgbClr val="0070C0"/>
                </a:solidFill>
              </a:rPr>
              <a:t>TRIG</a:t>
            </a:r>
            <a:r>
              <a:rPr lang="zh-CN" altLang="zh-CN" sz="2000" dirty="0">
                <a:solidFill>
                  <a:srgbClr val="0070C0"/>
                </a:solidFill>
              </a:rPr>
              <a:t>引脚接单片机</a:t>
            </a:r>
            <a:r>
              <a:rPr lang="en-US" altLang="zh-CN" sz="2000" dirty="0">
                <a:solidFill>
                  <a:srgbClr val="0070C0"/>
                </a:solidFill>
              </a:rPr>
              <a:t>P1.5</a:t>
            </a:r>
            <a:r>
              <a:rPr lang="zh-CN" altLang="zh-CN" sz="2000" dirty="0">
                <a:solidFill>
                  <a:srgbClr val="0070C0"/>
                </a:solidFill>
              </a:rPr>
              <a:t>脚，</a:t>
            </a:r>
            <a:r>
              <a:rPr lang="en-US" altLang="zh-CN" sz="2000" dirty="0">
                <a:solidFill>
                  <a:srgbClr val="0070C0"/>
                </a:solidFill>
              </a:rPr>
              <a:t>ECHO</a:t>
            </a:r>
            <a:r>
              <a:rPr lang="zh-CN" altLang="zh-CN" sz="2000" dirty="0">
                <a:solidFill>
                  <a:srgbClr val="0070C0"/>
                </a:solidFill>
              </a:rPr>
              <a:t>引脚接单片机</a:t>
            </a:r>
            <a:r>
              <a:rPr lang="en-US" altLang="zh-CN" sz="2000" dirty="0">
                <a:solidFill>
                  <a:srgbClr val="0070C0"/>
                </a:solidFill>
              </a:rPr>
              <a:t>P1.6</a:t>
            </a:r>
            <a:r>
              <a:rPr lang="zh-CN" altLang="zh-CN" sz="2000" dirty="0">
                <a:solidFill>
                  <a:srgbClr val="0070C0"/>
                </a:solidFill>
              </a:rPr>
              <a:t>引脚；数码管模块接电源，数据端接单片机</a:t>
            </a:r>
            <a:r>
              <a:rPr lang="en-US" altLang="zh-CN" sz="2000" dirty="0">
                <a:solidFill>
                  <a:srgbClr val="0070C0"/>
                </a:solidFill>
              </a:rPr>
              <a:t>P0</a:t>
            </a:r>
            <a:r>
              <a:rPr lang="zh-CN" altLang="zh-CN" sz="2000" dirty="0">
                <a:solidFill>
                  <a:srgbClr val="0070C0"/>
                </a:solidFill>
              </a:rPr>
              <a:t>口，片选端接单片机</a:t>
            </a:r>
            <a:r>
              <a:rPr lang="en-US" altLang="zh-CN" sz="2000" dirty="0">
                <a:solidFill>
                  <a:srgbClr val="0070C0"/>
                </a:solidFill>
              </a:rPr>
              <a:t>P3</a:t>
            </a:r>
            <a:r>
              <a:rPr lang="zh-CN" altLang="zh-CN" sz="2000" dirty="0">
                <a:solidFill>
                  <a:srgbClr val="0070C0"/>
                </a:solidFill>
              </a:rPr>
              <a:t>口；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个步进电机接单片机</a:t>
            </a:r>
            <a:r>
              <a:rPr lang="en-US" altLang="zh-CN" sz="2000" dirty="0">
                <a:solidFill>
                  <a:srgbClr val="0070C0"/>
                </a:solidFill>
              </a:rPr>
              <a:t>P2</a:t>
            </a:r>
            <a:r>
              <a:rPr lang="zh-CN" altLang="zh-CN" sz="2000" dirty="0">
                <a:solidFill>
                  <a:srgbClr val="0070C0"/>
                </a:solidFill>
              </a:rPr>
              <a:t>口；单片机</a:t>
            </a:r>
            <a:r>
              <a:rPr lang="en-US" altLang="zh-CN" sz="2000" dirty="0">
                <a:solidFill>
                  <a:srgbClr val="0070C0"/>
                </a:solidFill>
              </a:rPr>
              <a:t>P1.0-P1.4</a:t>
            </a:r>
            <a:r>
              <a:rPr lang="zh-CN" altLang="zh-CN" sz="2000" dirty="0">
                <a:solidFill>
                  <a:srgbClr val="0070C0"/>
                </a:solidFill>
              </a:rPr>
              <a:t>引脚依次接倒车开始、停车、设置、加、减按钮；单片机</a:t>
            </a:r>
            <a:r>
              <a:rPr lang="en-US" altLang="zh-CN" sz="2000" dirty="0">
                <a:solidFill>
                  <a:srgbClr val="0070C0"/>
                </a:solidFill>
              </a:rPr>
              <a:t>P1.7</a:t>
            </a:r>
            <a:r>
              <a:rPr lang="zh-CN" altLang="zh-CN" sz="2000" dirty="0">
                <a:solidFill>
                  <a:srgbClr val="0070C0"/>
                </a:solidFill>
              </a:rPr>
              <a:t>引脚接蜂鸣器模块。 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</a:rPr>
              <a:t>.</a:t>
            </a:r>
            <a:r>
              <a:rPr lang="zh-CN" altLang="en-US" sz="2000" dirty="0">
                <a:solidFill>
                  <a:srgbClr val="C00000"/>
                </a:solidFill>
              </a:rPr>
              <a:t>硬件电路原理图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23" y="1352774"/>
            <a:ext cx="8069077" cy="5198018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3225" y="367030"/>
            <a:ext cx="11161246" cy="626872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二、软件设计与调试 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.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软件设计思路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）在主程序中，检测各个按钮的状态，并作出反应，如倒车按钮按下则运行标志为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；停止按钮按下则运行标志为</a:t>
            </a:r>
            <a:r>
              <a:rPr lang="en-US" altLang="zh-CN" sz="2000" dirty="0">
                <a:solidFill>
                  <a:srgbClr val="0070C0"/>
                </a:solidFill>
              </a:rPr>
              <a:t>0</a:t>
            </a:r>
            <a:r>
              <a:rPr lang="zh-CN" altLang="zh-CN" sz="2000" dirty="0">
                <a:solidFill>
                  <a:srgbClr val="0070C0"/>
                </a:solidFill>
              </a:rPr>
              <a:t>；检测到设置、加、减按钮动作也做出相应的处理；当检测到有回送的高电平信号时，开定时器</a:t>
            </a:r>
            <a:r>
              <a:rPr lang="en-US" altLang="zh-CN" sz="2000" dirty="0">
                <a:solidFill>
                  <a:srgbClr val="0070C0"/>
                </a:solidFill>
              </a:rPr>
              <a:t>0</a:t>
            </a:r>
            <a:r>
              <a:rPr lang="zh-CN" altLang="zh-CN" sz="2000" dirty="0">
                <a:solidFill>
                  <a:srgbClr val="0070C0"/>
                </a:solidFill>
              </a:rPr>
              <a:t>，高电平信号消失时，关定时器</a:t>
            </a:r>
            <a:r>
              <a:rPr lang="en-US" altLang="zh-CN" sz="2000" dirty="0">
                <a:solidFill>
                  <a:srgbClr val="0070C0"/>
                </a:solidFill>
              </a:rPr>
              <a:t>0</a:t>
            </a:r>
            <a:r>
              <a:rPr lang="zh-CN" altLang="zh-CN" sz="2000" dirty="0">
                <a:solidFill>
                  <a:srgbClr val="0070C0"/>
                </a:solidFill>
              </a:rPr>
              <a:t>，那么定时器</a:t>
            </a:r>
            <a:r>
              <a:rPr lang="en-US" altLang="zh-CN" sz="2000" dirty="0">
                <a:solidFill>
                  <a:srgbClr val="0070C0"/>
                </a:solidFill>
              </a:rPr>
              <a:t>0</a:t>
            </a:r>
            <a:r>
              <a:rPr lang="zh-CN" altLang="zh-CN" sz="2000" dirty="0">
                <a:solidFill>
                  <a:srgbClr val="0070C0"/>
                </a:solidFill>
              </a:rPr>
              <a:t>里面的</a:t>
            </a:r>
            <a:r>
              <a:rPr lang="en-US" altLang="zh-CN" sz="2000" dirty="0">
                <a:solidFill>
                  <a:srgbClr val="0070C0"/>
                </a:solidFill>
              </a:rPr>
              <a:t>TH0</a:t>
            </a:r>
            <a:r>
              <a:rPr lang="zh-CN" altLang="zh-CN" sz="2000" dirty="0">
                <a:solidFill>
                  <a:srgbClr val="0070C0"/>
                </a:solidFill>
              </a:rPr>
              <a:t>和</a:t>
            </a:r>
            <a:r>
              <a:rPr lang="en-US" altLang="zh-CN" sz="2000" dirty="0">
                <a:solidFill>
                  <a:srgbClr val="0070C0"/>
                </a:solidFill>
              </a:rPr>
              <a:t>TL0</a:t>
            </a:r>
            <a:r>
              <a:rPr lang="zh-CN" altLang="zh-CN" sz="2000" dirty="0">
                <a:solidFill>
                  <a:srgbClr val="0070C0"/>
                </a:solidFill>
              </a:rPr>
              <a:t>的值则是时间值。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）高电平持续时间根据</a:t>
            </a:r>
            <a:r>
              <a:rPr lang="en-US" altLang="zh-CN" sz="2000" dirty="0">
                <a:solidFill>
                  <a:srgbClr val="0070C0"/>
                </a:solidFill>
              </a:rPr>
              <a:t>TH0</a:t>
            </a:r>
            <a:r>
              <a:rPr lang="zh-CN" altLang="zh-CN" sz="2000" dirty="0">
                <a:solidFill>
                  <a:srgbClr val="0070C0"/>
                </a:solidFill>
              </a:rPr>
              <a:t>和</a:t>
            </a:r>
            <a:r>
              <a:rPr lang="en-US" altLang="zh-CN" sz="2000" dirty="0">
                <a:solidFill>
                  <a:srgbClr val="0070C0"/>
                </a:solidFill>
              </a:rPr>
              <a:t>TL0</a:t>
            </a:r>
            <a:r>
              <a:rPr lang="zh-CN" altLang="zh-CN" sz="2000" dirty="0">
                <a:solidFill>
                  <a:srgbClr val="0070C0"/>
                </a:solidFill>
              </a:rPr>
              <a:t>的值算出来后，单位是微秒。根据以下公式计算：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                                    S=time</a:t>
            </a:r>
            <a:r>
              <a:rPr lang="zh-CN" altLang="zh-CN" sz="2000" dirty="0">
                <a:solidFill>
                  <a:srgbClr val="0070C0"/>
                </a:solidFill>
              </a:rPr>
              <a:t>×</a:t>
            </a:r>
            <a:r>
              <a:rPr lang="en-US" altLang="zh-CN" sz="2000" dirty="0">
                <a:solidFill>
                  <a:srgbClr val="0070C0"/>
                </a:solidFill>
              </a:rPr>
              <a:t>10</a:t>
            </a:r>
            <a:r>
              <a:rPr lang="en-US" altLang="zh-CN" sz="2000" baseline="30000" dirty="0">
                <a:solidFill>
                  <a:srgbClr val="0070C0"/>
                </a:solidFill>
              </a:rPr>
              <a:t>-6</a:t>
            </a:r>
            <a:r>
              <a:rPr lang="zh-CN" altLang="zh-CN" sz="2000" dirty="0">
                <a:solidFill>
                  <a:srgbClr val="0070C0"/>
                </a:solidFill>
              </a:rPr>
              <a:t>×</a:t>
            </a:r>
            <a:r>
              <a:rPr lang="en-US" altLang="zh-CN" sz="2000" dirty="0">
                <a:solidFill>
                  <a:srgbClr val="0070C0"/>
                </a:solidFill>
              </a:rPr>
              <a:t>340</a:t>
            </a:r>
            <a:r>
              <a:rPr lang="zh-CN" altLang="zh-CN" sz="2000" dirty="0">
                <a:solidFill>
                  <a:srgbClr val="0070C0"/>
                </a:solidFill>
              </a:rPr>
              <a:t>÷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3</a:t>
            </a:r>
            <a:r>
              <a:rPr lang="zh-CN" altLang="zh-CN" sz="2000" dirty="0">
                <a:solidFill>
                  <a:srgbClr val="0070C0"/>
                </a:solidFill>
              </a:rPr>
              <a:t>）由于数码管是显示</a:t>
            </a:r>
            <a:r>
              <a:rPr lang="en-US" altLang="zh-CN" sz="2000" dirty="0">
                <a:solidFill>
                  <a:srgbClr val="0070C0"/>
                </a:solidFill>
              </a:rPr>
              <a:t>3</a:t>
            </a:r>
            <a:r>
              <a:rPr lang="zh-CN" altLang="zh-CN" sz="2000" dirty="0">
                <a:solidFill>
                  <a:srgbClr val="0070C0"/>
                </a:solidFill>
              </a:rPr>
              <a:t>位数，小数部分是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位，所以在上面的公式的基础上扩大</a:t>
            </a:r>
            <a:r>
              <a:rPr lang="en-US" altLang="zh-CN" sz="2000" dirty="0">
                <a:solidFill>
                  <a:srgbClr val="0070C0"/>
                </a:solidFill>
              </a:rPr>
              <a:t>100</a:t>
            </a:r>
            <a:r>
              <a:rPr lang="zh-CN" altLang="zh-CN" sz="2000" dirty="0">
                <a:solidFill>
                  <a:srgbClr val="0070C0"/>
                </a:solidFill>
              </a:rPr>
              <a:t>倍来化解小数点问题，最终公式简化为：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                                   S=time</a:t>
            </a:r>
            <a:r>
              <a:rPr lang="zh-CN" altLang="zh-CN" sz="2000" dirty="0">
                <a:solidFill>
                  <a:srgbClr val="0070C0"/>
                </a:solidFill>
              </a:rPr>
              <a:t>×</a:t>
            </a:r>
            <a:r>
              <a:rPr lang="en-US" altLang="zh-CN" sz="2000" dirty="0">
                <a:solidFill>
                  <a:srgbClr val="0070C0"/>
                </a:solidFill>
              </a:rPr>
              <a:t>1.7</a:t>
            </a:r>
            <a:r>
              <a:rPr lang="zh-CN" altLang="zh-CN" sz="2000" dirty="0">
                <a:solidFill>
                  <a:srgbClr val="0070C0"/>
                </a:solidFill>
              </a:rPr>
              <a:t>÷</a:t>
            </a:r>
            <a:r>
              <a:rPr lang="en-US" altLang="zh-CN" sz="2000" dirty="0">
                <a:solidFill>
                  <a:srgbClr val="0070C0"/>
                </a:solidFill>
              </a:rPr>
              <a:t>100</a:t>
            </a:r>
            <a:endParaRPr lang="en-US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4</a:t>
            </a:r>
            <a:r>
              <a:rPr lang="zh-CN" altLang="zh-CN" sz="2000" dirty="0">
                <a:solidFill>
                  <a:srgbClr val="0070C0"/>
                </a:solidFill>
              </a:rPr>
              <a:t>）主程序当中，还要比较测量距离和设置距离的大小：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当设置距离减</a:t>
            </a:r>
            <a:r>
              <a:rPr lang="en-US" altLang="zh-CN" sz="2000" dirty="0">
                <a:solidFill>
                  <a:srgbClr val="0070C0"/>
                </a:solidFill>
              </a:rPr>
              <a:t>0.2</a:t>
            </a:r>
            <a:r>
              <a:rPr lang="zh-CN" altLang="zh-CN" sz="2000" dirty="0">
                <a:solidFill>
                  <a:srgbClr val="0070C0"/>
                </a:solidFill>
              </a:rPr>
              <a:t>米 </a:t>
            </a:r>
            <a:r>
              <a:rPr lang="en-US" altLang="zh-CN" sz="2000" dirty="0">
                <a:solidFill>
                  <a:srgbClr val="0070C0"/>
                </a:solidFill>
              </a:rPr>
              <a:t>&lt; </a:t>
            </a:r>
            <a:r>
              <a:rPr lang="zh-CN" altLang="zh-CN" sz="2000" dirty="0">
                <a:solidFill>
                  <a:srgbClr val="0070C0"/>
                </a:solidFill>
              </a:rPr>
              <a:t>测量距离</a:t>
            </a:r>
            <a:r>
              <a:rPr lang="en-US" altLang="zh-CN" sz="2000" dirty="0">
                <a:solidFill>
                  <a:srgbClr val="0070C0"/>
                </a:solidFill>
              </a:rPr>
              <a:t> &lt; </a:t>
            </a:r>
            <a:r>
              <a:rPr lang="zh-CN" altLang="zh-CN" sz="2000" dirty="0">
                <a:solidFill>
                  <a:srgbClr val="0070C0"/>
                </a:solidFill>
              </a:rPr>
              <a:t>设置距离 时，为提示状态，提示标志为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；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当测量距离</a:t>
            </a:r>
            <a:r>
              <a:rPr lang="en-US" altLang="zh-CN" sz="2000" dirty="0">
                <a:solidFill>
                  <a:srgbClr val="0070C0"/>
                </a:solidFill>
              </a:rPr>
              <a:t> &lt; </a:t>
            </a:r>
            <a:r>
              <a:rPr lang="zh-CN" altLang="zh-CN" sz="2000" dirty="0">
                <a:solidFill>
                  <a:srgbClr val="0070C0"/>
                </a:solidFill>
              </a:rPr>
              <a:t>设置距离减</a:t>
            </a:r>
            <a:r>
              <a:rPr lang="en-US" altLang="zh-CN" sz="2000" dirty="0">
                <a:solidFill>
                  <a:srgbClr val="0070C0"/>
                </a:solidFill>
              </a:rPr>
              <a:t>0.2</a:t>
            </a:r>
            <a:r>
              <a:rPr lang="zh-CN" altLang="zh-CN" sz="2000" dirty="0">
                <a:solidFill>
                  <a:srgbClr val="0070C0"/>
                </a:solidFill>
              </a:rPr>
              <a:t>米时，为报警状态，报警标志为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，运行标志为</a:t>
            </a:r>
            <a:r>
              <a:rPr lang="en-US" altLang="zh-CN" sz="2000" dirty="0">
                <a:solidFill>
                  <a:srgbClr val="0070C0"/>
                </a:solidFill>
              </a:rPr>
              <a:t>0</a:t>
            </a:r>
            <a:r>
              <a:rPr lang="zh-CN" altLang="zh-CN" sz="2000" dirty="0">
                <a:solidFill>
                  <a:srgbClr val="0070C0"/>
                </a:solidFill>
              </a:rPr>
              <a:t>；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5</a:t>
            </a:r>
            <a:r>
              <a:rPr lang="zh-CN" altLang="zh-CN" sz="2000" dirty="0">
                <a:solidFill>
                  <a:srgbClr val="0070C0"/>
                </a:solidFill>
              </a:rPr>
              <a:t>）利用定时器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产生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毫秒的定时，中断</a:t>
            </a:r>
            <a:r>
              <a:rPr lang="en-US" altLang="zh-CN" sz="2000" dirty="0">
                <a:solidFill>
                  <a:srgbClr val="0070C0"/>
                </a:solidFill>
              </a:rPr>
              <a:t>400</a:t>
            </a:r>
            <a:r>
              <a:rPr lang="zh-CN" altLang="zh-CN" sz="2000" dirty="0">
                <a:solidFill>
                  <a:srgbClr val="0070C0"/>
                </a:solidFill>
              </a:rPr>
              <a:t>次即</a:t>
            </a:r>
            <a:r>
              <a:rPr lang="en-US" altLang="zh-CN" sz="2000" dirty="0">
                <a:solidFill>
                  <a:srgbClr val="0070C0"/>
                </a:solidFill>
              </a:rPr>
              <a:t>800ms</a:t>
            </a:r>
            <a:r>
              <a:rPr lang="zh-CN" altLang="zh-CN" sz="2000" dirty="0">
                <a:solidFill>
                  <a:srgbClr val="0070C0"/>
                </a:solidFill>
              </a:rPr>
              <a:t>时，单片机给超声波发信号。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>
                <a:solidFill>
                  <a:srgbClr val="0070C0"/>
                </a:solidFill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</a:rPr>
              <a:t>6</a:t>
            </a:r>
            <a:r>
              <a:rPr lang="zh-CN" altLang="zh-CN" sz="2000" dirty="0">
                <a:solidFill>
                  <a:srgbClr val="0070C0"/>
                </a:solidFill>
              </a:rPr>
              <a:t>）利用定时器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产生的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毫秒中断，每中断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次，点亮一个数码管从而实现动态扫描；中断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次则电机运行一步（如果运行标志为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）；中断</a:t>
            </a:r>
            <a:r>
              <a:rPr lang="en-US" altLang="zh-CN" sz="2000" dirty="0">
                <a:solidFill>
                  <a:srgbClr val="0070C0"/>
                </a:solidFill>
              </a:rPr>
              <a:t>100</a:t>
            </a:r>
            <a:r>
              <a:rPr lang="zh-CN" altLang="zh-CN" sz="2000" dirty="0">
                <a:solidFill>
                  <a:srgbClr val="0070C0"/>
                </a:solidFill>
              </a:rPr>
              <a:t>次即</a:t>
            </a:r>
            <a:r>
              <a:rPr lang="en-US" altLang="zh-CN" sz="2000" dirty="0">
                <a:solidFill>
                  <a:srgbClr val="0070C0"/>
                </a:solidFill>
              </a:rPr>
              <a:t>200ms</a:t>
            </a:r>
            <a:r>
              <a:rPr lang="zh-CN" altLang="zh-CN" sz="2000" dirty="0">
                <a:solidFill>
                  <a:srgbClr val="0070C0"/>
                </a:solidFill>
              </a:rPr>
              <a:t>蜂鸣器取反（如果报警标志为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）；中断</a:t>
            </a:r>
            <a:r>
              <a:rPr lang="en-US" altLang="zh-CN" sz="2000" dirty="0">
                <a:solidFill>
                  <a:srgbClr val="0070C0"/>
                </a:solidFill>
              </a:rPr>
              <a:t>250</a:t>
            </a:r>
            <a:r>
              <a:rPr lang="zh-CN" altLang="zh-CN" sz="2000" dirty="0">
                <a:solidFill>
                  <a:srgbClr val="0070C0"/>
                </a:solidFill>
              </a:rPr>
              <a:t>次即</a:t>
            </a:r>
            <a:r>
              <a:rPr lang="en-US" altLang="zh-CN" sz="2000" dirty="0">
                <a:solidFill>
                  <a:srgbClr val="0070C0"/>
                </a:solidFill>
              </a:rPr>
              <a:t>500ms</a:t>
            </a:r>
            <a:r>
              <a:rPr lang="zh-CN" altLang="zh-CN" sz="2000" dirty="0">
                <a:solidFill>
                  <a:srgbClr val="0070C0"/>
                </a:solidFill>
              </a:rPr>
              <a:t>蜂鸣器取反（如果提示标志为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）；</a:t>
            </a:r>
            <a:endParaRPr lang="zh-CN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9900" y="39306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2.</a:t>
            </a:r>
            <a:r>
              <a:rPr lang="zh-CN" altLang="zh-CN" sz="2000" dirty="0">
                <a:solidFill>
                  <a:srgbClr val="C00000"/>
                </a:solidFill>
              </a:rPr>
              <a:t>编写程序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</a:rPr>
              <a:t> 源程序比较长，可以参考教材。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3</a:t>
            </a:r>
            <a:r>
              <a:rPr lang="zh-CN" altLang="en-US" sz="2000" dirty="0" smtClean="0">
                <a:solidFill>
                  <a:srgbClr val="C00000"/>
                </a:solidFill>
              </a:rPr>
              <a:t>.</a:t>
            </a:r>
            <a:r>
              <a:rPr lang="zh-CN" altLang="en-US" sz="2000" dirty="0">
                <a:solidFill>
                  <a:srgbClr val="C00000"/>
                </a:solidFill>
              </a:rPr>
              <a:t>在开发板上实现效果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根据前面的硬件电路图，进行实物接线，接好后通电，效果如</a:t>
            </a:r>
            <a:r>
              <a:rPr lang="zh-CN" altLang="zh-CN" sz="2000" dirty="0" smtClean="0">
                <a:solidFill>
                  <a:srgbClr val="0070C0"/>
                </a:solidFill>
              </a:rPr>
              <a:t>图所示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en-US" altLang="zh-CN" sz="2000" dirty="0"/>
          </a:p>
        </p:txBody>
      </p:sp>
      <p:pic>
        <p:nvPicPr>
          <p:cNvPr id="12" name="图片 11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76" y="2103007"/>
            <a:ext cx="4902855" cy="458559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zh-CN" altLang="en-US" sz="2000" b="0">
                <a:solidFill>
                  <a:srgbClr val="0070C0"/>
                </a:solidFill>
              </a:rPr>
              <a:t>调试好后，进行拼装小车，小车系统装好后实物效果图如图所示</a:t>
            </a:r>
            <a:r>
              <a:rPr lang="zh-CN" altLang="en-US" sz="2000"/>
              <a:t>：</a:t>
            </a:r>
            <a:endParaRPr lang="zh-CN" altLang="en-US" sz="2000"/>
          </a:p>
        </p:txBody>
      </p:sp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865" y="1249680"/>
            <a:ext cx="5713730" cy="4638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3855" y="208915"/>
            <a:ext cx="10515600" cy="64935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知识点提升：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zh-CN" altLang="zh-CN" sz="2000" dirty="0" smtClean="0">
                <a:solidFill>
                  <a:srgbClr val="0070C0"/>
                </a:solidFill>
              </a:rPr>
              <a:t>在</a:t>
            </a:r>
            <a:r>
              <a:rPr lang="zh-CN" altLang="zh-CN" sz="2000" dirty="0">
                <a:solidFill>
                  <a:srgbClr val="0070C0"/>
                </a:solidFill>
              </a:rPr>
              <a:t>上例的基础上，当小车大于安全距离时，以速度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进行倒车；当在安全距离范围时，以速度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进行倒车；在小于安全距离时以速度</a:t>
            </a:r>
            <a:r>
              <a:rPr lang="en-US" altLang="zh-CN" sz="2000" dirty="0">
                <a:solidFill>
                  <a:srgbClr val="0070C0"/>
                </a:solidFill>
              </a:rPr>
              <a:t>3</a:t>
            </a:r>
            <a:r>
              <a:rPr lang="zh-CN" altLang="zh-CN" sz="2000" dirty="0">
                <a:solidFill>
                  <a:srgbClr val="0070C0"/>
                </a:solidFill>
              </a:rPr>
              <a:t>进行正转，试修改相应的程序。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zh-CN" altLang="zh-CN" sz="2000" dirty="0" smtClean="0">
                <a:solidFill>
                  <a:srgbClr val="C00000"/>
                </a:solidFill>
              </a:rPr>
              <a:t>任务分析</a:t>
            </a:r>
            <a:r>
              <a:rPr lang="zh-CN" altLang="zh-CN" sz="2000" dirty="0">
                <a:solidFill>
                  <a:srgbClr val="C00000"/>
                </a:solidFill>
              </a:rPr>
              <a:t>：</a:t>
            </a:r>
            <a:endParaRPr lang="zh-CN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 smtClean="0"/>
              <a:t>    </a:t>
            </a:r>
            <a:r>
              <a:rPr lang="zh-CN" altLang="zh-CN" sz="2000" dirty="0" smtClean="0">
                <a:solidFill>
                  <a:srgbClr val="0070C0"/>
                </a:solidFill>
              </a:rPr>
              <a:t>可以</a:t>
            </a:r>
            <a:r>
              <a:rPr lang="zh-CN" altLang="zh-CN" sz="2000" dirty="0">
                <a:solidFill>
                  <a:srgbClr val="0070C0"/>
                </a:solidFill>
              </a:rPr>
              <a:t>在定时器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中断程序那里，增加</a:t>
            </a:r>
            <a:r>
              <a:rPr lang="en-US" altLang="zh-CN" sz="2000" dirty="0">
                <a:solidFill>
                  <a:srgbClr val="0070C0"/>
                </a:solidFill>
              </a:rPr>
              <a:t>sudu1</a:t>
            </a:r>
            <a:r>
              <a:rPr lang="zh-CN" altLang="zh-CN" sz="2000" dirty="0">
                <a:solidFill>
                  <a:srgbClr val="0070C0"/>
                </a:solidFill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</a:rPr>
              <a:t>sudu2</a:t>
            </a:r>
            <a:r>
              <a:rPr lang="zh-CN" altLang="zh-CN" sz="2000" dirty="0">
                <a:solidFill>
                  <a:srgbClr val="0070C0"/>
                </a:solidFill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</a:rPr>
              <a:t>sudu3</a:t>
            </a:r>
            <a:r>
              <a:rPr lang="zh-CN" altLang="zh-CN" sz="2000" dirty="0">
                <a:solidFill>
                  <a:srgbClr val="0070C0"/>
                </a:solidFill>
              </a:rPr>
              <a:t>变量，中断</a:t>
            </a:r>
            <a:r>
              <a:rPr lang="en-US" altLang="zh-CN" sz="2000" dirty="0">
                <a:solidFill>
                  <a:srgbClr val="0070C0"/>
                </a:solidFill>
              </a:rPr>
              <a:t>2</a:t>
            </a:r>
            <a:r>
              <a:rPr lang="zh-CN" altLang="zh-CN" sz="2000" dirty="0">
                <a:solidFill>
                  <a:srgbClr val="0070C0"/>
                </a:solidFill>
              </a:rPr>
              <a:t>次时</a:t>
            </a:r>
            <a:r>
              <a:rPr lang="en-US" altLang="zh-CN" sz="2000" dirty="0">
                <a:solidFill>
                  <a:srgbClr val="0070C0"/>
                </a:solidFill>
              </a:rPr>
              <a:t>sudu1</a:t>
            </a:r>
            <a:r>
              <a:rPr lang="zh-CN" altLang="zh-CN" sz="2000" dirty="0">
                <a:solidFill>
                  <a:srgbClr val="0070C0"/>
                </a:solidFill>
              </a:rPr>
              <a:t>加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，中断</a:t>
            </a:r>
            <a:r>
              <a:rPr lang="en-US" altLang="zh-CN" sz="2000" dirty="0">
                <a:solidFill>
                  <a:srgbClr val="0070C0"/>
                </a:solidFill>
              </a:rPr>
              <a:t>4</a:t>
            </a:r>
            <a:r>
              <a:rPr lang="zh-CN" altLang="zh-CN" sz="2000" dirty="0">
                <a:solidFill>
                  <a:srgbClr val="0070C0"/>
                </a:solidFill>
              </a:rPr>
              <a:t>次时</a:t>
            </a:r>
            <a:r>
              <a:rPr lang="en-US" altLang="zh-CN" sz="2000" dirty="0">
                <a:solidFill>
                  <a:srgbClr val="0070C0"/>
                </a:solidFill>
              </a:rPr>
              <a:t>sudu2</a:t>
            </a:r>
            <a:r>
              <a:rPr lang="zh-CN" altLang="zh-CN" sz="2000" dirty="0">
                <a:solidFill>
                  <a:srgbClr val="0070C0"/>
                </a:solidFill>
              </a:rPr>
              <a:t>加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，中断</a:t>
            </a:r>
            <a:r>
              <a:rPr lang="en-US" altLang="zh-CN" sz="2000" dirty="0">
                <a:solidFill>
                  <a:srgbClr val="0070C0"/>
                </a:solidFill>
              </a:rPr>
              <a:t>8</a:t>
            </a:r>
            <a:r>
              <a:rPr lang="zh-CN" altLang="zh-CN" sz="2000" dirty="0">
                <a:solidFill>
                  <a:srgbClr val="0070C0"/>
                </a:solidFill>
              </a:rPr>
              <a:t>次时</a:t>
            </a:r>
            <a:r>
              <a:rPr lang="en-US" altLang="zh-CN" sz="2000" dirty="0">
                <a:solidFill>
                  <a:srgbClr val="0070C0"/>
                </a:solidFill>
              </a:rPr>
              <a:t>sudu3</a:t>
            </a:r>
            <a:r>
              <a:rPr lang="zh-CN" altLang="zh-CN" sz="2000" dirty="0">
                <a:solidFill>
                  <a:srgbClr val="0070C0"/>
                </a:solidFill>
              </a:rPr>
              <a:t>加</a:t>
            </a:r>
            <a:r>
              <a:rPr lang="en-US" altLang="zh-CN" sz="2000" dirty="0">
                <a:solidFill>
                  <a:srgbClr val="0070C0"/>
                </a:solidFill>
              </a:rPr>
              <a:t>1</a:t>
            </a:r>
            <a:r>
              <a:rPr lang="zh-CN" altLang="zh-CN" sz="2000" dirty="0">
                <a:solidFill>
                  <a:srgbClr val="0070C0"/>
                </a:solidFill>
              </a:rPr>
              <a:t>，再赋值给原来的变量</a:t>
            </a:r>
            <a:r>
              <a:rPr lang="en-US" altLang="zh-CN" sz="2000" dirty="0" err="1">
                <a:solidFill>
                  <a:srgbClr val="0070C0"/>
                </a:solidFill>
              </a:rPr>
              <a:t>sudu</a:t>
            </a:r>
            <a:r>
              <a:rPr lang="zh-CN" altLang="zh-CN" sz="2000" dirty="0">
                <a:solidFill>
                  <a:srgbClr val="0070C0"/>
                </a:solidFill>
              </a:rPr>
              <a:t>即可实现不同的速度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r>
              <a:rPr lang="zh-CN" altLang="en-US" sz="2000" dirty="0">
                <a:solidFill>
                  <a:srgbClr val="0070C0"/>
                </a:solidFill>
                <a:latin typeface="+mn-ea"/>
              </a:rPr>
              <a:t>修改后的程序如下：</a:t>
            </a:r>
            <a:endParaRPr lang="zh-CN" altLang="en-US" sz="2000" dirty="0">
              <a:solidFill>
                <a:srgbClr val="0070C0"/>
              </a:solidFill>
              <a:latin typeface="+mn-ea"/>
            </a:endParaRPr>
          </a:p>
          <a:p>
            <a:endParaRPr lang="en-US" altLang="zh-CN" sz="2000" dirty="0" smtClean="0">
              <a:solidFill>
                <a:srgbClr val="0070C0"/>
              </a:solidFill>
              <a:latin typeface="+mn-ea"/>
            </a:endParaRPr>
          </a:p>
          <a:p>
            <a:endParaRPr lang="en-US" altLang="zh-CN" sz="2000" dirty="0">
              <a:solidFill>
                <a:srgbClr val="0070C0"/>
              </a:solidFill>
              <a:latin typeface="+mn-ea"/>
            </a:endParaRPr>
          </a:p>
          <a:p>
            <a:endParaRPr lang="en-US" altLang="zh-CN" sz="20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lang="zh-CN" altLang="zh-CN" sz="2000" dirty="0">
              <a:solidFill>
                <a:srgbClr val="0070C0"/>
              </a:solidFill>
            </a:endParaRPr>
          </a:p>
          <a:p>
            <a:endParaRPr lang="zh-CN" altLang="en-US" sz="20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0055" y="2290445"/>
            <a:ext cx="6626860" cy="4319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960" y="216535"/>
            <a:ext cx="7787640" cy="558038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49580" y="6052185"/>
            <a:ext cx="102787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000" b="0">
                <a:solidFill>
                  <a:srgbClr val="0070C0"/>
                </a:solidFill>
                <a:latin typeface="+mn-ea"/>
                <a:cs typeface="宋体" panose="02010600030101010101" pitchFamily="2" charset="-122"/>
              </a:rPr>
              <a:t>试</a:t>
            </a:r>
            <a:r>
              <a:rPr lang="zh-CN" altLang="en-US" sz="2000" b="0">
                <a:solidFill>
                  <a:srgbClr val="C00000"/>
                </a:solidFill>
                <a:latin typeface="+mn-ea"/>
                <a:cs typeface="宋体" panose="02010600030101010101" pitchFamily="2" charset="-122"/>
              </a:rPr>
              <a:t>修改程序</a:t>
            </a:r>
            <a:r>
              <a:rPr lang="zh-CN" altLang="en-US" sz="2000" b="0">
                <a:solidFill>
                  <a:srgbClr val="0070C0"/>
                </a:solidFill>
                <a:latin typeface="+mn-ea"/>
                <a:cs typeface="宋体" panose="02010600030101010101" pitchFamily="2" charset="-122"/>
              </a:rPr>
              <a:t>，当倒车小于安全距离时，小车停止倒车，原地调头一定角度，再进行倒车。</a:t>
            </a:r>
            <a:endParaRPr lang="zh-CN" altLang="en-US" sz="2000" b="0">
              <a:solidFill>
                <a:srgbClr val="0070C0"/>
              </a:solidFill>
              <a:latin typeface="+mn-ea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任务评估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" y="1306195"/>
            <a:ext cx="10088880" cy="5010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5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耐心观看"/>
  <p:tag name="KSO_WM_TEMPLATE_CATEGORY" val="custom"/>
  <p:tag name="KSO_WM_TEMPLATE_INDEX" val="20181627"/>
  <p:tag name="KSO_WM_UNIT_ID" val="custom20181627_22*a*1"/>
</p:tagLst>
</file>

<file path=ppt/tags/tag16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SLIDE_ITEM_CNT" val="1"/>
  <p:tag name="KSO_WM_SLIDE_LAYOUT" val="a_j"/>
  <p:tag name="KSO_WM_SLIDE_LAYOUT_CNT" val="1_1"/>
  <p:tag name="KSO_WM_SLIDE_TYPE" val="endPage"/>
  <p:tag name="KSO_WM_BEAUTIFY_FLAG" val="#wm#"/>
  <p:tag name="KSO_WM_COMBINE_RELATE_SLIDE_ID" val="background20180936_11"/>
  <p:tag name="KSO_WM_TEMPLATE_CATEGORY" val="custom"/>
  <p:tag name="KSO_WM_TEMPLATE_INDEX" val="20181627"/>
  <p:tag name="KSO_WM_SLIDE_ID" val="custom20181627_22"/>
  <p:tag name="KSO_WM_SLIDE_INDEX" val="22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BEAUTIFY_FLAG" val="#wm#"/>
  <p:tag name="KSO_WM_COMBINE_RELATE_SLIDE_ID" val="background20180936_1"/>
  <p:tag name="KSO_WM_TEMPLATE_CATEGORY" val="custom"/>
  <p:tag name="KSO_WM_TEMPLATE_INDEX" val="20181627"/>
  <p:tag name="KSO_WM_TEMPLATE_SUBCATEGORY" val="combine"/>
  <p:tag name="KSO_WM_TEMPLATE_THUMBS_INDEX" val="1、6、11、12、18、19、21、22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65">
      <a:dk1>
        <a:srgbClr val="000000"/>
      </a:dk1>
      <a:lt1>
        <a:srgbClr val="FFFFFF"/>
      </a:lt1>
      <a:dk2>
        <a:srgbClr val="82AAD2"/>
      </a:dk2>
      <a:lt2>
        <a:srgbClr val="E7E6E6"/>
      </a:lt2>
      <a:accent1>
        <a:srgbClr val="64C8B4"/>
      </a:accent1>
      <a:accent2>
        <a:srgbClr val="82AAD2"/>
      </a:accent2>
      <a:accent3>
        <a:srgbClr val="BFBFBF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WPS 演示</Application>
  <PresentationFormat>自定义</PresentationFormat>
  <Paragraphs>69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A000120140530A99PPBG</vt:lpstr>
      <vt:lpstr>自定义设计方案</vt:lpstr>
      <vt:lpstr>学习任务三 ：超声波汽车倒车雷达的设计与调试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60</cp:revision>
  <dcterms:created xsi:type="dcterms:W3CDTF">2018-03-06T07:00:00Z</dcterms:created>
  <dcterms:modified xsi:type="dcterms:W3CDTF">2018-03-13T08:33:21Z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