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4"/>
  </p:notesMasterIdLst>
  <p:sldIdLst>
    <p:sldId id="260" r:id="rId2"/>
    <p:sldId id="296" r:id="rId3"/>
    <p:sldId id="320" r:id="rId4"/>
    <p:sldId id="405" r:id="rId5"/>
    <p:sldId id="408" r:id="rId6"/>
    <p:sldId id="412" r:id="rId7"/>
    <p:sldId id="444" r:id="rId8"/>
    <p:sldId id="445" r:id="rId9"/>
    <p:sldId id="446" r:id="rId10"/>
    <p:sldId id="453" r:id="rId11"/>
    <p:sldId id="447" r:id="rId12"/>
    <p:sldId id="449" r:id="rId13"/>
    <p:sldId id="454" r:id="rId14"/>
    <p:sldId id="450" r:id="rId15"/>
    <p:sldId id="451" r:id="rId16"/>
    <p:sldId id="452" r:id="rId17"/>
    <p:sldId id="455" r:id="rId18"/>
    <p:sldId id="456" r:id="rId19"/>
    <p:sldId id="457" r:id="rId20"/>
    <p:sldId id="462" r:id="rId21"/>
    <p:sldId id="463" r:id="rId22"/>
    <p:sldId id="458" r:id="rId23"/>
    <p:sldId id="459" r:id="rId24"/>
    <p:sldId id="460" r:id="rId25"/>
    <p:sldId id="461" r:id="rId26"/>
    <p:sldId id="470" r:id="rId27"/>
    <p:sldId id="464" r:id="rId28"/>
    <p:sldId id="465" r:id="rId29"/>
    <p:sldId id="471" r:id="rId30"/>
    <p:sldId id="469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84" r:id="rId39"/>
    <p:sldId id="485" r:id="rId40"/>
    <p:sldId id="486" r:id="rId41"/>
    <p:sldId id="483" r:id="rId42"/>
    <p:sldId id="479" r:id="rId43"/>
    <p:sldId id="480" r:id="rId44"/>
    <p:sldId id="481" r:id="rId45"/>
    <p:sldId id="482" r:id="rId46"/>
    <p:sldId id="487" r:id="rId47"/>
    <p:sldId id="488" r:id="rId48"/>
    <p:sldId id="489" r:id="rId49"/>
    <p:sldId id="490" r:id="rId50"/>
    <p:sldId id="491" r:id="rId51"/>
    <p:sldId id="492" r:id="rId52"/>
    <p:sldId id="493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7" r:id="rId64"/>
    <p:sldId id="508" r:id="rId65"/>
    <p:sldId id="509" r:id="rId66"/>
    <p:sldId id="505" r:id="rId67"/>
    <p:sldId id="506" r:id="rId68"/>
    <p:sldId id="510" r:id="rId69"/>
    <p:sldId id="511" r:id="rId70"/>
    <p:sldId id="512" r:id="rId71"/>
    <p:sldId id="513" r:id="rId72"/>
    <p:sldId id="280" r:id="rId73"/>
  </p:sldIdLst>
  <p:sldSz cx="12192000" cy="6858000"/>
  <p:notesSz cx="6858000" cy="9144000"/>
  <p:embeddedFontLst>
    <p:embeddedFont>
      <p:font typeface="华文细黑" panose="02010600040101010101" pitchFamily="2" charset="-122"/>
      <p:regular r:id="rId75"/>
    </p:embeddedFont>
    <p:embeddedFont>
      <p:font typeface="微软雅黑" panose="020B0503020204020204" pitchFamily="34" charset="-122"/>
      <p:regular r:id="rId76"/>
      <p:bold r:id="rId77"/>
    </p:embeddedFont>
    <p:embeddedFont>
      <p:font typeface="Arial Narrow" panose="020B0606020202030204" pitchFamily="34" charset="0"/>
      <p:regular r:id="rId78"/>
      <p:bold r:id="rId79"/>
      <p:italic r:id="rId80"/>
      <p:boldItalic r:id="rId81"/>
    </p:embeddedFont>
    <p:embeddedFont>
      <p:font typeface="Calibri" panose="020F0502020204030204" pitchFamily="34" charset="0"/>
      <p:regular r:id="rId82"/>
      <p:bold r:id="rId83"/>
      <p:italic r:id="rId84"/>
      <p:boldItalic r:id="rId8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>
          <p15:clr>
            <a:srgbClr val="A4A3A4"/>
          </p15:clr>
        </p15:guide>
        <p15:guide id="2" pos="3843">
          <p15:clr>
            <a:srgbClr val="A4A3A4"/>
          </p15:clr>
        </p15:guide>
        <p15:guide id="3" pos="7070">
          <p15:clr>
            <a:srgbClr val="A4A3A4"/>
          </p15:clr>
        </p15:guide>
        <p15:guide id="4" pos="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17C"/>
    <a:srgbClr val="1C1A0E"/>
    <a:srgbClr val="FFFFFF"/>
    <a:srgbClr val="4EA4DD"/>
    <a:srgbClr val="E8EAE9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85766" autoAdjust="0"/>
  </p:normalViewPr>
  <p:slideViewPr>
    <p:cSldViewPr showGuides="1">
      <p:cViewPr varScale="1">
        <p:scale>
          <a:sx n="46" d="100"/>
          <a:sy n="46" d="100"/>
        </p:scale>
        <p:origin x="73" y="954"/>
      </p:cViewPr>
      <p:guideLst>
        <p:guide orient="horz" pos="2216"/>
        <p:guide pos="3843"/>
        <p:guide pos="7070"/>
        <p:guide pos="5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2644927" y="2908398"/>
            <a:ext cx="707696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内蒙古大学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2803021" y="3977286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</a:t>
            </a:r>
            <a:r>
              <a:rPr lang="en-US" altLang="zh-CN" dirty="0"/>
              <a:t>XXXX</a:t>
            </a:r>
            <a:r>
              <a:rPr lang="zh-CN" altLang="en-US" dirty="0"/>
              <a:t>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6332242" y="3977286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-24680" y="5950098"/>
            <a:ext cx="3154234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  <a:r>
              <a:rPr lang="en-US" altLang="zh-CN" dirty="0"/>
              <a:t>:</a:t>
            </a:r>
            <a:r>
              <a:rPr lang="zh-CN" altLang="en-US" dirty="0"/>
              <a:t>海湾同学社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指导老师：同学社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98072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6165304"/>
            <a:ext cx="12216680" cy="67322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188640"/>
            <a:ext cx="12216680" cy="7920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82045"/>
            <a:ext cx="1904703" cy="629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57780" y="3135630"/>
            <a:ext cx="7077075" cy="1041400"/>
          </a:xfrm>
        </p:spPr>
        <p:txBody>
          <a:bodyPr/>
          <a:lstStyle/>
          <a:p>
            <a:pPr lvl="0" algn="ctr"/>
            <a:endParaRPr lang="zh-CN" altLang="en-US" dirty="0"/>
          </a:p>
          <a:p>
            <a:pPr lvl="0" algn="ctr"/>
            <a:endParaRPr lang="zh-CN" altLang="en-US" dirty="0"/>
          </a:p>
          <a:p>
            <a:pPr lvl="0" algn="ctr"/>
            <a:endParaRPr lang="zh-CN" altLang="en-US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73" y="675330"/>
            <a:ext cx="3200847" cy="10574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8074" y="3194665"/>
            <a:ext cx="982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3</a:t>
            </a:r>
            <a:r>
              <a:rPr lang="zh-CN" altLang="en-US" sz="5400" dirty="0"/>
              <a:t>章 </a:t>
            </a:r>
            <a:r>
              <a:rPr lang="en-US" altLang="zh-CN" sz="5400" dirty="0"/>
              <a:t>Visual Designer</a:t>
            </a:r>
            <a:r>
              <a:rPr lang="zh-CN" altLang="en-US" sz="5400" dirty="0"/>
              <a:t>外围设备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3.1.2 Relay 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继电器</a:t>
            </a:r>
            <a:endParaRPr lang="en-US" altLang="zh-CN" sz="4000" dirty="0">
              <a:sym typeface="+mn-ea"/>
            </a:endParaRPr>
          </a:p>
          <a:p>
            <a:pPr marL="0" lvl="0" indent="0" algn="ctr">
              <a:buNone/>
            </a:pP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7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02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/>
              <a:t>电路原理图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/>
              <a:t>可视化命令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503237"/>
          </a:xfrm>
        </p:spPr>
        <p:txBody>
          <a:bodyPr/>
          <a:lstStyle/>
          <a:p>
            <a:r>
              <a:rPr lang="zh-CN" altLang="en-US" dirty="0"/>
              <a:t>简单实例：驱动伺服电机</a:t>
            </a:r>
          </a:p>
        </p:txBody>
      </p:sp>
    </p:spTree>
    <p:extLst>
      <p:ext uri="{BB962C8B-B14F-4D97-AF65-F5344CB8AC3E}">
        <p14:creationId xmlns:p14="http://schemas.microsoft.com/office/powerpoint/2010/main" val="170598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539082" y="1772816"/>
            <a:ext cx="477780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通道继电器电路原理图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80B218-4AE6-44FD-A021-9FCFF741598B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59" y="2852936"/>
            <a:ext cx="4536504" cy="318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66154F-8D80-499B-A346-2FCC62FD3A03}"/>
              </a:ext>
            </a:extLst>
          </p:cNvPr>
          <p:cNvPicPr/>
          <p:nvPr/>
        </p:nvPicPr>
        <p:blipFill>
          <a:blip r:embed="rId3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2852936"/>
            <a:ext cx="4392488" cy="321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5A2EE8B-247F-4F90-9FF0-A5A802957F07}"/>
              </a:ext>
            </a:extLst>
          </p:cNvPr>
          <p:cNvSpPr/>
          <p:nvPr/>
        </p:nvSpPr>
        <p:spPr>
          <a:xfrm>
            <a:off x="6023992" y="1772073"/>
            <a:ext cx="477780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4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通道继电器电路原理图</a:t>
            </a:r>
          </a:p>
        </p:txBody>
      </p:sp>
    </p:spTree>
    <p:extLst>
      <p:ext uri="{BB962C8B-B14F-4D97-AF65-F5344CB8AC3E}">
        <p14:creationId xmlns:p14="http://schemas.microsoft.com/office/powerpoint/2010/main" val="162592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539082" y="1772816"/>
            <a:ext cx="477780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通道继电器盾牌与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4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通道继电器盾牌的可视化命令相同包括继电器开模块、继电器关模块、继电器设置模块和继电器状态反馈模块。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FCFEA9-0CA7-4E69-949C-3369EA66F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1904" y="1822346"/>
            <a:ext cx="6658880" cy="37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简单实例：继电器控制发光电阻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46990" y="1412777"/>
            <a:ext cx="4392826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目标功能：继电器开关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K1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打开，与其相连的发光电阻发光，与此同时继电器开关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K2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闭合，与其相连的发光电阻不发光；</a:t>
            </a:r>
            <a:endParaRPr lang="en-US" altLang="zh-CN" sz="2800" dirty="0">
              <a:latin typeface="+mj-ea"/>
              <a:ea typeface="+mj-ea"/>
              <a:cs typeface="+mj-ea"/>
              <a:sym typeface="+mn-ea"/>
            </a:endParaRPr>
          </a:p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系统由开发板、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通道继电器、发光电阻模块三个部分构成。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22EE07-8F0B-48CD-B6D8-5004546BBC60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124744"/>
            <a:ext cx="5832648" cy="565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36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6861879" cy="698500"/>
          </a:xfrm>
        </p:spPr>
        <p:txBody>
          <a:bodyPr/>
          <a:lstStyle/>
          <a:p>
            <a:r>
              <a:rPr lang="zh-CN" altLang="en-US" sz="3600" dirty="0"/>
              <a:t>简单实例：继电器控制发光电阻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-384720" y="1124840"/>
            <a:ext cx="496889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EB408D-F430-4EC7-9E0E-390F47F815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7848" y="1340768"/>
            <a:ext cx="3632483" cy="4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1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437943" cy="698500"/>
          </a:xfrm>
        </p:spPr>
        <p:txBody>
          <a:bodyPr/>
          <a:lstStyle/>
          <a:p>
            <a:r>
              <a:rPr lang="zh-CN" altLang="en-US" sz="3600" dirty="0"/>
              <a:t>简单实例：继电器控制发光电阻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263352" y="1340768"/>
            <a:ext cx="3960778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仿真结果如图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所示，继电器开关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K1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打开，与其相连的发光电阻发光，与此同时继电器开关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K2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闭合，与其相连的发光电阻不发光；反之亦然。完全实现了目标功能。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BE0BE6-492D-4C35-AEFB-12A18499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ongolian Baiti" panose="03000500000000000000" pitchFamily="66" charset="0"/>
              </a:rPr>
              <a:t>仿真结果如图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3-11 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ongolian Baiti" panose="03000500000000000000" pitchFamily="66" charset="0"/>
              </a:rPr>
              <a:t>所示，继电器开关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K1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ongolian Baiti" panose="03000500000000000000" pitchFamily="66" charset="0"/>
              </a:rPr>
              <a:t>打开，与其相连的发光电阻发光，与此同时继电器开关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K2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ongolian Baiti" panose="03000500000000000000" pitchFamily="66" charset="0"/>
              </a:rPr>
              <a:t>闭合，与其相连的发光电阻不发光；反之亦然。完全实现了目标功能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ongolian Baiti" panose="03000500000000000000" pitchFamily="66" charset="0"/>
              </a:rPr>
              <a:t>。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16F88F-5254-40E4-8B4E-6C0DE7C9B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9856" y="1219199"/>
            <a:ext cx="6048672" cy="54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2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3.1.3 Arduino 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数据记录器</a:t>
            </a:r>
            <a:endParaRPr lang="en-US" altLang="zh-CN" sz="4000" dirty="0">
              <a:sym typeface="+mn-ea"/>
            </a:endParaRPr>
          </a:p>
          <a:p>
            <a:pPr marL="0" lvl="0" indent="0" algn="ctr">
              <a:buNone/>
            </a:pP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1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02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 dirty="0"/>
              <a:t>电路原理图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 dirty="0"/>
              <a:t>可视化命令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1189361"/>
          </a:xfrm>
        </p:spPr>
        <p:txBody>
          <a:bodyPr/>
          <a:lstStyle/>
          <a:p>
            <a:r>
              <a:rPr lang="zh-CN" altLang="en-US" dirty="0"/>
              <a:t>简单实例：</a:t>
            </a:r>
            <a:r>
              <a:rPr lang="en-US" altLang="zh-CN" dirty="0"/>
              <a:t>Data Logger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Shield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2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FF69C7-788B-4EED-9EBF-105E49042B09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676452"/>
            <a:ext cx="4535150" cy="4921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822B99D-9C35-49A8-B06C-6E7D0EA8AA0A}"/>
              </a:ext>
            </a:extLst>
          </p:cNvPr>
          <p:cNvSpPr/>
          <p:nvPr/>
        </p:nvSpPr>
        <p:spPr>
          <a:xfrm>
            <a:off x="539082" y="1772816"/>
            <a:ext cx="477780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Arduino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数据记录器用来将数据保存到文件中任何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FAT16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或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FAT32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格式的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卡，可以读取任何绘图，电子表格或分析程序。</a:t>
            </a:r>
          </a:p>
        </p:txBody>
      </p:sp>
    </p:spTree>
    <p:extLst>
      <p:ext uri="{BB962C8B-B14F-4D97-AF65-F5344CB8AC3E}">
        <p14:creationId xmlns:p14="http://schemas.microsoft.com/office/powerpoint/2010/main" val="24643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3.1.1 16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通道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伺服器</a:t>
            </a:r>
            <a:endParaRPr lang="en-US" altLang="zh-CN" sz="4000" dirty="0">
              <a:sym typeface="+mn-ea"/>
            </a:endParaRPr>
          </a:p>
          <a:p>
            <a:pPr marL="0" lvl="0" indent="0" algn="ctr">
              <a:buNone/>
            </a:pP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539082" y="1772816"/>
            <a:ext cx="477780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Arduino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数据记录器可视化命令包括数据记录、实时时钟和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存储三个部分。</a:t>
            </a:r>
            <a:endParaRPr lang="en-US" altLang="zh-CN" sz="2800" dirty="0">
              <a:latin typeface="+mj-ea"/>
              <a:ea typeface="+mj-ea"/>
              <a:cs typeface="+mj-ea"/>
              <a:sym typeface="+mn-ea"/>
            </a:endParaRPr>
          </a:p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右图为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	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数据记录可视化命令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71746A-A93E-4C6C-8825-21D6D079BF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7968" y="1412776"/>
            <a:ext cx="6050473" cy="50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80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-168696" y="1698090"/>
            <a:ext cx="477780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实时时钟可视化命令：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CB3619-6EA8-4632-84D3-5BD3AEFE74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71864" y="1698090"/>
            <a:ext cx="6558786" cy="47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785134"/>
            <a:ext cx="477780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卡存储可视化命令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3EEA22-4B80-4E17-9F1C-C2CC4E5CE1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5880" y="1844824"/>
            <a:ext cx="6924783" cy="43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6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简单实例：</a:t>
            </a:r>
            <a:r>
              <a:rPr lang="en-US" altLang="zh-CN" sz="3600" dirty="0"/>
              <a:t>Data Logger Shield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46990" y="1412777"/>
            <a:ext cx="4392826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目标功能：所有可用的模拟通道信号被采样并存储在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卡中，每个样本周期长度为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秒。当收集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50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个样品时，停止记录并全部存储信息从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中读取并输出到虚拟终端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49F840-ACAA-4BDF-A039-BF6988C110B7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846795"/>
            <a:ext cx="7251930" cy="4093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74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6861879" cy="698500"/>
          </a:xfrm>
        </p:spPr>
        <p:txBody>
          <a:bodyPr/>
          <a:lstStyle/>
          <a:p>
            <a:r>
              <a:rPr lang="zh-CN" altLang="en-US" sz="3600" dirty="0"/>
              <a:t>简单实例：</a:t>
            </a:r>
            <a:r>
              <a:rPr lang="en-US" altLang="zh-CN" sz="3600" dirty="0"/>
              <a:t>Data Logger Shield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-384720" y="1124840"/>
            <a:ext cx="496889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16BE93-E324-491E-876D-1595789502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9776" y="1124840"/>
            <a:ext cx="2215294" cy="5544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022452-0C48-4B56-A150-1209572A65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0056" y="1129033"/>
            <a:ext cx="3384376" cy="55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7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437943" cy="698500"/>
          </a:xfrm>
        </p:spPr>
        <p:txBody>
          <a:bodyPr/>
          <a:lstStyle/>
          <a:p>
            <a:r>
              <a:rPr lang="zh-CN" altLang="en-US" sz="3600" dirty="0"/>
              <a:t>简单实例：</a:t>
            </a:r>
            <a:r>
              <a:rPr lang="en-US" altLang="zh-CN" sz="3600" dirty="0"/>
              <a:t>Data Logger Shield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335360" y="1449226"/>
            <a:ext cx="3960778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仿真结果如图所示，所有可用的模拟通道信号被采样并存储在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卡中当收集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50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个样品时，停止记录并全部存储信息从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中读取并输出到虚拟终端。完全实现了目标功能。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16F88F-5254-40E4-8B4E-6C0DE7C9B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9856" y="1219199"/>
            <a:ext cx="6048672" cy="54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0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3.1.4 IL9341 TFT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显示器</a:t>
            </a: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2900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PART  02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 dirty="0"/>
              <a:t>电路原理图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 dirty="0"/>
              <a:t>可视化命令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1189361"/>
          </a:xfrm>
        </p:spPr>
        <p:txBody>
          <a:bodyPr/>
          <a:lstStyle/>
          <a:p>
            <a:r>
              <a:rPr lang="zh-CN" altLang="en-US" dirty="0"/>
              <a:t>简单实例：显示</a:t>
            </a:r>
            <a:r>
              <a:rPr lang="en-US" altLang="zh-CN" dirty="0"/>
              <a:t>proteus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0312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8A6D20-CAF5-42A9-9B05-D499C6E47D34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216047"/>
            <a:ext cx="5200271" cy="272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1B4B4D-65D9-41A8-B993-F1679A627D70}"/>
              </a:ext>
            </a:extLst>
          </p:cNvPr>
          <p:cNvPicPr/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5" y="3356992"/>
            <a:ext cx="5204809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839416" y="1826272"/>
            <a:ext cx="496855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IL9341 TFT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显示屏原理图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8D9883-C648-4B5A-883E-AADE45F9B34D}"/>
              </a:ext>
            </a:extLst>
          </p:cNvPr>
          <p:cNvSpPr/>
          <p:nvPr/>
        </p:nvSpPr>
        <p:spPr>
          <a:xfrm>
            <a:off x="6960095" y="1826272"/>
            <a:ext cx="477780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卡电路原理图</a:t>
            </a:r>
          </a:p>
        </p:txBody>
      </p:sp>
    </p:spTree>
    <p:extLst>
      <p:ext uri="{BB962C8B-B14F-4D97-AF65-F5344CB8AC3E}">
        <p14:creationId xmlns:p14="http://schemas.microsoft.com/office/powerpoint/2010/main" val="99040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407368" y="1916832"/>
            <a:ext cx="477780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IL9341 TFT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显示器可视化命令包括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TFTLCD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可视化命令、和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存储两个部分。</a:t>
            </a:r>
          </a:p>
        </p:txBody>
      </p:sp>
      <p:pic>
        <p:nvPicPr>
          <p:cNvPr id="7" name="图片 22">
            <a:extLst>
              <a:ext uri="{FF2B5EF4-FFF2-40B4-BE49-F238E27FC236}">
                <a16:creationId xmlns:a16="http://schemas.microsoft.com/office/drawing/2014/main" id="{A56EE21C-B968-4C9F-97EF-081BAAF7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91" y="1101601"/>
            <a:ext cx="2634448" cy="56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23">
            <a:extLst>
              <a:ext uri="{FF2B5EF4-FFF2-40B4-BE49-F238E27FC236}">
                <a16:creationId xmlns:a16="http://schemas.microsoft.com/office/drawing/2014/main" id="{65BF2784-937D-4DCA-82D7-AEB3A022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38" y="1109890"/>
            <a:ext cx="2953097" cy="56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1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35360" y="332656"/>
            <a:ext cx="7193706" cy="6985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>
                <a:latin typeface="+mj-ea"/>
                <a:ea typeface="+mj-ea"/>
                <a:cs typeface="+mj-ea"/>
                <a:sym typeface="+mn-ea"/>
              </a:rPr>
              <a:t>16</a:t>
            </a:r>
            <a:r>
              <a:rPr lang="zh-CN" altLang="en-US" sz="4400" dirty="0">
                <a:latin typeface="+mj-ea"/>
                <a:ea typeface="+mj-ea"/>
                <a:cs typeface="+mj-ea"/>
                <a:sym typeface="+mn-ea"/>
              </a:rPr>
              <a:t>通道</a:t>
            </a:r>
            <a:r>
              <a:rPr lang="en-US" altLang="zh-CN" sz="4400" dirty="0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4400" dirty="0">
                <a:latin typeface="+mj-ea"/>
                <a:ea typeface="+mj-ea"/>
                <a:cs typeface="+mj-ea"/>
                <a:sym typeface="+mn-ea"/>
              </a:rPr>
              <a:t>伺服器</a:t>
            </a:r>
            <a:endParaRPr lang="en-US" altLang="zh-CN" sz="4400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7670" y="1988820"/>
            <a:ext cx="109874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PCA9685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是一款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I2C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总线接口的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位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控制器，该控制器特别为红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/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绿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/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蓝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/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琥珀（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RGBA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）色的混合应用进行了优化。每个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输出都有自己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12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位分辨率（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4096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级）固定频率的独立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控制器。该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控制器运行在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40Hz~1000Hz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范围的频率下，占空比在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0%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到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100%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范围内可调，用于设置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到一个确定的亮度值。所有输出都设置为相同的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频率。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简单实例：显示</a:t>
            </a:r>
            <a:r>
              <a:rPr lang="en-US" altLang="zh-CN" sz="3600" dirty="0"/>
              <a:t>proteus</a:t>
            </a:r>
            <a:r>
              <a:rPr lang="zh-CN" altLang="en-US" sz="3600" dirty="0"/>
              <a:t>图标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529590" y="1838968"/>
            <a:ext cx="288099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使得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IL9341 TFT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显示屏显示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proteus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图标的图片。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38A026-35B8-4AD9-A1D7-33F961C1B547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838968"/>
            <a:ext cx="8160176" cy="4568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840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简单实例：显示</a:t>
            </a:r>
            <a:r>
              <a:rPr lang="en-US" altLang="zh-CN" sz="3600" dirty="0"/>
              <a:t>proteus</a:t>
            </a:r>
            <a:r>
              <a:rPr lang="zh-CN" altLang="en-US" sz="3600" dirty="0"/>
              <a:t>图标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407368" y="1700808"/>
            <a:ext cx="463030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可视化程序如图所示：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195564-2829-4EAE-B026-86E8C5F0A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3912" y="1412776"/>
            <a:ext cx="600399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简单实例：显示</a:t>
            </a:r>
            <a:r>
              <a:rPr lang="en-US" altLang="zh-CN" sz="3600" dirty="0"/>
              <a:t>proteus</a:t>
            </a:r>
            <a:r>
              <a:rPr lang="zh-CN" altLang="en-US" sz="3600" dirty="0"/>
              <a:t>图标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529590" y="1838968"/>
            <a:ext cx="3190146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IL9341 TFT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显示屏显示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proteus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图标的图片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D22CD8-5E9E-4C3E-A327-B14ACDAB1F7C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4920" y="2378074"/>
            <a:ext cx="8099406" cy="37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5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3.1.5 Adafruit </a:t>
            </a:r>
            <a:r>
              <a:rPr lang="en-US" altLang="zh-CN" sz="4000" dirty="0" err="1">
                <a:latin typeface="+mj-ea"/>
                <a:ea typeface="+mj-ea"/>
                <a:cs typeface="+mj-ea"/>
                <a:sym typeface="+mn-ea"/>
              </a:rPr>
              <a:t>NeoPixel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 Shield</a:t>
            </a: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953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PART  02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 dirty="0"/>
              <a:t>电路原理图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 dirty="0"/>
              <a:t>可视化命令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1189361"/>
          </a:xfrm>
        </p:spPr>
        <p:txBody>
          <a:bodyPr/>
          <a:lstStyle/>
          <a:p>
            <a:r>
              <a:rPr lang="zh-CN" altLang="en-US" dirty="0"/>
              <a:t>简单实例</a:t>
            </a:r>
          </a:p>
        </p:txBody>
      </p:sp>
    </p:spTree>
    <p:extLst>
      <p:ext uri="{BB962C8B-B14F-4D97-AF65-F5344CB8AC3E}">
        <p14:creationId xmlns:p14="http://schemas.microsoft.com/office/powerpoint/2010/main" val="2702502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194945" y="1484784"/>
            <a:ext cx="415925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 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NeoPixel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 Shield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原理图模块如图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A0B83F-33DF-4083-AB55-3DB53EBDBDD9}"/>
              </a:ext>
            </a:extLst>
          </p:cNvPr>
          <p:cNvPicPr/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95" y="2491422"/>
            <a:ext cx="7628434" cy="4106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315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539082" y="1382141"/>
            <a:ext cx="5556918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可视化命令如图所示从上到下依次为显示模块、清屏模块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,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设置像素强度子元素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RGB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模块、从像素库设置像素模块、调节亮度模块、更新像素数值模块、更新像素类型模块、返回像素的数值模块、设置颜色模块、返回亮度值模块、返回颜色值模块。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816496-2735-416E-9C3F-E15C72FE9A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5090" y="1414891"/>
            <a:ext cx="3974464" cy="5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1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529590" y="1484784"/>
            <a:ext cx="3406170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目标功能：使得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 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NeoPixel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 Shield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首先依次显示红色、绿色、蓝色，然后红绿蓝色交替最后七彩色循环顺序交替。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D91A90-C272-45EE-B3AE-5336B92D55BF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484784"/>
            <a:ext cx="8028290" cy="4980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92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529590" y="1484784"/>
            <a:ext cx="48245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可视化程序主程序如图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6DCB64-8025-43AC-AC83-CFE3755171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272513"/>
            <a:ext cx="4824536" cy="55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4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-672752" y="1371278"/>
            <a:ext cx="340617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子程序如图：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0C3B2D-E807-4A50-A4A4-F6A854ECB2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3592" y="1345382"/>
            <a:ext cx="4368066" cy="5226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DB76EE-3035-4BDD-80CD-A6BB02296C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04112" y="1344968"/>
            <a:ext cx="4890518" cy="522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02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/>
              <a:t>电路原理图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/>
              <a:t>可视化命令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503237"/>
          </a:xfrm>
        </p:spPr>
        <p:txBody>
          <a:bodyPr/>
          <a:lstStyle/>
          <a:p>
            <a:r>
              <a:rPr lang="zh-CN" altLang="en-US" dirty="0"/>
              <a:t>简单实例：驱动伺服电机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241102" y="1110939"/>
            <a:ext cx="3406170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仿真结果如图所示，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 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NeoPixel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 Shield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首先依次显示红色、绿色、蓝色，然后红绿蓝色交替最后七彩色循环顺序交替。完全实现了目标功能。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FDEBC6-816B-497B-904B-246AB308E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3792" y="1420026"/>
            <a:ext cx="7727106" cy="49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84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3.1.6 ST 7735R 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显示器</a:t>
            </a: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877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PART  02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 dirty="0"/>
              <a:t>电路原理图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 dirty="0"/>
              <a:t>可视化命令</a:t>
            </a:r>
          </a:p>
        </p:txBody>
      </p:sp>
    </p:spTree>
    <p:extLst>
      <p:ext uri="{BB962C8B-B14F-4D97-AF65-F5344CB8AC3E}">
        <p14:creationId xmlns:p14="http://schemas.microsoft.com/office/powerpoint/2010/main" val="1096839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407368" y="1538187"/>
            <a:ext cx="466690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ST 7735R 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显示屏如图：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DAB8A1-1A67-48E8-AC94-BF6B03C1AD1F}"/>
              </a:ext>
            </a:extLst>
          </p:cNvPr>
          <p:cNvPicPr/>
          <p:nvPr/>
        </p:nvPicPr>
        <p:blipFill rotWithShape="1"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03"/>
          <a:stretch/>
        </p:blipFill>
        <p:spPr bwMode="auto">
          <a:xfrm rot="5400000">
            <a:off x="1653380" y="1340562"/>
            <a:ext cx="3003103" cy="58821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7999E1-13EA-4247-A65F-DC28ED003191}"/>
              </a:ext>
            </a:extLst>
          </p:cNvPr>
          <p:cNvSpPr/>
          <p:nvPr/>
        </p:nvSpPr>
        <p:spPr>
          <a:xfrm>
            <a:off x="6392624" y="1568887"/>
            <a:ext cx="466690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ST 7735R 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显示屏如图：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ECD83C-172A-4159-AE67-FF06B1C11FF0}"/>
              </a:ext>
            </a:extLst>
          </p:cNvPr>
          <p:cNvPicPr/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24" y="2820713"/>
            <a:ext cx="5581651" cy="3003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793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539082" y="1382141"/>
            <a:ext cx="5556918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可视化命令如图所示从上到下依次为显示模块、清屏模块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,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设置像素强度子元素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RGB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模块、从像素库设置像素模块、调节亮度模块、更新像素数值模块、更新像素类型模块、返回像素的数值模块、设置颜色模块、返回亮度值模块、返回颜色值模块。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816496-2735-416E-9C3F-E15C72FE9A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5090" y="1414891"/>
            <a:ext cx="3974464" cy="5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99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</a:t>
            </a:r>
            <a:r>
              <a:rPr lang="en-US" altLang="zh-CN" sz="2800" dirty="0"/>
              <a:t>Adafruit</a:t>
            </a:r>
            <a:r>
              <a:rPr lang="zh-CN" altLang="en-US" sz="2800" dirty="0"/>
              <a:t>网格屏</a:t>
            </a:r>
          </a:p>
          <a:p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-463973" y="1464352"/>
            <a:ext cx="453355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网格屏原理图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A48D8D-B592-4830-A07E-A524C6DD2895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69" y="2126906"/>
            <a:ext cx="7966425" cy="4268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577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</a:t>
            </a:r>
            <a:r>
              <a:rPr lang="en-US" altLang="zh-CN" sz="2800" dirty="0"/>
              <a:t>Adafruit</a:t>
            </a:r>
            <a:r>
              <a:rPr lang="zh-CN" altLang="en-US" sz="2800" dirty="0"/>
              <a:t>网格屏</a:t>
            </a:r>
          </a:p>
          <a:p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-463973" y="1464352"/>
            <a:ext cx="453355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可视化程序可视化命令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314B53-821E-4BB0-9F31-1236638925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9896" y="1384982"/>
            <a:ext cx="4401801" cy="51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15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3.1.7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网格屏</a:t>
            </a: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5878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PART  02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 dirty="0"/>
              <a:t>电路原理图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 dirty="0"/>
              <a:t>可视化命令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1189361"/>
          </a:xfrm>
        </p:spPr>
        <p:txBody>
          <a:bodyPr/>
          <a:lstStyle/>
          <a:p>
            <a:r>
              <a:rPr lang="zh-CN" altLang="en-US" dirty="0"/>
              <a:t>简单实例：</a:t>
            </a:r>
            <a:r>
              <a:rPr lang="en-US" altLang="zh-CN" dirty="0"/>
              <a:t>Adafruit</a:t>
            </a:r>
            <a:r>
              <a:rPr lang="zh-CN" altLang="en-US" dirty="0"/>
              <a:t>网格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屏应用</a:t>
            </a:r>
          </a:p>
        </p:txBody>
      </p:sp>
    </p:spTree>
    <p:extLst>
      <p:ext uri="{BB962C8B-B14F-4D97-AF65-F5344CB8AC3E}">
        <p14:creationId xmlns:p14="http://schemas.microsoft.com/office/powerpoint/2010/main" val="2791642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-672752" y="1248518"/>
            <a:ext cx="539200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网格屏原理图如图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043562-817E-4833-A421-1D8E0C5A5BDB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932362"/>
            <a:ext cx="8706137" cy="466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68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01</a:t>
            </a:r>
          </a:p>
        </p:txBody>
      </p:sp>
      <p:sp>
        <p:nvSpPr>
          <p:cNvPr id="23" name="矩形 22"/>
          <p:cNvSpPr/>
          <p:nvPr/>
        </p:nvSpPr>
        <p:spPr>
          <a:xfrm>
            <a:off x="374089" y="1805061"/>
            <a:ext cx="4079776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由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位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控制器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PCA9685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为微处理器的电路模块，通过电路产生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位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分频信号以实现对电机的控制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3CD3E-075C-4DAE-B7A6-86A471284848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65" y="1628800"/>
            <a:ext cx="7316722" cy="414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194945" y="1092449"/>
            <a:ext cx="6783242" cy="6479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网格屏可视化命令如图所示。从上到下依次是设置亮度模块、设置闪烁速率模块、将显示数据缓冲区内容写入物理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模块、清空数据缓冲区模块、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寻址置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模块、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寻址置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0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模块、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LED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寻址置数检测模块、读取开关状态模块、正在按键检测模块、按键状态检测模块、按键按下瞬时检测模块、按键释放瞬时检测模块。</a:t>
            </a:r>
          </a:p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endParaRPr lang="zh-CN" altLang="en-US" sz="2800" dirty="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9B97D5-40AC-43B8-9456-995DD379C5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9802" y="1199976"/>
            <a:ext cx="4772243" cy="56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1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</a:t>
            </a:r>
            <a:r>
              <a:rPr lang="en-US" altLang="zh-CN" sz="2800" dirty="0"/>
              <a:t>Adafruit</a:t>
            </a:r>
            <a:r>
              <a:rPr lang="zh-CN" altLang="en-US" sz="2800" dirty="0"/>
              <a:t>网格屏应用</a:t>
            </a:r>
          </a:p>
          <a:p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341058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目标功能：显示简单使用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格子盾构建一个瞬间动作键盘。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CD1FD1-D569-45DE-8593-C62E70D596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502" y="1858462"/>
            <a:ext cx="8577498" cy="4366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073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</a:t>
            </a:r>
            <a:r>
              <a:rPr lang="en-US" altLang="zh-CN" sz="2800" dirty="0"/>
              <a:t>Adafruit</a:t>
            </a:r>
            <a:r>
              <a:rPr lang="zh-CN" altLang="en-US" sz="2800" dirty="0"/>
              <a:t>网格屏应用</a:t>
            </a:r>
          </a:p>
          <a:p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415178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可视化程序如图所示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C18360-1CF5-4DE2-AD87-C9A8D60104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952" y="1089608"/>
            <a:ext cx="5287030" cy="56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9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</a:t>
            </a:r>
            <a:r>
              <a:rPr lang="en-US" altLang="zh-CN" sz="2800" dirty="0"/>
              <a:t>Adafruit</a:t>
            </a:r>
            <a:r>
              <a:rPr lang="zh-CN" altLang="en-US" sz="2800" dirty="0"/>
              <a:t>网格屏应用</a:t>
            </a:r>
          </a:p>
          <a:p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4151784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仿真结果如图所示，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Adafruit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网格屏依次点亮，然后依次熄灭。完全实现了目标功能。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598ECE-8DA1-4216-A7D3-8952B985BB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9555" y="1761807"/>
            <a:ext cx="7495721" cy="45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5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3.1.8 Wave Shield</a:t>
            </a: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588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PART  02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 dirty="0"/>
              <a:t>电路原理图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 dirty="0"/>
              <a:t>可视化命令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1189361"/>
          </a:xfrm>
        </p:spPr>
        <p:txBody>
          <a:bodyPr/>
          <a:lstStyle/>
          <a:p>
            <a:r>
              <a:rPr lang="zh-CN" altLang="en-US" dirty="0"/>
              <a:t>简单实例：</a:t>
            </a:r>
            <a:r>
              <a:rPr lang="en-US" altLang="zh-CN" dirty="0"/>
              <a:t>Wave Shield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627464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199556" y="1118446"/>
            <a:ext cx="5248372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Wave Shield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有音频设备及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存储卡两部分构成。</a:t>
            </a:r>
          </a:p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Wave Shield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电路原理图模块如图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78B344-9C30-4A87-BA94-9F6A30331127}"/>
              </a:ext>
            </a:extLst>
          </p:cNvPr>
          <p:cNvPicPr/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0949"/>
            <a:ext cx="5840066" cy="5346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471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194945" y="1092449"/>
            <a:ext cx="6783242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Wave Shield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可视化程序可视化命令分为两个部分音频设备和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存储卡两部分。音频设备部分从上到下依次为播放模块，暂停模块，恢复模块，终止模块。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SD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存储卡部分从上到下依次为改变当前目录模块、获取首文件名称模块、获取下一文件名称模块、获取第一子目录模块、获取下一子目录模块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D868C2-F87E-483C-AD5E-03F764589D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4232" y="989768"/>
            <a:ext cx="3582309" cy="58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6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</a:t>
            </a:r>
            <a:r>
              <a:rPr lang="en-US" altLang="zh-CN" sz="2800" dirty="0"/>
              <a:t>Wave Shield</a:t>
            </a:r>
            <a:r>
              <a:rPr lang="zh-CN" altLang="en-US" sz="2800" dirty="0"/>
              <a:t>应用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341058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目标功能：使音频设备依次报数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one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two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three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four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five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62598D-A640-4835-AB36-C776D6E6D7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44" y="2008822"/>
            <a:ext cx="8541811" cy="459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264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</a:t>
            </a:r>
            <a:r>
              <a:rPr lang="en-US" altLang="zh-CN" sz="2800" dirty="0"/>
              <a:t>Wave Shield</a:t>
            </a:r>
            <a:r>
              <a:rPr lang="zh-CN" altLang="en-US" sz="2800" dirty="0"/>
              <a:t>应用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1222692" y="1766907"/>
            <a:ext cx="341058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E7EBE9-8F79-45FF-B95B-2A01FD4E51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4112" y="1183172"/>
            <a:ext cx="3723670" cy="54144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ECF632-2832-4FD0-8022-FE419499E8BB}"/>
              </a:ext>
            </a:extLst>
          </p:cNvPr>
          <p:cNvSpPr/>
          <p:nvPr/>
        </p:nvSpPr>
        <p:spPr>
          <a:xfrm>
            <a:off x="911424" y="3287048"/>
            <a:ext cx="5400600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仿真结果：音频设备依次依次报数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one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two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three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four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five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。完全实现了目标功能。</a:t>
            </a:r>
          </a:p>
        </p:txBody>
      </p:sp>
    </p:spTree>
    <p:extLst>
      <p:ext uri="{BB962C8B-B14F-4D97-AF65-F5344CB8AC3E}">
        <p14:creationId xmlns:p14="http://schemas.microsoft.com/office/powerpoint/2010/main" val="314032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46990" y="1412777"/>
            <a:ext cx="4968890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伺服器可视化化可视化命令主要分为四个部分：重设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模块，设置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频率模块，设置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模块，设置引脚模块，通过以上四个模块控制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伺服器输出需要的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分频信号以控制电机其可视化命令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4D1143-C4FD-4A23-93A6-63A662C6C9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5880" y="2132856"/>
            <a:ext cx="6955423" cy="394877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1181100" y="743585"/>
            <a:ext cx="9163050" cy="503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 Adafruit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扩展板</a:t>
            </a: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：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                  </a:t>
            </a:r>
          </a:p>
          <a:p>
            <a:pPr marL="0" indent="0" algn="l">
              <a:buNone/>
            </a:pPr>
            <a:r>
              <a:rPr lang="en-US" altLang="zh-CN" sz="4000" dirty="0">
                <a:sym typeface="+mn-ea"/>
              </a:rPr>
              <a:t>  </a:t>
            </a:r>
            <a:endParaRPr lang="en-US" altLang="zh-CN" sz="4000" dirty="0">
              <a:latin typeface="+mj-ea"/>
              <a:ea typeface="+mj-ea"/>
              <a:cs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+mj-ea"/>
                <a:ea typeface="+mj-ea"/>
                <a:cs typeface="+mj-ea"/>
                <a:sym typeface="+mn-ea"/>
              </a:rPr>
              <a:t>3.1.8 </a:t>
            </a:r>
            <a:r>
              <a:rPr lang="zh-CN" altLang="en-US" sz="4000" dirty="0">
                <a:latin typeface="+mj-ea"/>
                <a:ea typeface="+mj-ea"/>
                <a:cs typeface="+mj-ea"/>
                <a:sym typeface="+mn-ea"/>
              </a:rPr>
              <a:t>气象站模拟器</a:t>
            </a:r>
            <a:endParaRPr lang="en-US" altLang="zh-CN" sz="4000" dirty="0">
              <a:solidFill>
                <a:srgbClr val="20517C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8086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871606" y="2776924"/>
            <a:ext cx="2232248" cy="503237"/>
          </a:xfrm>
        </p:spPr>
        <p:txBody>
          <a:bodyPr/>
          <a:lstStyle/>
          <a:p>
            <a:r>
              <a:rPr lang="en-US" altLang="zh-CN"/>
              <a:t>PART  01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71606" y="3541526"/>
            <a:ext cx="2232248" cy="5032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PART  02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71606" y="4306128"/>
            <a:ext cx="2232248" cy="503237"/>
          </a:xfrm>
        </p:spPr>
        <p:txBody>
          <a:bodyPr/>
          <a:lstStyle/>
          <a:p>
            <a:r>
              <a:rPr lang="en-US" altLang="zh-CN">
                <a:sym typeface="+mn-ea"/>
              </a:rPr>
              <a:t>PART  03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4" y="2657912"/>
            <a:ext cx="2232248" cy="503237"/>
          </a:xfrm>
        </p:spPr>
        <p:txBody>
          <a:bodyPr/>
          <a:lstStyle/>
          <a:p>
            <a:r>
              <a:rPr lang="zh-CN" altLang="en-US" dirty="0"/>
              <a:t>电路原理图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103854" y="3429000"/>
            <a:ext cx="3168352" cy="503237"/>
          </a:xfrm>
        </p:spPr>
        <p:txBody>
          <a:bodyPr/>
          <a:lstStyle/>
          <a:p>
            <a:r>
              <a:rPr lang="zh-CN" altLang="en-US" dirty="0"/>
              <a:t>可视化命令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103854" y="4183855"/>
            <a:ext cx="4752786" cy="1189361"/>
          </a:xfrm>
        </p:spPr>
        <p:txBody>
          <a:bodyPr/>
          <a:lstStyle/>
          <a:p>
            <a:r>
              <a:rPr lang="zh-CN" altLang="en-US" dirty="0"/>
              <a:t>简单实例：气象站模拟器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2421315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847628" y="1425979"/>
            <a:ext cx="524837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LM016L </a:t>
            </a:r>
            <a:endParaRPr lang="zh-CN" altLang="en-US" sz="2800" dirty="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F2FD77-E864-4500-85F2-63B4CC73EA0C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514600"/>
            <a:ext cx="4018875" cy="32249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AFDE6BA-AC41-4350-8280-0DD352102B62}"/>
              </a:ext>
            </a:extLst>
          </p:cNvPr>
          <p:cNvSpPr/>
          <p:nvPr/>
        </p:nvSpPr>
        <p:spPr>
          <a:xfrm>
            <a:off x="5303912" y="1489248"/>
            <a:ext cx="651606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MCP9700A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（电压输出温度传感器）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 </a:t>
            </a:r>
            <a:endParaRPr lang="zh-CN" altLang="en-US" sz="2800" dirty="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0AC96F-056A-474F-973D-6B21AF73C2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140968"/>
            <a:ext cx="6694243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99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55540" y="1395467"/>
            <a:ext cx="46003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MPXA6115A6U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（绝压压力传感器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/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变送器）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FDE6BA-AC41-4350-8280-0DD352102B62}"/>
              </a:ext>
            </a:extLst>
          </p:cNvPr>
          <p:cNvSpPr/>
          <p:nvPr/>
        </p:nvSpPr>
        <p:spPr>
          <a:xfrm>
            <a:off x="5303912" y="1489248"/>
            <a:ext cx="651606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HIH-5030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（湿度传感器）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 </a:t>
            </a:r>
            <a:endParaRPr lang="zh-CN" altLang="en-US" sz="2800" dirty="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0C2A8D-0291-471E-A3CC-28CB748168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1" y="3459171"/>
            <a:ext cx="4810115" cy="249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0C6969-7BC4-40D2-9ADE-0F38987925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459171"/>
            <a:ext cx="4810114" cy="2498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8774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1110435" y="1478585"/>
            <a:ext cx="460030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DS1307</a:t>
            </a:r>
            <a:endParaRPr lang="zh-CN" altLang="en-US" sz="2800" dirty="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47EFE0-BDF9-4A00-80CD-9CB75C547D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141139"/>
            <a:ext cx="6685971" cy="4312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396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电路原理图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1CE9F-E88F-4EE8-9F0B-4705128F373A}"/>
              </a:ext>
            </a:extLst>
          </p:cNvPr>
          <p:cNvSpPr/>
          <p:nvPr/>
        </p:nvSpPr>
        <p:spPr>
          <a:xfrm>
            <a:off x="-106387" y="1478585"/>
            <a:ext cx="51295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气象站模拟器整体原理图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CD36B1-590E-4C46-AA21-93A40E1C2B9F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94" y="1547238"/>
            <a:ext cx="6185374" cy="5108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155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3974465" cy="698500"/>
          </a:xfrm>
        </p:spPr>
        <p:txBody>
          <a:bodyPr/>
          <a:lstStyle/>
          <a:p>
            <a:r>
              <a:rPr lang="zh-CN" altLang="en-US" sz="4400" dirty="0"/>
              <a:t>可视化命令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02</a:t>
            </a:r>
          </a:p>
        </p:txBody>
      </p:sp>
      <p:sp>
        <p:nvSpPr>
          <p:cNvPr id="23" name="矩形 22"/>
          <p:cNvSpPr/>
          <p:nvPr/>
        </p:nvSpPr>
        <p:spPr>
          <a:xfrm>
            <a:off x="194945" y="1092449"/>
            <a:ext cx="2733040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气象站模拟器可视化命令包括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LCD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显示、传感器检测和实时时钟三个部分。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0CB655-63A3-4EF2-8A37-A192107712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3560" y="1092449"/>
            <a:ext cx="2124879" cy="5730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DF5F95-3526-4803-A336-A3801AE941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8438" y="1092449"/>
            <a:ext cx="2321937" cy="57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69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：气象站模拟器应用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341058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目标功能：在显示屏实时显示时间、温度、压力、湿度。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605758-D28D-470A-BB63-6D7917AB6CC1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60" y="1484784"/>
            <a:ext cx="8603406" cy="4480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028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：气象站模拟器应用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341058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12480F-BFE1-4A5A-979A-93A879C253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5252" y="1399317"/>
            <a:ext cx="6877308" cy="51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14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：气象站模拟器应用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3791744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调节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MCP9700A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（电压输出温度传感器）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,LCD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能够实时显示时间和小偏差范围内实时显示温度。完全实现了目标功能。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3D987C-A6BF-4A5F-8AE0-AC198AEF9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24" y="1354470"/>
            <a:ext cx="6662926" cy="5503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8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5637743" cy="698500"/>
          </a:xfrm>
        </p:spPr>
        <p:txBody>
          <a:bodyPr/>
          <a:lstStyle/>
          <a:p>
            <a:r>
              <a:rPr lang="zh-CN" altLang="en-US" sz="3600" dirty="0"/>
              <a:t>简单实例：驱动伺服电机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46990" y="1412777"/>
            <a:ext cx="4968890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目标功能：驱动四个伺服电机从上到下依次正转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180°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，然后归位。</a:t>
            </a:r>
            <a:endParaRPr lang="en-US" altLang="zh-CN" sz="2800" dirty="0">
              <a:latin typeface="+mj-ea"/>
              <a:ea typeface="+mj-ea"/>
              <a:cs typeface="+mj-ea"/>
              <a:sym typeface="+mn-ea"/>
            </a:endParaRPr>
          </a:p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Arduino UNO 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开发板通过控制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16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通道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伺服器产生四个</a:t>
            </a:r>
            <a:r>
              <a:rPr lang="en-US" altLang="zh-CN" sz="2800" dirty="0" err="1">
                <a:latin typeface="+mj-ea"/>
                <a:ea typeface="+mj-ea"/>
                <a:cs typeface="+mj-ea"/>
                <a:sym typeface="+mn-ea"/>
              </a:rPr>
              <a:t>pwm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分频信号以驱动伺服电机。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3340C9-F36F-4939-87B4-D0406101C6CF}"/>
              </a:ext>
            </a:extLst>
          </p:cNvPr>
          <p:cNvPicPr/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412777"/>
            <a:ext cx="7388597" cy="5176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4332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：气象站模拟器应用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4264724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调节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MPXA6115A6U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（绝压压力传感器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/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变送器），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LCD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能够实时显示时间和小偏差范围内实时显示气压。完全实现了目标功能。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F65301-DE47-4152-9EDE-5AB737C18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66" y="1089608"/>
            <a:ext cx="6781224" cy="5602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863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7869991" cy="698500"/>
          </a:xfrm>
        </p:spPr>
        <p:txBody>
          <a:bodyPr/>
          <a:lstStyle/>
          <a:p>
            <a:r>
              <a:rPr lang="zh-CN" altLang="en-US" sz="3600" dirty="0"/>
              <a:t>简单实例</a:t>
            </a:r>
            <a:r>
              <a:rPr lang="zh-CN" altLang="en-US" sz="2800" dirty="0"/>
              <a:t>：气象站模拟器应用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89608"/>
            <a:ext cx="379174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调节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HIH-5030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湿度传感器，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LCD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能够实时显示时间和小偏差范围内实时显示湿度。完全实现了目标功能。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AD6A88-9129-4D28-94D0-73E6D9AAEE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1277544"/>
            <a:ext cx="6624736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045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6" y="5346700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5637743" cy="698500"/>
          </a:xfrm>
        </p:spPr>
        <p:txBody>
          <a:bodyPr/>
          <a:lstStyle/>
          <a:p>
            <a:r>
              <a:rPr lang="zh-CN" altLang="en-US" sz="3600" dirty="0"/>
              <a:t>简单实例：驱动伺服电机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-384720" y="1124840"/>
            <a:ext cx="496889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可视化程序：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0E9D1C-5888-4EA8-8DC2-CBF8B6B213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9736" y="1235340"/>
            <a:ext cx="7108249" cy="5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3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10585" y="260350"/>
            <a:ext cx="5637743" cy="698500"/>
          </a:xfrm>
        </p:spPr>
        <p:txBody>
          <a:bodyPr/>
          <a:lstStyle/>
          <a:p>
            <a:r>
              <a:rPr lang="zh-CN" altLang="en-US" sz="3600" dirty="0"/>
              <a:t>简单实例：驱动伺服电机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405130"/>
            <a:ext cx="108013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4945" y="260350"/>
            <a:ext cx="2733040" cy="638810"/>
          </a:xfrm>
        </p:spPr>
        <p:txBody>
          <a:bodyPr/>
          <a:lstStyle/>
          <a:p>
            <a:r>
              <a:rPr lang="en-US" altLang="zh-CN" sz="4000" dirty="0"/>
              <a:t>PART 03</a:t>
            </a:r>
          </a:p>
        </p:txBody>
      </p:sp>
      <p:sp>
        <p:nvSpPr>
          <p:cNvPr id="23" name="矩形 22"/>
          <p:cNvSpPr/>
          <p:nvPr/>
        </p:nvSpPr>
        <p:spPr>
          <a:xfrm>
            <a:off x="263352" y="1340768"/>
            <a:ext cx="3960778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仿真结果如图所示，四个伺服电机从上到下依次正转</a:t>
            </a:r>
            <a:r>
              <a:rPr lang="en-US" altLang="zh-CN" sz="2800" dirty="0">
                <a:latin typeface="+mj-ea"/>
                <a:ea typeface="+mj-ea"/>
                <a:cs typeface="+mj-ea"/>
                <a:sym typeface="+mn-ea"/>
              </a:rPr>
              <a:t>180°</a:t>
            </a:r>
            <a:r>
              <a:rPr lang="zh-CN" altLang="en-US" sz="2800" dirty="0">
                <a:latin typeface="+mj-ea"/>
                <a:ea typeface="+mj-ea"/>
                <a:cs typeface="+mj-ea"/>
                <a:sym typeface="+mn-ea"/>
              </a:rPr>
              <a:t>，然后归位。完全实现了目标功能。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0AA8FA-54D7-4768-9538-67AB8C6B8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3832" y="1222800"/>
            <a:ext cx="7344816" cy="56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52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315</TotalTime>
  <Words>1806</Words>
  <Application>Microsoft Office PowerPoint</Application>
  <PresentationFormat>宽屏</PresentationFormat>
  <Paragraphs>262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9" baseType="lpstr">
      <vt:lpstr>Calibri</vt:lpstr>
      <vt:lpstr>微软雅黑</vt:lpstr>
      <vt:lpstr>Arial</vt:lpstr>
      <vt:lpstr>华文细黑</vt:lpstr>
      <vt:lpstr>宋体</vt:lpstr>
      <vt:lpstr>Arial Narrow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苏 义斌</cp:lastModifiedBy>
  <cp:revision>390</cp:revision>
  <dcterms:created xsi:type="dcterms:W3CDTF">2015-05-14T07:52:00Z</dcterms:created>
  <dcterms:modified xsi:type="dcterms:W3CDTF">2021-05-06T02:33:10Z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999FA4D362AC4AEF9CE02F69E5436C7D</vt:lpwstr>
  </property>
</Properties>
</file>