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60" r:id="rId2"/>
    <p:sldId id="308" r:id="rId3"/>
    <p:sldId id="264" r:id="rId4"/>
    <p:sldId id="291" r:id="rId5"/>
    <p:sldId id="294" r:id="rId6"/>
    <p:sldId id="292" r:id="rId7"/>
    <p:sldId id="293" r:id="rId8"/>
    <p:sldId id="296" r:id="rId9"/>
    <p:sldId id="295" r:id="rId10"/>
    <p:sldId id="297" r:id="rId11"/>
    <p:sldId id="298" r:id="rId12"/>
    <p:sldId id="299" r:id="rId13"/>
    <p:sldId id="302" r:id="rId14"/>
    <p:sldId id="303" r:id="rId15"/>
    <p:sldId id="304" r:id="rId16"/>
    <p:sldId id="305" r:id="rId17"/>
    <p:sldId id="306"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华文细黑" panose="02010600040101010101" pitchFamily="2" charset="-122"/>
      <p:regular r:id="rId24"/>
    </p:embeddedFont>
    <p:embeddedFont>
      <p:font typeface="微软雅黑" panose="020B0503020204020204" pitchFamily="34" charset="-122"/>
      <p:regular r:id="rId25"/>
      <p:bold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3840" userDrawn="1">
          <p15:clr>
            <a:srgbClr val="A4A3A4"/>
          </p15:clr>
        </p15:guide>
        <p15:guide id="5" pos="7061" userDrawn="1">
          <p15:clr>
            <a:srgbClr val="A4A3A4"/>
          </p15:clr>
        </p15:guide>
        <p15:guide id="6"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31" autoAdjust="0"/>
    <p:restoredTop sz="85766" autoAdjust="0"/>
  </p:normalViewPr>
  <p:slideViewPr>
    <p:cSldViewPr showGuides="1">
      <p:cViewPr varScale="1">
        <p:scale>
          <a:sx n="86" d="100"/>
          <a:sy n="86" d="100"/>
        </p:scale>
        <p:origin x="350" y="62"/>
      </p:cViewPr>
      <p:guideLst>
        <p:guide orient="horz" pos="2160"/>
        <p:guide pos="3840"/>
        <p:guide pos="7061"/>
        <p:guide pos="619"/>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2021/5/4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extLst>
      <p:ext uri="{BB962C8B-B14F-4D97-AF65-F5344CB8AC3E}">
        <p14:creationId xmlns:p14="http://schemas.microsoft.com/office/powerpoint/2010/main" val="38028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占位符 145"/>
          <p:cNvSpPr>
            <a:spLocks noGrp="1"/>
          </p:cNvSpPr>
          <p:nvPr>
            <p:ph type="body" sz="quarter" idx="10" hasCustomPrompt="1"/>
          </p:nvPr>
        </p:nvSpPr>
        <p:spPr>
          <a:xfrm>
            <a:off x="2644927" y="2908398"/>
            <a:ext cx="7076962" cy="808633"/>
          </a:xfrm>
          <a:prstGeom prst="rect">
            <a:avLst/>
          </a:prstGeom>
        </p:spPr>
        <p:txBody>
          <a:bodyPr/>
          <a:lstStyle>
            <a:lvl1pPr marL="0" indent="0" algn="l">
              <a:buNone/>
              <a:defRPr sz="60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内蒙古大学</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2803021" y="3977286"/>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a:t>
            </a:r>
            <a:r>
              <a:rPr lang="en-US" altLang="zh-CN" dirty="0"/>
              <a:t>XXXX</a:t>
            </a:r>
            <a:r>
              <a:rPr lang="zh-CN" altLang="en-US" dirty="0"/>
              <a:t>学院</a:t>
            </a:r>
          </a:p>
        </p:txBody>
      </p:sp>
      <p:sp>
        <p:nvSpPr>
          <p:cNvPr id="150" name="文本占位符 148"/>
          <p:cNvSpPr>
            <a:spLocks noGrp="1"/>
          </p:cNvSpPr>
          <p:nvPr>
            <p:ph type="body" sz="quarter" idx="12" hasCustomPrompt="1"/>
          </p:nvPr>
        </p:nvSpPr>
        <p:spPr>
          <a:xfrm>
            <a:off x="6332242" y="3977286"/>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a:t>
            </a:r>
            <a:r>
              <a:rPr lang="en-US" altLang="zh-CN" dirty="0" err="1"/>
              <a:t>xxxxx</a:t>
            </a:r>
            <a:endParaRPr lang="zh-CN" altLang="en-US" dirty="0"/>
          </a:p>
        </p:txBody>
      </p:sp>
      <p:sp>
        <p:nvSpPr>
          <p:cNvPr id="151" name="文本占位符 148"/>
          <p:cNvSpPr>
            <a:spLocks noGrp="1"/>
          </p:cNvSpPr>
          <p:nvPr>
            <p:ph type="body" sz="quarter" idx="13" hasCustomPrompt="1"/>
          </p:nvPr>
        </p:nvSpPr>
        <p:spPr>
          <a:xfrm>
            <a:off x="-24680" y="5950098"/>
            <a:ext cx="3154234"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a:t>
            </a:r>
            <a:r>
              <a:rPr lang="en-US" altLang="zh-CN" dirty="0"/>
              <a:t>:</a:t>
            </a:r>
            <a:r>
              <a:rPr lang="zh-CN" altLang="en-US" dirty="0"/>
              <a:t>海湾同学社</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指导老师：同学社</a:t>
            </a:r>
          </a:p>
        </p:txBody>
      </p:sp>
    </p:spTree>
    <p:extLst>
      <p:ext uri="{BB962C8B-B14F-4D97-AF65-F5344CB8AC3E}">
        <p14:creationId xmlns:p14="http://schemas.microsoft.com/office/powerpoint/2010/main" val="3784307866"/>
      </p:ext>
    </p:extLst>
  </p:cSld>
  <p:clrMapOvr>
    <a:masterClrMapping/>
  </p:clrMapOvr>
  <p:extLst>
    <p:ext uri="{DCECCB84-F9BA-43D5-87BE-67443E8EF086}">
      <p15:sldGuideLst xmlns:p15="http://schemas.microsoft.com/office/powerpoint/2012/main">
        <p15:guide id="1" pos="3795">
          <p15:clr>
            <a:srgbClr val="FBAE40"/>
          </p15:clr>
        </p15:guide>
        <p15:guide id="2"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extLst>
      <p:ext uri="{BB962C8B-B14F-4D97-AF65-F5344CB8AC3E}">
        <p14:creationId xmlns:p14="http://schemas.microsoft.com/office/powerpoint/2010/main" val="3494746977"/>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98072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6165304"/>
            <a:ext cx="12216680" cy="67322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5269805"/>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188640"/>
            <a:ext cx="12216680" cy="79208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00456" y="282045"/>
            <a:ext cx="1904703" cy="629233"/>
          </a:xfrm>
          <a:prstGeom prst="rect">
            <a:avLst/>
          </a:prstGeom>
        </p:spPr>
      </p:pic>
    </p:spTree>
    <p:extLst>
      <p:ext uri="{BB962C8B-B14F-4D97-AF65-F5344CB8AC3E}">
        <p14:creationId xmlns:p14="http://schemas.microsoft.com/office/powerpoint/2010/main" val="247395217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527688"/>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63562"/>
      </p:ext>
    </p:extLst>
  </p:cSld>
  <p:clrMapOvr>
    <a:masterClrMapping/>
  </p:clrMapOvr>
  <p:extLst>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9006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71465" y="2996952"/>
            <a:ext cx="9433048" cy="720079"/>
          </a:xfrm>
        </p:spPr>
        <p:txBody>
          <a:bodyPr/>
          <a:lstStyle/>
          <a:p>
            <a:pPr lvl="0" algn="ctr"/>
            <a:r>
              <a:rPr lang="zh-CN" altLang="en-US" dirty="0"/>
              <a:t>   闪烁的</a:t>
            </a:r>
            <a:r>
              <a:rPr lang="en-US" altLang="zh-CN" dirty="0"/>
              <a:t>LED</a:t>
            </a:r>
            <a:r>
              <a:rPr lang="zh-CN" altLang="en-US" dirty="0"/>
              <a:t>灯</a:t>
            </a:r>
          </a:p>
          <a:p>
            <a:endParaRPr lang="zh-CN" altLang="en-US" dirty="0"/>
          </a:p>
        </p:txBody>
      </p:sp>
      <p:sp>
        <p:nvSpPr>
          <p:cNvPr id="5" name="文本占位符 4"/>
          <p:cNvSpPr>
            <a:spLocks noGrp="1"/>
          </p:cNvSpPr>
          <p:nvPr>
            <p:ph type="body" sz="quarter" idx="13"/>
          </p:nvPr>
        </p:nvSpPr>
        <p:spPr>
          <a:xfrm>
            <a:off x="4374002" y="4797151"/>
            <a:ext cx="3738221" cy="431229"/>
          </a:xfrm>
        </p:spPr>
        <p:txBody>
          <a:bodyPr/>
          <a:lstStyle/>
          <a:p>
            <a:pPr marL="0" indent="0">
              <a:buNone/>
            </a:pPr>
            <a:r>
              <a:rPr lang="zh-CN" altLang="en-US" dirty="0">
                <a:solidFill>
                  <a:srgbClr val="002060"/>
                </a:solidFill>
              </a:rPr>
              <a:t>主    讲：周润景  教授</a:t>
            </a:r>
          </a:p>
        </p:txBody>
      </p:sp>
      <p:sp>
        <p:nvSpPr>
          <p:cNvPr id="6" name="文本占位符 5"/>
          <p:cNvSpPr>
            <a:spLocks noGrp="1"/>
          </p:cNvSpPr>
          <p:nvPr>
            <p:ph type="body" sz="quarter" idx="14"/>
          </p:nvPr>
        </p:nvSpPr>
        <p:spPr>
          <a:xfrm>
            <a:off x="4374002" y="5373216"/>
            <a:ext cx="4026253" cy="503237"/>
          </a:xfrm>
        </p:spPr>
        <p:txBody>
          <a:bodyPr/>
          <a:lstStyle/>
          <a:p>
            <a:r>
              <a:rPr lang="zh-CN" altLang="en-US" b="0" dirty="0"/>
              <a:t>单    位</a:t>
            </a:r>
            <a:r>
              <a:rPr lang="zh-CN" altLang="en-US" dirty="0"/>
              <a:t>：电子信息工程学院</a:t>
            </a: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792" y="677002"/>
            <a:ext cx="3200847" cy="1057423"/>
          </a:xfrm>
          <a:prstGeom prst="rect">
            <a:avLst/>
          </a:prstGeom>
        </p:spPr>
      </p:pic>
    </p:spTree>
    <p:extLst>
      <p:ext uri="{BB962C8B-B14F-4D97-AF65-F5344CB8AC3E}">
        <p14:creationId xmlns:p14="http://schemas.microsoft.com/office/powerpoint/2010/main" val="175070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2</a:t>
            </a:r>
            <a:endParaRPr lang="zh-CN" altLang="en-US" dirty="0"/>
          </a:p>
        </p:txBody>
      </p:sp>
      <p:sp>
        <p:nvSpPr>
          <p:cNvPr id="3" name="文本占位符 2"/>
          <p:cNvSpPr>
            <a:spLocks noGrp="1"/>
          </p:cNvSpPr>
          <p:nvPr>
            <p:ph type="body" sz="quarter" idx="12"/>
          </p:nvPr>
        </p:nvSpPr>
        <p:spPr>
          <a:xfrm>
            <a:off x="1509600" y="278936"/>
            <a:ext cx="4802424" cy="532716"/>
          </a:xfrm>
        </p:spPr>
        <p:txBody>
          <a:bodyPr/>
          <a:lstStyle/>
          <a:p>
            <a:r>
              <a:rPr lang="zh-CN" altLang="en-US" dirty="0"/>
              <a:t>添加外围设备</a:t>
            </a:r>
          </a:p>
        </p:txBody>
      </p:sp>
      <p:sp>
        <p:nvSpPr>
          <p:cNvPr id="19" name="矩形 18"/>
          <p:cNvSpPr/>
          <p:nvPr/>
        </p:nvSpPr>
        <p:spPr>
          <a:xfrm>
            <a:off x="767409" y="1221400"/>
            <a:ext cx="10873208" cy="1200329"/>
          </a:xfrm>
          <a:prstGeom prst="rect">
            <a:avLst/>
          </a:prstGeom>
        </p:spPr>
        <p:txBody>
          <a:bodyPr wrap="square">
            <a:spAutoFit/>
          </a:bodyPr>
          <a:lstStyle/>
          <a:p>
            <a:pPr marL="0" marR="0" algn="just" defTabSz="457200">
              <a:spcBef>
                <a:spcPts val="0"/>
              </a:spcBef>
              <a:spcAft>
                <a:spcPts val="0"/>
              </a:spcAft>
            </a:pPr>
            <a:r>
              <a:rPr lang="zh-CN" altLang="en-US" kern="100" dirty="0">
                <a:latin typeface="Arial" panose="020B0604020202020204" pitchFamily="34" charset="0"/>
                <a:ea typeface="宋体" panose="02010600030101010101" pitchFamily="2" charset="-122"/>
                <a:cs typeface="Arial" panose="020B0604020202020204" pitchFamily="34" charset="0"/>
              </a:rPr>
              <a:t>注意：</a:t>
            </a:r>
            <a:r>
              <a:rPr lang="en-US" altLang="zh-CN" kern="100" dirty="0">
                <a:latin typeface="Arial" panose="020B0604020202020204" pitchFamily="34" charset="0"/>
                <a:ea typeface="宋体" panose="02010600030101010101" pitchFamily="2" charset="-122"/>
                <a:cs typeface="Arial" panose="020B0604020202020204" pitchFamily="34" charset="0"/>
              </a:rPr>
              <a:t>	</a:t>
            </a:r>
          </a:p>
          <a:p>
            <a:pPr marL="0" marR="0" algn="just" defTabSz="457200">
              <a:spcBef>
                <a:spcPts val="0"/>
              </a:spcBef>
              <a:spcAft>
                <a:spcPts val="0"/>
              </a:spcAft>
            </a:pP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必须将外围设备插入</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Grove</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传感器上与</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Proteus</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原理图指定的相同的连接器。还必须确保在原理图上设有两个具有相同连接器</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ID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的外设；如果有的话，您需要切换到原理图并更改其中一个外设上的连接</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ID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4-12</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zh-CN" altLang="en-US" sz="1800" kern="100" dirty="0">
              <a:effectLst/>
              <a:latin typeface="Calibri" panose="020F0502020204030204" pitchFamily="34" charset="0"/>
              <a:ea typeface="宋体" panose="02010600030101010101" pitchFamily="2" charset="-122"/>
              <a:cs typeface="黑体" panose="02010609060101010101" pitchFamily="49" charset="-122"/>
            </a:endParaRPr>
          </a:p>
        </p:txBody>
      </p:sp>
      <p:sp>
        <p:nvSpPr>
          <p:cNvPr id="13" name="文本占位符 2">
            <a:extLst>
              <a:ext uri="{FF2B5EF4-FFF2-40B4-BE49-F238E27FC236}">
                <a16:creationId xmlns:a16="http://schemas.microsoft.com/office/drawing/2014/main" id="{70A602C9-84CD-481B-85BF-213EA8CAAD7E}"/>
              </a:ext>
            </a:extLst>
          </p:cNvPr>
          <p:cNvSpPr txBox="1">
            <a:spLocks/>
          </p:cNvSpPr>
          <p:nvPr/>
        </p:nvSpPr>
        <p:spPr>
          <a:xfrm>
            <a:off x="5267908" y="6450815"/>
            <a:ext cx="1656184"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4-12 </a:t>
            </a:r>
            <a:r>
              <a:rPr lang="zh-CN" altLang="en-US" sz="1200" dirty="0"/>
              <a:t>设置链接器</a:t>
            </a:r>
            <a:r>
              <a:rPr lang="en-US" altLang="zh-CN" sz="1200" dirty="0"/>
              <a:t>ID</a:t>
            </a:r>
            <a:r>
              <a:rPr lang="zh-CN" altLang="en-US" sz="1200" dirty="0"/>
              <a:t>值</a:t>
            </a:r>
          </a:p>
        </p:txBody>
      </p:sp>
      <p:pic>
        <p:nvPicPr>
          <p:cNvPr id="10" name="图片 9" descr="IMG_256">
            <a:extLst>
              <a:ext uri="{FF2B5EF4-FFF2-40B4-BE49-F238E27FC236}">
                <a16:creationId xmlns:a16="http://schemas.microsoft.com/office/drawing/2014/main" id="{F3066D5A-6229-42F0-AA78-703F03902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235" b="1689"/>
          <a:stretch>
            <a:fillRect/>
          </a:stretch>
        </p:blipFill>
        <p:spPr>
          <a:xfrm>
            <a:off x="3048000" y="2547694"/>
            <a:ext cx="6096000" cy="3777156"/>
          </a:xfrm>
          <a:prstGeom prst="rect">
            <a:avLst/>
          </a:prstGeom>
          <a:noFill/>
          <a:ln>
            <a:noFill/>
          </a:ln>
        </p:spPr>
      </p:pic>
    </p:spTree>
    <p:extLst>
      <p:ext uri="{BB962C8B-B14F-4D97-AF65-F5344CB8AC3E}">
        <p14:creationId xmlns:p14="http://schemas.microsoft.com/office/powerpoint/2010/main" val="403730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3</a:t>
            </a:r>
            <a:endParaRPr lang="zh-CN" altLang="en-US" dirty="0"/>
          </a:p>
        </p:txBody>
      </p:sp>
      <p:sp>
        <p:nvSpPr>
          <p:cNvPr id="3" name="文本占位符 2"/>
          <p:cNvSpPr>
            <a:spLocks noGrp="1"/>
          </p:cNvSpPr>
          <p:nvPr>
            <p:ph type="body" sz="quarter" idx="12"/>
          </p:nvPr>
        </p:nvSpPr>
        <p:spPr>
          <a:xfrm>
            <a:off x="1509600" y="278936"/>
            <a:ext cx="5306480" cy="532716"/>
          </a:xfrm>
        </p:spPr>
        <p:txBody>
          <a:bodyPr/>
          <a:lstStyle/>
          <a:p>
            <a:r>
              <a:rPr lang="zh-CN" altLang="en-US" dirty="0"/>
              <a:t>设计程序与编译、仿真</a:t>
            </a:r>
          </a:p>
        </p:txBody>
      </p:sp>
      <p:sp>
        <p:nvSpPr>
          <p:cNvPr id="19" name="矩形 18"/>
          <p:cNvSpPr/>
          <p:nvPr/>
        </p:nvSpPr>
        <p:spPr>
          <a:xfrm>
            <a:off x="767408" y="1221400"/>
            <a:ext cx="10873209" cy="923330"/>
          </a:xfrm>
          <a:prstGeom prst="rect">
            <a:avLst/>
          </a:prstGeom>
        </p:spPr>
        <p:txBody>
          <a:bodyPr wrap="square">
            <a:spAutoFit/>
          </a:bodyPr>
          <a:lstStyle/>
          <a:p>
            <a:pPr algn="just" defTabSz="457200"/>
            <a:r>
              <a:rPr lang="en-US" altLang="zh-CN" kern="100" dirty="0">
                <a:latin typeface="Arial" panose="020B0604020202020204" pitchFamily="34" charset="0"/>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回到</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Visual Designer</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中</a:t>
            </a:r>
            <a:r>
              <a:rPr lang="zh-CN" altLang="en-US" kern="100" dirty="0">
                <a:latin typeface="宋体" panose="02010600030101010101" pitchFamily="2" charset="-122"/>
                <a:ea typeface="宋体" panose="02010600030101010101" pitchFamily="2" charset="-122"/>
                <a:cs typeface="Arial" panose="020B0604020202020204" pitchFamily="34" charset="0"/>
              </a:rPr>
              <a:t>，会发现</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工程树现在在外围设备部分有两个条目，如图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4-13</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a:p>
            <a:pPr algn="just" defTabSz="457200"/>
            <a:r>
              <a:rPr lang="en-US" altLang="zh-CN" kern="100" dirty="0">
                <a:latin typeface="宋体" panose="02010600030101010101" pitchFamily="2" charset="-122"/>
                <a:ea typeface="宋体" panose="02010600030101010101" pitchFamily="2" charset="-122"/>
                <a:cs typeface="Arial" panose="020B0604020202020204" pitchFamily="34" charset="0"/>
              </a:rPr>
              <a:t>	</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Visual Designer</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的美妙之处在于，用户可以查找扩展外设的方法列表。这些方法是用户与硬件交互的主要方式。例如，将</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LED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的“</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ON</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方法拖放到循环程序中，如图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4-14</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p:txBody>
      </p:sp>
      <p:sp>
        <p:nvSpPr>
          <p:cNvPr id="13" name="文本占位符 2">
            <a:extLst>
              <a:ext uri="{FF2B5EF4-FFF2-40B4-BE49-F238E27FC236}">
                <a16:creationId xmlns:a16="http://schemas.microsoft.com/office/drawing/2014/main" id="{70A602C9-84CD-481B-85BF-213EA8CAAD7E}"/>
              </a:ext>
            </a:extLst>
          </p:cNvPr>
          <p:cNvSpPr txBox="1">
            <a:spLocks/>
          </p:cNvSpPr>
          <p:nvPr/>
        </p:nvSpPr>
        <p:spPr>
          <a:xfrm>
            <a:off x="1609794" y="4713271"/>
            <a:ext cx="2219325"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4-13 </a:t>
            </a:r>
            <a:r>
              <a:rPr lang="zh-CN" altLang="en-US" sz="1200" dirty="0"/>
              <a:t>工程树显示外围设备条目</a:t>
            </a:r>
          </a:p>
        </p:txBody>
      </p:sp>
      <p:pic>
        <p:nvPicPr>
          <p:cNvPr id="7" name="图片 6" descr="IMG_256">
            <a:extLst>
              <a:ext uri="{FF2B5EF4-FFF2-40B4-BE49-F238E27FC236}">
                <a16:creationId xmlns:a16="http://schemas.microsoft.com/office/drawing/2014/main" id="{BD322724-D911-46FB-ABA9-6B203372D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285" b="6019"/>
          <a:stretch>
            <a:fillRect/>
          </a:stretch>
        </p:blipFill>
        <p:spPr>
          <a:xfrm>
            <a:off x="1631504" y="2492829"/>
            <a:ext cx="2219325" cy="1933575"/>
          </a:xfrm>
          <a:prstGeom prst="rect">
            <a:avLst/>
          </a:prstGeom>
          <a:noFill/>
          <a:ln>
            <a:noFill/>
          </a:ln>
        </p:spPr>
      </p:pic>
      <p:pic>
        <p:nvPicPr>
          <p:cNvPr id="8" name="图片 7" descr="IMG_256">
            <a:extLst>
              <a:ext uri="{FF2B5EF4-FFF2-40B4-BE49-F238E27FC236}">
                <a16:creationId xmlns:a16="http://schemas.microsoft.com/office/drawing/2014/main" id="{4EC02437-3866-4371-80ED-5E74C33E5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736" b="3948"/>
          <a:stretch>
            <a:fillRect/>
          </a:stretch>
        </p:blipFill>
        <p:spPr>
          <a:xfrm>
            <a:off x="5375920" y="2492829"/>
            <a:ext cx="5391150" cy="2085975"/>
          </a:xfrm>
          <a:prstGeom prst="rect">
            <a:avLst/>
          </a:prstGeom>
          <a:noFill/>
          <a:ln>
            <a:noFill/>
          </a:ln>
        </p:spPr>
      </p:pic>
      <p:sp>
        <p:nvSpPr>
          <p:cNvPr id="12" name="文本占位符 2">
            <a:extLst>
              <a:ext uri="{FF2B5EF4-FFF2-40B4-BE49-F238E27FC236}">
                <a16:creationId xmlns:a16="http://schemas.microsoft.com/office/drawing/2014/main" id="{D91063DD-571C-4A03-A00F-EB7504EBF604}"/>
              </a:ext>
            </a:extLst>
          </p:cNvPr>
          <p:cNvSpPr txBox="1">
            <a:spLocks/>
          </p:cNvSpPr>
          <p:nvPr/>
        </p:nvSpPr>
        <p:spPr>
          <a:xfrm>
            <a:off x="6961832" y="4713271"/>
            <a:ext cx="2219325"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4-14 </a:t>
            </a:r>
            <a:r>
              <a:rPr lang="zh-CN" altLang="en-US" sz="1200" dirty="0"/>
              <a:t>拖放程序块到流程图</a:t>
            </a:r>
          </a:p>
        </p:txBody>
      </p:sp>
    </p:spTree>
    <p:extLst>
      <p:ext uri="{BB962C8B-B14F-4D97-AF65-F5344CB8AC3E}">
        <p14:creationId xmlns:p14="http://schemas.microsoft.com/office/powerpoint/2010/main" val="25509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3</a:t>
            </a:r>
            <a:endParaRPr lang="zh-CN" altLang="en-US" dirty="0"/>
          </a:p>
        </p:txBody>
      </p:sp>
      <p:sp>
        <p:nvSpPr>
          <p:cNvPr id="3" name="文本占位符 2"/>
          <p:cNvSpPr>
            <a:spLocks noGrp="1"/>
          </p:cNvSpPr>
          <p:nvPr>
            <p:ph type="body" sz="quarter" idx="12"/>
          </p:nvPr>
        </p:nvSpPr>
        <p:spPr>
          <a:xfrm>
            <a:off x="1509600" y="278936"/>
            <a:ext cx="5306480" cy="532716"/>
          </a:xfrm>
        </p:spPr>
        <p:txBody>
          <a:bodyPr/>
          <a:lstStyle/>
          <a:p>
            <a:r>
              <a:rPr lang="zh-CN" altLang="en-US" dirty="0"/>
              <a:t>设计程序与编译、仿真</a:t>
            </a:r>
          </a:p>
        </p:txBody>
      </p:sp>
      <p:sp>
        <p:nvSpPr>
          <p:cNvPr id="19" name="矩形 18"/>
          <p:cNvSpPr/>
          <p:nvPr/>
        </p:nvSpPr>
        <p:spPr>
          <a:xfrm>
            <a:off x="767408" y="1221400"/>
            <a:ext cx="10873209" cy="923330"/>
          </a:xfrm>
          <a:prstGeom prst="rect">
            <a:avLst/>
          </a:prstGeom>
        </p:spPr>
        <p:txBody>
          <a:bodyPr wrap="square">
            <a:spAutoFit/>
          </a:bodyPr>
          <a:lstStyle/>
          <a:p>
            <a:pPr marL="0" marR="0" algn="just" defTabSz="457200">
              <a:spcBef>
                <a:spcPts val="0"/>
              </a:spcBef>
              <a:spcAft>
                <a:spcPts val="0"/>
              </a:spcAft>
            </a:pP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	</a:t>
            </a:r>
            <a:r>
              <a:rPr lang="zh-CN" altLang="en-US" kern="100" dirty="0">
                <a:latin typeface="宋体" panose="02010600030101010101" pitchFamily="2" charset="-122"/>
                <a:ea typeface="宋体" panose="02010600030101010101" pitchFamily="2" charset="-122"/>
                <a:cs typeface="Arial" panose="020B0604020202020204" pitchFamily="34" charset="0"/>
              </a:rPr>
              <a:t>单击</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播放按钮，程序将编译，模拟器将启动，</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LED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将打开。并且可以通过</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Visual Designer</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右侧的</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Active</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弹出窗口或通过切换到原理图选项卡来查看，如图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4-15</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a:p>
            <a:pPr algn="just" defTabSz="457200"/>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	</a:t>
            </a:r>
            <a:r>
              <a:rPr lang="zh-CN" altLang="en-US" kern="100" dirty="0">
                <a:latin typeface="宋体" panose="02010600030101010101" pitchFamily="2" charset="-122"/>
                <a:ea typeface="宋体" panose="02010600030101010101" pitchFamily="2" charset="-122"/>
                <a:cs typeface="Arial" panose="020B0604020202020204" pitchFamily="34" charset="0"/>
              </a:rPr>
              <a:t>单击</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停止键退出仿真，程序将停止运行程序，通过按下按钮来打开和关闭</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LED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4-16</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p:txBody>
      </p:sp>
      <p:sp>
        <p:nvSpPr>
          <p:cNvPr id="12" name="文本占位符 2">
            <a:extLst>
              <a:ext uri="{FF2B5EF4-FFF2-40B4-BE49-F238E27FC236}">
                <a16:creationId xmlns:a16="http://schemas.microsoft.com/office/drawing/2014/main" id="{D91063DD-571C-4A03-A00F-EB7504EBF604}"/>
              </a:ext>
            </a:extLst>
          </p:cNvPr>
          <p:cNvSpPr txBox="1">
            <a:spLocks/>
          </p:cNvSpPr>
          <p:nvPr/>
        </p:nvSpPr>
        <p:spPr>
          <a:xfrm>
            <a:off x="2631287" y="5833928"/>
            <a:ext cx="1188282"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4-15 </a:t>
            </a:r>
            <a:r>
              <a:rPr lang="zh-CN" altLang="en-US" sz="1200" dirty="0"/>
              <a:t>仿真界面</a:t>
            </a:r>
          </a:p>
        </p:txBody>
      </p:sp>
      <p:pic>
        <p:nvPicPr>
          <p:cNvPr id="9" name="图片 8" descr="IMG_256">
            <a:extLst>
              <a:ext uri="{FF2B5EF4-FFF2-40B4-BE49-F238E27FC236}">
                <a16:creationId xmlns:a16="http://schemas.microsoft.com/office/drawing/2014/main" id="{DC32EBBD-1E21-4379-BA68-B51786D4C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339" b="3116"/>
          <a:stretch>
            <a:fillRect/>
          </a:stretch>
        </p:blipFill>
        <p:spPr>
          <a:xfrm>
            <a:off x="839416" y="2360554"/>
            <a:ext cx="4772025" cy="3257550"/>
          </a:xfrm>
          <a:prstGeom prst="rect">
            <a:avLst/>
          </a:prstGeom>
          <a:noFill/>
          <a:ln>
            <a:noFill/>
          </a:ln>
        </p:spPr>
      </p:pic>
      <p:pic>
        <p:nvPicPr>
          <p:cNvPr id="10" name="图片 9" descr="IMG_256">
            <a:extLst>
              <a:ext uri="{FF2B5EF4-FFF2-40B4-BE49-F238E27FC236}">
                <a16:creationId xmlns:a16="http://schemas.microsoft.com/office/drawing/2014/main" id="{3221FF15-4921-4CEF-B251-2AA9733D7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882"/>
          <a:stretch>
            <a:fillRect/>
          </a:stretch>
        </p:blipFill>
        <p:spPr>
          <a:xfrm>
            <a:off x="7032104" y="3284984"/>
            <a:ext cx="2286000" cy="904875"/>
          </a:xfrm>
          <a:prstGeom prst="rect">
            <a:avLst/>
          </a:prstGeom>
          <a:noFill/>
          <a:ln>
            <a:noFill/>
          </a:ln>
        </p:spPr>
      </p:pic>
      <p:sp>
        <p:nvSpPr>
          <p:cNvPr id="11" name="文本占位符 2">
            <a:extLst>
              <a:ext uri="{FF2B5EF4-FFF2-40B4-BE49-F238E27FC236}">
                <a16:creationId xmlns:a16="http://schemas.microsoft.com/office/drawing/2014/main" id="{2C53F62F-25F8-4823-8455-3DD96BA14A67}"/>
              </a:ext>
            </a:extLst>
          </p:cNvPr>
          <p:cNvSpPr txBox="1">
            <a:spLocks/>
          </p:cNvSpPr>
          <p:nvPr/>
        </p:nvSpPr>
        <p:spPr>
          <a:xfrm>
            <a:off x="7455024" y="4293096"/>
            <a:ext cx="1440160"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4-16 </a:t>
            </a:r>
            <a:r>
              <a:rPr lang="zh-CN" altLang="en-US" sz="1200" dirty="0"/>
              <a:t>仿真停止按钮</a:t>
            </a:r>
          </a:p>
        </p:txBody>
      </p:sp>
    </p:spTree>
    <p:extLst>
      <p:ext uri="{BB962C8B-B14F-4D97-AF65-F5344CB8AC3E}">
        <p14:creationId xmlns:p14="http://schemas.microsoft.com/office/powerpoint/2010/main" val="21141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3</a:t>
            </a:r>
            <a:endParaRPr lang="zh-CN" altLang="en-US" dirty="0"/>
          </a:p>
        </p:txBody>
      </p:sp>
      <p:sp>
        <p:nvSpPr>
          <p:cNvPr id="3" name="文本占位符 2"/>
          <p:cNvSpPr>
            <a:spLocks noGrp="1"/>
          </p:cNvSpPr>
          <p:nvPr>
            <p:ph type="body" sz="quarter" idx="12"/>
          </p:nvPr>
        </p:nvSpPr>
        <p:spPr>
          <a:xfrm>
            <a:off x="1509600" y="278936"/>
            <a:ext cx="5306480" cy="532716"/>
          </a:xfrm>
        </p:spPr>
        <p:txBody>
          <a:bodyPr/>
          <a:lstStyle/>
          <a:p>
            <a:r>
              <a:rPr lang="zh-CN" altLang="en-US" dirty="0"/>
              <a:t>设计程序与编译、仿真</a:t>
            </a:r>
          </a:p>
        </p:txBody>
      </p:sp>
      <p:sp>
        <p:nvSpPr>
          <p:cNvPr id="19" name="矩形 18"/>
          <p:cNvSpPr/>
          <p:nvPr/>
        </p:nvSpPr>
        <p:spPr>
          <a:xfrm>
            <a:off x="839416" y="1261532"/>
            <a:ext cx="10873209" cy="1477328"/>
          </a:xfrm>
          <a:prstGeom prst="rect">
            <a:avLst/>
          </a:prstGeom>
        </p:spPr>
        <p:txBody>
          <a:bodyPr wrap="square">
            <a:spAutoFit/>
          </a:bodyPr>
          <a:lstStyle/>
          <a:p>
            <a:pPr algn="just" defTabSz="457200"/>
            <a:r>
              <a:rPr lang="en-US" altLang="zh-CN" kern="100" dirty="0">
                <a:latin typeface="宋体" panose="02010600030101010101" pitchFamily="2" charset="-122"/>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将</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LED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关闭的可视化命令拖放到</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ON</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操作旁边的空间中</a:t>
            </a:r>
            <a:r>
              <a:rPr lang="zh-CN" altLang="en-US" kern="100" dirty="0">
                <a:latin typeface="Calibri" panose="020F0502020204030204" pitchFamily="34" charset="0"/>
                <a:ea typeface="宋体" panose="02010600030101010101" pitchFamily="2" charset="-122"/>
                <a:cs typeface="Arial" panose="020B0604020202020204" pitchFamily="34" charset="0"/>
              </a:rPr>
              <a:t>，</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4-19</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a:p>
            <a:pPr algn="just" defTabSz="457200"/>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此时，你会注意到它显示为一个决策块。传感器函数总是返回</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TRUE</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或</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FALSE</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，并且决策块允许我们将代码拆分为两个条件路径，如图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4-18</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a:p>
            <a:pPr algn="just" defTabSz="457200"/>
            <a:endParaRPr lang="zh-CN" altLang="en-US" sz="1800" kern="100" dirty="0">
              <a:effectLst/>
              <a:latin typeface="Calibri" panose="020F0502020204030204" pitchFamily="34" charset="0"/>
              <a:ea typeface="宋体" panose="02010600030101010101" pitchFamily="2" charset="-122"/>
              <a:cs typeface="黑体" panose="02010609060101010101" pitchFamily="49" charset="-122"/>
            </a:endParaRPr>
          </a:p>
          <a:p>
            <a:pPr marL="0" marR="0" algn="just" defTabSz="457200">
              <a:spcBef>
                <a:spcPts val="0"/>
              </a:spcBef>
              <a:spcAft>
                <a:spcPts val="0"/>
              </a:spcAft>
            </a:pP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p:txBody>
      </p:sp>
      <p:sp>
        <p:nvSpPr>
          <p:cNvPr id="12" name="文本占位符 2">
            <a:extLst>
              <a:ext uri="{FF2B5EF4-FFF2-40B4-BE49-F238E27FC236}">
                <a16:creationId xmlns:a16="http://schemas.microsoft.com/office/drawing/2014/main" id="{D91063DD-571C-4A03-A00F-EB7504EBF604}"/>
              </a:ext>
            </a:extLst>
          </p:cNvPr>
          <p:cNvSpPr txBox="1">
            <a:spLocks/>
          </p:cNvSpPr>
          <p:nvPr/>
        </p:nvSpPr>
        <p:spPr>
          <a:xfrm>
            <a:off x="2725210" y="6160727"/>
            <a:ext cx="2104167"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4-17 </a:t>
            </a:r>
            <a:r>
              <a:rPr lang="zh-CN" altLang="en-US" sz="1200" dirty="0"/>
              <a:t>设置按钮的传感器功能</a:t>
            </a:r>
          </a:p>
        </p:txBody>
      </p:sp>
      <p:sp>
        <p:nvSpPr>
          <p:cNvPr id="11" name="文本占位符 2">
            <a:extLst>
              <a:ext uri="{FF2B5EF4-FFF2-40B4-BE49-F238E27FC236}">
                <a16:creationId xmlns:a16="http://schemas.microsoft.com/office/drawing/2014/main" id="{2C53F62F-25F8-4823-8455-3DD96BA14A67}"/>
              </a:ext>
            </a:extLst>
          </p:cNvPr>
          <p:cNvSpPr txBox="1">
            <a:spLocks/>
          </p:cNvSpPr>
          <p:nvPr/>
        </p:nvSpPr>
        <p:spPr>
          <a:xfrm>
            <a:off x="8268732" y="6138817"/>
            <a:ext cx="1143799"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4-18 </a:t>
            </a:r>
            <a:r>
              <a:rPr lang="zh-CN" altLang="en-US" sz="1200" dirty="0"/>
              <a:t>循环例程</a:t>
            </a:r>
          </a:p>
        </p:txBody>
      </p:sp>
      <p:pic>
        <p:nvPicPr>
          <p:cNvPr id="8" name="图片 7" descr="IMG_256">
            <a:extLst>
              <a:ext uri="{FF2B5EF4-FFF2-40B4-BE49-F238E27FC236}">
                <a16:creationId xmlns:a16="http://schemas.microsoft.com/office/drawing/2014/main" id="{905A70C9-6DA0-4F95-9B55-6DEBA1B0F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527" b="3798"/>
          <a:stretch>
            <a:fillRect/>
          </a:stretch>
        </p:blipFill>
        <p:spPr>
          <a:xfrm>
            <a:off x="1132520" y="2423769"/>
            <a:ext cx="5143500" cy="3619500"/>
          </a:xfrm>
          <a:prstGeom prst="rect">
            <a:avLst/>
          </a:prstGeom>
          <a:noFill/>
          <a:ln>
            <a:noFill/>
          </a:ln>
        </p:spPr>
      </p:pic>
      <p:pic>
        <p:nvPicPr>
          <p:cNvPr id="9" name="图片 8" descr="IMG_256">
            <a:extLst>
              <a:ext uri="{FF2B5EF4-FFF2-40B4-BE49-F238E27FC236}">
                <a16:creationId xmlns:a16="http://schemas.microsoft.com/office/drawing/2014/main" id="{5DF9CAD9-AF07-4B9D-BDCF-DD1159324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73782" y="2423769"/>
            <a:ext cx="2933700" cy="3495675"/>
          </a:xfrm>
          <a:prstGeom prst="rect">
            <a:avLst/>
          </a:prstGeom>
          <a:noFill/>
          <a:ln>
            <a:noFill/>
          </a:ln>
        </p:spPr>
      </p:pic>
    </p:spTree>
    <p:extLst>
      <p:ext uri="{BB962C8B-B14F-4D97-AF65-F5344CB8AC3E}">
        <p14:creationId xmlns:p14="http://schemas.microsoft.com/office/powerpoint/2010/main" val="286258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3</a:t>
            </a:r>
            <a:endParaRPr lang="zh-CN" altLang="en-US" dirty="0"/>
          </a:p>
        </p:txBody>
      </p:sp>
      <p:sp>
        <p:nvSpPr>
          <p:cNvPr id="3" name="文本占位符 2"/>
          <p:cNvSpPr>
            <a:spLocks noGrp="1"/>
          </p:cNvSpPr>
          <p:nvPr>
            <p:ph type="body" sz="quarter" idx="12"/>
          </p:nvPr>
        </p:nvSpPr>
        <p:spPr>
          <a:xfrm>
            <a:off x="1509600" y="278936"/>
            <a:ext cx="5306480" cy="532716"/>
          </a:xfrm>
        </p:spPr>
        <p:txBody>
          <a:bodyPr/>
          <a:lstStyle/>
          <a:p>
            <a:r>
              <a:rPr lang="zh-CN" altLang="en-US" dirty="0"/>
              <a:t>设计程序与编译、仿真</a:t>
            </a:r>
          </a:p>
        </p:txBody>
      </p:sp>
      <p:sp>
        <p:nvSpPr>
          <p:cNvPr id="19" name="矩形 18"/>
          <p:cNvSpPr/>
          <p:nvPr/>
        </p:nvSpPr>
        <p:spPr>
          <a:xfrm>
            <a:off x="767408" y="1221400"/>
            <a:ext cx="10873209" cy="923330"/>
          </a:xfrm>
          <a:prstGeom prst="rect">
            <a:avLst/>
          </a:prstGeom>
        </p:spPr>
        <p:txBody>
          <a:bodyPr wrap="square">
            <a:spAutoFit/>
          </a:bodyPr>
          <a:lstStyle/>
          <a:p>
            <a:pPr algn="just" defTabSz="457200"/>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将</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LED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关闭的可视化命令拖放到</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ON</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操作旁边的空间中</a:t>
            </a:r>
            <a:r>
              <a:rPr lang="zh-CN" altLang="en-US" kern="100" dirty="0">
                <a:latin typeface="Calibri" panose="020F0502020204030204" pitchFamily="34" charset="0"/>
                <a:ea typeface="宋体" panose="02010600030101010101" pitchFamily="2" charset="-122"/>
                <a:cs typeface="Arial" panose="020B0604020202020204" pitchFamily="34" charset="0"/>
              </a:rPr>
              <a:t>，</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4-19</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a:p>
            <a:pPr algn="just" defTabSz="457200"/>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从决策块连线到</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OFF</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命令的顶部，类似地，我们需要将来自</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OFF</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命令底部的流程连接回主</a:t>
            </a:r>
            <a:r>
              <a:rPr lang="zh-CN" altLang="en-US" kern="100" dirty="0">
                <a:latin typeface="宋体" panose="02010600030101010101" pitchFamily="2" charset="-122"/>
                <a:ea typeface="宋体" panose="02010600030101010101" pitchFamily="2" charset="-122"/>
                <a:cs typeface="Arial" panose="020B0604020202020204" pitchFamily="34" charset="0"/>
              </a:rPr>
              <a:t>循环，如图</a:t>
            </a:r>
            <a:r>
              <a:rPr lang="en-US" altLang="zh-CN" kern="100" dirty="0">
                <a:latin typeface="宋体" panose="02010600030101010101" pitchFamily="2" charset="-122"/>
                <a:ea typeface="宋体" panose="02010600030101010101" pitchFamily="2" charset="-122"/>
                <a:cs typeface="Arial" panose="020B0604020202020204" pitchFamily="34" charset="0"/>
              </a:rPr>
              <a:t>4-20</a:t>
            </a:r>
            <a:r>
              <a:rPr lang="zh-CN" altLang="en-US" kern="100" dirty="0">
                <a:latin typeface="宋体" panose="02010600030101010101" pitchFamily="2" charset="-122"/>
                <a:ea typeface="宋体" panose="02010600030101010101" pitchFamily="2" charset="-122"/>
                <a:cs typeface="Arial" panose="020B0604020202020204" pitchFamily="34" charset="0"/>
              </a:rPr>
              <a:t>所示。</a:t>
            </a:r>
            <a:endParaRPr lang="en-US" altLang="zh-CN" kern="100" dirty="0">
              <a:latin typeface="宋体" panose="02010600030101010101" pitchFamily="2" charset="-122"/>
              <a:ea typeface="宋体" panose="02010600030101010101" pitchFamily="2" charset="-122"/>
              <a:cs typeface="Arial" panose="020B0604020202020204" pitchFamily="34" charset="0"/>
            </a:endParaRPr>
          </a:p>
        </p:txBody>
      </p:sp>
      <p:sp>
        <p:nvSpPr>
          <p:cNvPr id="12" name="文本占位符 2">
            <a:extLst>
              <a:ext uri="{FF2B5EF4-FFF2-40B4-BE49-F238E27FC236}">
                <a16:creationId xmlns:a16="http://schemas.microsoft.com/office/drawing/2014/main" id="{D91063DD-571C-4A03-A00F-EB7504EBF604}"/>
              </a:ext>
            </a:extLst>
          </p:cNvPr>
          <p:cNvSpPr txBox="1">
            <a:spLocks/>
          </p:cNvSpPr>
          <p:nvPr/>
        </p:nvSpPr>
        <p:spPr>
          <a:xfrm>
            <a:off x="2495600" y="5488070"/>
            <a:ext cx="2160240"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4-19 </a:t>
            </a:r>
            <a:r>
              <a:rPr lang="zh-CN" altLang="en-US" sz="1200" dirty="0"/>
              <a:t>拖放程序块到编辑窗口</a:t>
            </a:r>
          </a:p>
          <a:p>
            <a:pPr marL="0" indent="0">
              <a:buNone/>
            </a:pPr>
            <a:endParaRPr lang="zh-CN" altLang="en-US" sz="1200" dirty="0"/>
          </a:p>
        </p:txBody>
      </p:sp>
      <p:sp>
        <p:nvSpPr>
          <p:cNvPr id="11" name="文本占位符 2">
            <a:extLst>
              <a:ext uri="{FF2B5EF4-FFF2-40B4-BE49-F238E27FC236}">
                <a16:creationId xmlns:a16="http://schemas.microsoft.com/office/drawing/2014/main" id="{2C53F62F-25F8-4823-8455-3DD96BA14A67}"/>
              </a:ext>
            </a:extLst>
          </p:cNvPr>
          <p:cNvSpPr txBox="1">
            <a:spLocks/>
          </p:cNvSpPr>
          <p:nvPr/>
        </p:nvSpPr>
        <p:spPr>
          <a:xfrm>
            <a:off x="7617850" y="5044500"/>
            <a:ext cx="2232248"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4-20 </a:t>
            </a:r>
            <a:r>
              <a:rPr lang="zh-CN" altLang="en-US" sz="1200" dirty="0"/>
              <a:t>链接各程序块间的向导线</a:t>
            </a:r>
          </a:p>
        </p:txBody>
      </p:sp>
      <p:pic>
        <p:nvPicPr>
          <p:cNvPr id="13" name="图片 12" descr="IMG_256">
            <a:extLst>
              <a:ext uri="{FF2B5EF4-FFF2-40B4-BE49-F238E27FC236}">
                <a16:creationId xmlns:a16="http://schemas.microsoft.com/office/drawing/2014/main" id="{63DF7F8B-7E28-49FB-907B-12BC5917F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 r="2336" b="3436"/>
          <a:stretch>
            <a:fillRect/>
          </a:stretch>
        </p:blipFill>
        <p:spPr>
          <a:xfrm>
            <a:off x="1216767" y="2512567"/>
            <a:ext cx="4381500" cy="2676525"/>
          </a:xfrm>
          <a:prstGeom prst="rect">
            <a:avLst/>
          </a:prstGeom>
          <a:noFill/>
          <a:ln>
            <a:noFill/>
          </a:ln>
        </p:spPr>
      </p:pic>
      <p:pic>
        <p:nvPicPr>
          <p:cNvPr id="14" name="图片 13" descr="IMG_256">
            <a:extLst>
              <a:ext uri="{FF2B5EF4-FFF2-40B4-BE49-F238E27FC236}">
                <a16:creationId xmlns:a16="http://schemas.microsoft.com/office/drawing/2014/main" id="{81A76B1E-4A98-4F3B-8A02-04F59C761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078" b="9009"/>
          <a:stretch>
            <a:fillRect/>
          </a:stretch>
        </p:blipFill>
        <p:spPr>
          <a:xfrm>
            <a:off x="5676449" y="2947757"/>
            <a:ext cx="6115050" cy="962025"/>
          </a:xfrm>
          <a:prstGeom prst="rect">
            <a:avLst/>
          </a:prstGeom>
          <a:noFill/>
          <a:ln>
            <a:noFill/>
          </a:ln>
        </p:spPr>
      </p:pic>
      <p:pic>
        <p:nvPicPr>
          <p:cNvPr id="15" name="图片 14" descr="IMG_256">
            <a:extLst>
              <a:ext uri="{FF2B5EF4-FFF2-40B4-BE49-F238E27FC236}">
                <a16:creationId xmlns:a16="http://schemas.microsoft.com/office/drawing/2014/main" id="{520E5F04-C516-47DD-A245-A0C64C59D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540" b="13414"/>
          <a:stretch>
            <a:fillRect/>
          </a:stretch>
        </p:blipFill>
        <p:spPr>
          <a:xfrm>
            <a:off x="5676449" y="4077072"/>
            <a:ext cx="6086475" cy="676275"/>
          </a:xfrm>
          <a:prstGeom prst="rect">
            <a:avLst/>
          </a:prstGeom>
          <a:noFill/>
          <a:ln>
            <a:noFill/>
          </a:ln>
        </p:spPr>
      </p:pic>
    </p:spTree>
    <p:extLst>
      <p:ext uri="{BB962C8B-B14F-4D97-AF65-F5344CB8AC3E}">
        <p14:creationId xmlns:p14="http://schemas.microsoft.com/office/powerpoint/2010/main" val="166884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3</a:t>
            </a:r>
            <a:endParaRPr lang="zh-CN" altLang="en-US" dirty="0"/>
          </a:p>
        </p:txBody>
      </p:sp>
      <p:sp>
        <p:nvSpPr>
          <p:cNvPr id="3" name="文本占位符 2"/>
          <p:cNvSpPr>
            <a:spLocks noGrp="1"/>
          </p:cNvSpPr>
          <p:nvPr>
            <p:ph type="body" sz="quarter" idx="12"/>
          </p:nvPr>
        </p:nvSpPr>
        <p:spPr>
          <a:xfrm>
            <a:off x="1509600" y="278936"/>
            <a:ext cx="5306480" cy="532716"/>
          </a:xfrm>
        </p:spPr>
        <p:txBody>
          <a:bodyPr/>
          <a:lstStyle/>
          <a:p>
            <a:r>
              <a:rPr lang="zh-CN" altLang="en-US" dirty="0"/>
              <a:t>设计程序与编译、仿真</a:t>
            </a:r>
          </a:p>
        </p:txBody>
      </p:sp>
      <p:sp>
        <p:nvSpPr>
          <p:cNvPr id="19" name="矩形 18"/>
          <p:cNvSpPr/>
          <p:nvPr/>
        </p:nvSpPr>
        <p:spPr>
          <a:xfrm>
            <a:off x="767408" y="1221400"/>
            <a:ext cx="10873209" cy="1200329"/>
          </a:xfrm>
          <a:prstGeom prst="rect">
            <a:avLst/>
          </a:prstGeom>
        </p:spPr>
        <p:txBody>
          <a:bodyPr wrap="square">
            <a:spAutoFit/>
          </a:bodyPr>
          <a:lstStyle/>
          <a:p>
            <a:pPr algn="just" defTabSz="457200"/>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	</a:t>
            </a:r>
            <a:r>
              <a:rPr lang="zh-CN" altLang="en-US" kern="100" dirty="0">
                <a:latin typeface="宋体" panose="02010600030101010101" pitchFamily="2" charset="-122"/>
                <a:ea typeface="宋体" panose="02010600030101010101" pitchFamily="2" charset="-122"/>
                <a:cs typeface="Arial" panose="020B0604020202020204" pitchFamily="34" charset="0"/>
              </a:rPr>
              <a:t>连接好的开关控制程序块</a:t>
            </a:r>
            <a:r>
              <a:rPr lang="zh-CN" altLang="en-US" kern="100" dirty="0">
                <a:latin typeface="Calibri" panose="020F0502020204030204" pitchFamily="34" charset="0"/>
                <a:ea typeface="宋体" panose="02010600030101010101" pitchFamily="2" charset="-122"/>
                <a:cs typeface="Arial" panose="020B0604020202020204" pitchFamily="34" charset="0"/>
              </a:rPr>
              <a:t>，</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4-21</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a:p>
            <a:pPr algn="just" defTabSz="457200"/>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如果判定结果为</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TRUE</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（是），则决策块指示遵循一个代码路径；如果判定结果为</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FALSE</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（否），则遵循另一个代码路径。如果这些方式不正确，则可以通过右键单击决策块并从快捷菜单中选择交换命令来切换它们，</a:t>
            </a:r>
            <a:r>
              <a:rPr lang="zh-CN" altLang="en-US" kern="100" dirty="0">
                <a:latin typeface="宋体" panose="02010600030101010101" pitchFamily="2" charset="-122"/>
                <a:ea typeface="宋体" panose="02010600030101010101" pitchFamily="2" charset="-122"/>
                <a:cs typeface="Arial" panose="020B0604020202020204" pitchFamily="34" charset="0"/>
              </a:rPr>
              <a:t>如图</a:t>
            </a:r>
            <a:r>
              <a:rPr lang="en-US" altLang="zh-CN" kern="100" dirty="0">
                <a:latin typeface="宋体" panose="02010600030101010101" pitchFamily="2" charset="-122"/>
                <a:ea typeface="宋体" panose="02010600030101010101" pitchFamily="2" charset="-122"/>
                <a:cs typeface="Arial" panose="020B0604020202020204" pitchFamily="34" charset="0"/>
              </a:rPr>
              <a:t>4-22</a:t>
            </a:r>
            <a:r>
              <a:rPr lang="zh-CN" altLang="en-US" kern="100" dirty="0">
                <a:latin typeface="宋体" panose="02010600030101010101" pitchFamily="2" charset="-122"/>
                <a:ea typeface="宋体" panose="02010600030101010101" pitchFamily="2" charset="-122"/>
                <a:cs typeface="Arial" panose="020B0604020202020204" pitchFamily="34" charset="0"/>
              </a:rPr>
              <a:t>所示。</a:t>
            </a:r>
            <a:endParaRPr lang="en-US" altLang="zh-CN" kern="100" dirty="0">
              <a:latin typeface="宋体" panose="02010600030101010101" pitchFamily="2" charset="-122"/>
              <a:ea typeface="宋体" panose="02010600030101010101" pitchFamily="2" charset="-122"/>
              <a:cs typeface="Arial" panose="020B0604020202020204" pitchFamily="34" charset="0"/>
            </a:endParaRPr>
          </a:p>
        </p:txBody>
      </p:sp>
      <p:sp>
        <p:nvSpPr>
          <p:cNvPr id="12" name="文本占位符 2">
            <a:extLst>
              <a:ext uri="{FF2B5EF4-FFF2-40B4-BE49-F238E27FC236}">
                <a16:creationId xmlns:a16="http://schemas.microsoft.com/office/drawing/2014/main" id="{D91063DD-571C-4A03-A00F-EB7504EBF604}"/>
              </a:ext>
            </a:extLst>
          </p:cNvPr>
          <p:cNvSpPr txBox="1">
            <a:spLocks/>
          </p:cNvSpPr>
          <p:nvPr/>
        </p:nvSpPr>
        <p:spPr>
          <a:xfrm>
            <a:off x="1834845" y="4941168"/>
            <a:ext cx="2160240"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4-21 </a:t>
            </a:r>
            <a:r>
              <a:rPr lang="zh-CN" altLang="en-US" sz="1200" dirty="0"/>
              <a:t>开关控制</a:t>
            </a:r>
            <a:r>
              <a:rPr lang="en-US" altLang="zh-CN" sz="1200" dirty="0"/>
              <a:t>LED</a:t>
            </a:r>
            <a:r>
              <a:rPr lang="zh-CN" altLang="en-US" sz="1200" dirty="0"/>
              <a:t>程序块</a:t>
            </a:r>
          </a:p>
          <a:p>
            <a:pPr marL="0" indent="0">
              <a:buNone/>
            </a:pPr>
            <a:endParaRPr lang="zh-CN" altLang="en-US" sz="1200" dirty="0"/>
          </a:p>
        </p:txBody>
      </p:sp>
      <p:sp>
        <p:nvSpPr>
          <p:cNvPr id="11" name="文本占位符 2">
            <a:extLst>
              <a:ext uri="{FF2B5EF4-FFF2-40B4-BE49-F238E27FC236}">
                <a16:creationId xmlns:a16="http://schemas.microsoft.com/office/drawing/2014/main" id="{2C53F62F-25F8-4823-8455-3DD96BA14A67}"/>
              </a:ext>
            </a:extLst>
          </p:cNvPr>
          <p:cNvSpPr txBox="1">
            <a:spLocks/>
          </p:cNvSpPr>
          <p:nvPr/>
        </p:nvSpPr>
        <p:spPr>
          <a:xfrm>
            <a:off x="7824192" y="4943151"/>
            <a:ext cx="1502486"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4-22 </a:t>
            </a:r>
            <a:r>
              <a:rPr lang="zh-CN" altLang="en-US" sz="1200" dirty="0"/>
              <a:t>决策路径设计</a:t>
            </a:r>
          </a:p>
        </p:txBody>
      </p:sp>
      <p:pic>
        <p:nvPicPr>
          <p:cNvPr id="10" name="图片 9" descr="IMG_256">
            <a:extLst>
              <a:ext uri="{FF2B5EF4-FFF2-40B4-BE49-F238E27FC236}">
                <a16:creationId xmlns:a16="http://schemas.microsoft.com/office/drawing/2014/main" id="{B090238E-A42D-4773-AD0C-B8CBC5BC3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743" b="3896"/>
          <a:stretch>
            <a:fillRect/>
          </a:stretch>
        </p:blipFill>
        <p:spPr>
          <a:xfrm>
            <a:off x="1703512" y="2725834"/>
            <a:ext cx="2295525" cy="2114550"/>
          </a:xfrm>
          <a:prstGeom prst="rect">
            <a:avLst/>
          </a:prstGeom>
          <a:noFill/>
          <a:ln>
            <a:noFill/>
          </a:ln>
        </p:spPr>
      </p:pic>
      <p:pic>
        <p:nvPicPr>
          <p:cNvPr id="16" name="图片 15">
            <a:extLst>
              <a:ext uri="{FF2B5EF4-FFF2-40B4-BE49-F238E27FC236}">
                <a16:creationId xmlns:a16="http://schemas.microsoft.com/office/drawing/2014/main" id="{AD5CC7A5-36FF-44E2-8075-B343F5B46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20136" y="2804427"/>
            <a:ext cx="2257425" cy="1857375"/>
          </a:xfrm>
          <a:prstGeom prst="rect">
            <a:avLst/>
          </a:prstGeom>
          <a:noFill/>
          <a:ln>
            <a:noFill/>
          </a:ln>
        </p:spPr>
      </p:pic>
    </p:spTree>
    <p:extLst>
      <p:ext uri="{BB962C8B-B14F-4D97-AF65-F5344CB8AC3E}">
        <p14:creationId xmlns:p14="http://schemas.microsoft.com/office/powerpoint/2010/main" val="364250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3</a:t>
            </a:r>
            <a:endParaRPr lang="zh-CN" altLang="en-US" dirty="0"/>
          </a:p>
        </p:txBody>
      </p:sp>
      <p:sp>
        <p:nvSpPr>
          <p:cNvPr id="3" name="文本占位符 2"/>
          <p:cNvSpPr>
            <a:spLocks noGrp="1"/>
          </p:cNvSpPr>
          <p:nvPr>
            <p:ph type="body" sz="quarter" idx="12"/>
          </p:nvPr>
        </p:nvSpPr>
        <p:spPr>
          <a:xfrm>
            <a:off x="1509600" y="278936"/>
            <a:ext cx="5306480" cy="532716"/>
          </a:xfrm>
        </p:spPr>
        <p:txBody>
          <a:bodyPr/>
          <a:lstStyle/>
          <a:p>
            <a:r>
              <a:rPr lang="zh-CN" altLang="en-US" dirty="0"/>
              <a:t>设计程序与编译、仿真</a:t>
            </a:r>
          </a:p>
        </p:txBody>
      </p:sp>
      <p:sp>
        <p:nvSpPr>
          <p:cNvPr id="19" name="矩形 18"/>
          <p:cNvSpPr/>
          <p:nvPr/>
        </p:nvSpPr>
        <p:spPr>
          <a:xfrm>
            <a:off x="767408" y="1221400"/>
            <a:ext cx="10873209" cy="646331"/>
          </a:xfrm>
          <a:prstGeom prst="rect">
            <a:avLst/>
          </a:prstGeom>
        </p:spPr>
        <p:txBody>
          <a:bodyPr wrap="square">
            <a:spAutoFit/>
          </a:bodyPr>
          <a:lstStyle/>
          <a:p>
            <a:pPr marL="0" marR="0" algn="just" defTabSz="457200">
              <a:spcBef>
                <a:spcPts val="0"/>
              </a:spcBef>
              <a:spcAft>
                <a:spcPts val="0"/>
              </a:spcAft>
            </a:pPr>
            <a:r>
              <a:rPr lang="en-US" altLang="zh-CN" kern="100" dirty="0">
                <a:latin typeface="宋体" panose="02010600030101010101" pitchFamily="2" charset="-122"/>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完成此更改后，程序已经设置为在按钮关闭时关闭</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LED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，在释放按钮时打开。要编译和测试，首先按播放按钮，然后使用鼠标按下按钮</a:t>
            </a:r>
            <a:r>
              <a:rPr lang="zh-CN" altLang="en-US" kern="100" dirty="0">
                <a:latin typeface="宋体" panose="02010600030101010101" pitchFamily="2" charset="-122"/>
                <a:ea typeface="宋体" panose="02010600030101010101" pitchFamily="2" charset="-122"/>
                <a:cs typeface="Arial" panose="020B0604020202020204" pitchFamily="34" charset="0"/>
              </a:rPr>
              <a:t>，如图</a:t>
            </a:r>
            <a:r>
              <a:rPr lang="en-US" altLang="zh-CN" kern="100" dirty="0">
                <a:latin typeface="宋体" panose="02010600030101010101" pitchFamily="2" charset="-122"/>
                <a:ea typeface="宋体" panose="02010600030101010101" pitchFamily="2" charset="-122"/>
                <a:cs typeface="Arial" panose="020B0604020202020204" pitchFamily="34" charset="0"/>
              </a:rPr>
              <a:t>4-23</a:t>
            </a:r>
            <a:r>
              <a:rPr lang="zh-CN" altLang="en-US" kern="100" dirty="0">
                <a:latin typeface="宋体" panose="02010600030101010101" pitchFamily="2" charset="-122"/>
                <a:ea typeface="宋体" panose="02010600030101010101" pitchFamily="2" charset="-122"/>
                <a:cs typeface="Arial" panose="020B0604020202020204" pitchFamily="34" charset="0"/>
              </a:rPr>
              <a:t>所示。</a:t>
            </a:r>
            <a:endParaRPr lang="en-US" altLang="zh-CN" kern="100" dirty="0">
              <a:latin typeface="宋体" panose="02010600030101010101" pitchFamily="2" charset="-122"/>
              <a:ea typeface="宋体" panose="02010600030101010101" pitchFamily="2" charset="-122"/>
              <a:cs typeface="Arial" panose="020B0604020202020204" pitchFamily="34" charset="0"/>
            </a:endParaRPr>
          </a:p>
        </p:txBody>
      </p:sp>
      <p:sp>
        <p:nvSpPr>
          <p:cNvPr id="11" name="文本占位符 2">
            <a:extLst>
              <a:ext uri="{FF2B5EF4-FFF2-40B4-BE49-F238E27FC236}">
                <a16:creationId xmlns:a16="http://schemas.microsoft.com/office/drawing/2014/main" id="{2C53F62F-25F8-4823-8455-3DD96BA14A67}"/>
              </a:ext>
            </a:extLst>
          </p:cNvPr>
          <p:cNvSpPr txBox="1">
            <a:spLocks/>
          </p:cNvSpPr>
          <p:nvPr/>
        </p:nvSpPr>
        <p:spPr>
          <a:xfrm>
            <a:off x="5519936" y="5750434"/>
            <a:ext cx="1152128"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4-23 </a:t>
            </a:r>
            <a:r>
              <a:rPr lang="zh-CN" altLang="en-US" sz="1200" dirty="0"/>
              <a:t>仿真结果</a:t>
            </a:r>
          </a:p>
        </p:txBody>
      </p:sp>
      <p:pic>
        <p:nvPicPr>
          <p:cNvPr id="9" name="图片 8" descr="IMG_256">
            <a:extLst>
              <a:ext uri="{FF2B5EF4-FFF2-40B4-BE49-F238E27FC236}">
                <a16:creationId xmlns:a16="http://schemas.microsoft.com/office/drawing/2014/main" id="{1DA2CC2C-D2D6-4AD2-A5F5-08E852099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160" b="4639"/>
          <a:stretch>
            <a:fillRect/>
          </a:stretch>
        </p:blipFill>
        <p:spPr>
          <a:xfrm>
            <a:off x="1991544" y="2060848"/>
            <a:ext cx="6038850" cy="3524250"/>
          </a:xfrm>
          <a:prstGeom prst="rect">
            <a:avLst/>
          </a:prstGeom>
          <a:noFill/>
          <a:ln>
            <a:noFill/>
          </a:ln>
        </p:spPr>
      </p:pic>
    </p:spTree>
    <p:extLst>
      <p:ext uri="{BB962C8B-B14F-4D97-AF65-F5344CB8AC3E}">
        <p14:creationId xmlns:p14="http://schemas.microsoft.com/office/powerpoint/2010/main" val="284288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3</a:t>
            </a:r>
            <a:endParaRPr lang="zh-CN" altLang="en-US" dirty="0"/>
          </a:p>
        </p:txBody>
      </p:sp>
      <p:sp>
        <p:nvSpPr>
          <p:cNvPr id="3" name="文本占位符 2"/>
          <p:cNvSpPr>
            <a:spLocks noGrp="1"/>
          </p:cNvSpPr>
          <p:nvPr>
            <p:ph type="body" sz="quarter" idx="12"/>
          </p:nvPr>
        </p:nvSpPr>
        <p:spPr>
          <a:xfrm>
            <a:off x="1509600" y="278936"/>
            <a:ext cx="5306480" cy="532716"/>
          </a:xfrm>
        </p:spPr>
        <p:txBody>
          <a:bodyPr/>
          <a:lstStyle/>
          <a:p>
            <a:r>
              <a:rPr lang="zh-CN" altLang="en-US" dirty="0"/>
              <a:t>设计程序与编译、仿真</a:t>
            </a:r>
          </a:p>
        </p:txBody>
      </p:sp>
      <p:sp>
        <p:nvSpPr>
          <p:cNvPr id="19" name="矩形 18"/>
          <p:cNvSpPr/>
          <p:nvPr/>
        </p:nvSpPr>
        <p:spPr>
          <a:xfrm>
            <a:off x="767408" y="1221400"/>
            <a:ext cx="10873209" cy="369332"/>
          </a:xfrm>
          <a:prstGeom prst="rect">
            <a:avLst/>
          </a:prstGeom>
        </p:spPr>
        <p:txBody>
          <a:bodyPr wrap="square">
            <a:spAutoFit/>
          </a:bodyPr>
          <a:lstStyle/>
          <a:p>
            <a:pPr marL="0" marR="0" algn="just" defTabSz="457200">
              <a:spcBef>
                <a:spcPts val="0"/>
              </a:spcBef>
              <a:spcAft>
                <a:spcPts val="0"/>
              </a:spcAft>
            </a:pPr>
            <a:r>
              <a:rPr lang="en-US" altLang="zh-CN" kern="100" dirty="0">
                <a:latin typeface="宋体" panose="02010600030101010101" pitchFamily="2" charset="-122"/>
                <a:ea typeface="宋体" panose="02010600030101010101" pitchFamily="2" charset="-122"/>
                <a:cs typeface="Arial" panose="020B0604020202020204" pitchFamily="34" charset="0"/>
              </a:rPr>
              <a:t>	</a:t>
            </a:r>
            <a:r>
              <a:rPr lang="zh-CN" altLang="en-US" kern="100" dirty="0">
                <a:latin typeface="宋体" panose="02010600030101010101" pitchFamily="2" charset="-122"/>
                <a:ea typeface="宋体" panose="02010600030101010101" pitchFamily="2" charset="-122"/>
                <a:cs typeface="Arial" panose="020B0604020202020204" pitchFamily="34" charset="0"/>
              </a:rPr>
              <a:t>除此之外，</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还可以添加延时模块</a:t>
            </a:r>
            <a:r>
              <a:rPr lang="zh-CN" altLang="en-US" kern="100" dirty="0">
                <a:latin typeface="宋体" panose="02010600030101010101" pitchFamily="2" charset="-122"/>
                <a:ea typeface="宋体" panose="02010600030101010101" pitchFamily="2" charset="-122"/>
                <a:cs typeface="Arial" panose="020B0604020202020204" pitchFamily="34" charset="0"/>
              </a:rPr>
              <a:t>，如图</a:t>
            </a:r>
            <a:r>
              <a:rPr lang="en-US" altLang="zh-CN" kern="100" dirty="0">
                <a:latin typeface="宋体" panose="02010600030101010101" pitchFamily="2" charset="-122"/>
                <a:ea typeface="宋体" panose="02010600030101010101" pitchFamily="2" charset="-122"/>
                <a:cs typeface="Arial" panose="020B0604020202020204" pitchFamily="34" charset="0"/>
              </a:rPr>
              <a:t>4-24</a:t>
            </a:r>
            <a:r>
              <a:rPr lang="zh-CN" altLang="en-US" kern="100" dirty="0">
                <a:latin typeface="宋体" panose="02010600030101010101" pitchFamily="2" charset="-122"/>
                <a:ea typeface="宋体" panose="02010600030101010101" pitchFamily="2" charset="-122"/>
                <a:cs typeface="Arial" panose="020B0604020202020204" pitchFamily="34" charset="0"/>
              </a:rPr>
              <a:t>所示。</a:t>
            </a:r>
            <a:endParaRPr lang="en-US" altLang="zh-CN" kern="100" dirty="0">
              <a:latin typeface="宋体" panose="02010600030101010101" pitchFamily="2" charset="-122"/>
              <a:ea typeface="宋体" panose="02010600030101010101" pitchFamily="2" charset="-122"/>
              <a:cs typeface="Arial" panose="020B0604020202020204" pitchFamily="34" charset="0"/>
            </a:endParaRPr>
          </a:p>
        </p:txBody>
      </p:sp>
      <p:sp>
        <p:nvSpPr>
          <p:cNvPr id="11" name="文本占位符 2">
            <a:extLst>
              <a:ext uri="{FF2B5EF4-FFF2-40B4-BE49-F238E27FC236}">
                <a16:creationId xmlns:a16="http://schemas.microsoft.com/office/drawing/2014/main" id="{2C53F62F-25F8-4823-8455-3DD96BA14A67}"/>
              </a:ext>
            </a:extLst>
          </p:cNvPr>
          <p:cNvSpPr txBox="1">
            <a:spLocks/>
          </p:cNvSpPr>
          <p:nvPr/>
        </p:nvSpPr>
        <p:spPr>
          <a:xfrm>
            <a:off x="5098962" y="6093296"/>
            <a:ext cx="2376264"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4-24 </a:t>
            </a:r>
            <a:r>
              <a:rPr lang="zh-CN" altLang="en-US" sz="1200" dirty="0"/>
              <a:t>添加延时模块到程序流程图</a:t>
            </a:r>
          </a:p>
        </p:txBody>
      </p:sp>
      <p:pic>
        <p:nvPicPr>
          <p:cNvPr id="7" name="图片 6" descr="IMG_256">
            <a:extLst>
              <a:ext uri="{FF2B5EF4-FFF2-40B4-BE49-F238E27FC236}">
                <a16:creationId xmlns:a16="http://schemas.microsoft.com/office/drawing/2014/main" id="{6035F3AE-DAC6-4E85-886A-6D688AC3D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588" b="3620"/>
          <a:stretch>
            <a:fillRect/>
          </a:stretch>
        </p:blipFill>
        <p:spPr>
          <a:xfrm>
            <a:off x="4367807" y="1916832"/>
            <a:ext cx="3838575" cy="4057650"/>
          </a:xfrm>
          <a:prstGeom prst="rect">
            <a:avLst/>
          </a:prstGeom>
          <a:noFill/>
          <a:ln>
            <a:noFill/>
          </a:ln>
        </p:spPr>
      </p:pic>
    </p:spTree>
    <p:extLst>
      <p:ext uri="{BB962C8B-B14F-4D97-AF65-F5344CB8AC3E}">
        <p14:creationId xmlns:p14="http://schemas.microsoft.com/office/powerpoint/2010/main" val="94184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t>PART  01</a:t>
            </a:r>
            <a:endParaRPr lang="zh-CN" altLang="en-US" dirty="0"/>
          </a:p>
        </p:txBody>
      </p:sp>
      <p:sp>
        <p:nvSpPr>
          <p:cNvPr id="3" name="文本占位符 2"/>
          <p:cNvSpPr>
            <a:spLocks noGrp="1"/>
          </p:cNvSpPr>
          <p:nvPr>
            <p:ph type="body" sz="quarter" idx="12"/>
          </p:nvPr>
        </p:nvSpPr>
        <p:spPr/>
        <p:txBody>
          <a:bodyPr/>
          <a:lstStyle/>
          <a:p>
            <a:r>
              <a:rPr lang="en-US" altLang="zh-CN" dirty="0"/>
              <a:t>PART  02</a:t>
            </a:r>
            <a:endParaRPr lang="zh-CN" altLang="en-US" dirty="0"/>
          </a:p>
        </p:txBody>
      </p:sp>
      <p:sp>
        <p:nvSpPr>
          <p:cNvPr id="4" name="文本占位符 3"/>
          <p:cNvSpPr>
            <a:spLocks noGrp="1"/>
          </p:cNvSpPr>
          <p:nvPr>
            <p:ph type="body" sz="quarter" idx="13"/>
          </p:nvPr>
        </p:nvSpPr>
        <p:spPr/>
        <p:txBody>
          <a:bodyPr/>
          <a:lstStyle/>
          <a:p>
            <a:r>
              <a:rPr lang="en-US" altLang="zh-CN" dirty="0"/>
              <a:t>PART  03</a:t>
            </a:r>
            <a:endParaRPr lang="zh-CN" altLang="en-US" dirty="0"/>
          </a:p>
          <a:p>
            <a:endParaRPr lang="zh-CN" altLang="en-US" dirty="0"/>
          </a:p>
        </p:txBody>
      </p:sp>
      <p:sp>
        <p:nvSpPr>
          <p:cNvPr id="8" name="文本占位符 7"/>
          <p:cNvSpPr>
            <a:spLocks noGrp="1"/>
          </p:cNvSpPr>
          <p:nvPr>
            <p:ph type="body" sz="quarter" idx="17"/>
          </p:nvPr>
        </p:nvSpPr>
        <p:spPr/>
        <p:txBody>
          <a:bodyPr/>
          <a:lstStyle/>
          <a:p>
            <a:r>
              <a:rPr lang="zh-CN" altLang="en-US" dirty="0"/>
              <a:t>创建工程</a:t>
            </a:r>
          </a:p>
        </p:txBody>
      </p:sp>
      <p:sp>
        <p:nvSpPr>
          <p:cNvPr id="9" name="文本占位符 8"/>
          <p:cNvSpPr>
            <a:spLocks noGrp="1"/>
          </p:cNvSpPr>
          <p:nvPr>
            <p:ph type="body" sz="quarter" idx="18"/>
          </p:nvPr>
        </p:nvSpPr>
        <p:spPr/>
        <p:txBody>
          <a:bodyPr/>
          <a:lstStyle/>
          <a:p>
            <a:r>
              <a:rPr lang="zh-CN" altLang="en-US" dirty="0"/>
              <a:t>添加外围设备</a:t>
            </a:r>
          </a:p>
        </p:txBody>
      </p:sp>
      <p:sp>
        <p:nvSpPr>
          <p:cNvPr id="10" name="文本占位符 9"/>
          <p:cNvSpPr>
            <a:spLocks noGrp="1"/>
          </p:cNvSpPr>
          <p:nvPr>
            <p:ph type="body" sz="quarter" idx="19"/>
          </p:nvPr>
        </p:nvSpPr>
        <p:spPr>
          <a:xfrm>
            <a:off x="7392144" y="3411412"/>
            <a:ext cx="4320480" cy="503237"/>
          </a:xfrm>
        </p:spPr>
        <p:txBody>
          <a:bodyPr/>
          <a:lstStyle/>
          <a:p>
            <a:r>
              <a:rPr lang="zh-CN" altLang="en-US" dirty="0"/>
              <a:t>设计程序与编译、仿真</a:t>
            </a:r>
          </a:p>
        </p:txBody>
      </p:sp>
    </p:spTree>
    <p:extLst>
      <p:ext uri="{BB962C8B-B14F-4D97-AF65-F5344CB8AC3E}">
        <p14:creationId xmlns:p14="http://schemas.microsoft.com/office/powerpoint/2010/main" val="371501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1</a:t>
            </a:r>
            <a:endParaRPr lang="zh-CN" altLang="en-US" dirty="0"/>
          </a:p>
        </p:txBody>
      </p:sp>
      <p:sp>
        <p:nvSpPr>
          <p:cNvPr id="3" name="文本占位符 2"/>
          <p:cNvSpPr>
            <a:spLocks noGrp="1"/>
          </p:cNvSpPr>
          <p:nvPr>
            <p:ph type="body" sz="quarter" idx="12"/>
          </p:nvPr>
        </p:nvSpPr>
        <p:spPr>
          <a:xfrm>
            <a:off x="1509600" y="278936"/>
            <a:ext cx="4802424" cy="532716"/>
          </a:xfrm>
        </p:spPr>
        <p:txBody>
          <a:bodyPr/>
          <a:lstStyle/>
          <a:p>
            <a:r>
              <a:rPr lang="zh-CN" altLang="en-US" dirty="0"/>
              <a:t>创建工程</a:t>
            </a:r>
          </a:p>
        </p:txBody>
      </p:sp>
      <p:sp>
        <p:nvSpPr>
          <p:cNvPr id="19" name="矩形 18"/>
          <p:cNvSpPr/>
          <p:nvPr/>
        </p:nvSpPr>
        <p:spPr>
          <a:xfrm>
            <a:off x="777913" y="1221400"/>
            <a:ext cx="10636173" cy="923330"/>
          </a:xfrm>
          <a:prstGeom prst="rect">
            <a:avLst/>
          </a:prstGeom>
        </p:spPr>
        <p:txBody>
          <a:bodyPr wrap="square">
            <a:spAutoFit/>
          </a:bodyPr>
          <a:lstStyle/>
          <a:p>
            <a:pPr marL="0" marR="0" algn="just" defTabSz="457200">
              <a:spcBef>
                <a:spcPts val="0"/>
              </a:spcBef>
              <a:spcAft>
                <a:spcPts val="0"/>
              </a:spcAft>
            </a:pPr>
            <a:r>
              <a:rPr lang="en-US" altLang="zh-CN" kern="100" dirty="0">
                <a:latin typeface="Arial" panose="020B0604020202020204" pitchFamily="34" charset="0"/>
                <a:ea typeface="宋体" panose="02010600030101010101" pitchFamily="2" charset="-122"/>
                <a:cs typeface="Arial" panose="020B0604020202020204" pitchFamily="34" charset="0"/>
              </a:rPr>
              <a:t>	</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Visual Designer</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集成到</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Proteus</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设计套件中，所以应该从</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Proteus</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主屏幕开始</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Visual Designer</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工程。</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a:p>
            <a:pPr marL="0" marR="0" algn="just" defTabSz="720000">
              <a:spcBef>
                <a:spcPts val="0"/>
              </a:spcBef>
              <a:spcAft>
                <a:spcPts val="0"/>
              </a:spcAft>
            </a:pPr>
            <a:r>
              <a:rPr lang="en-US" altLang="zh-CN" kern="100" dirty="0">
                <a:latin typeface="宋体" panose="02010600030101010101" pitchFamily="2" charset="-122"/>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第一步点击</a:t>
            </a:r>
            <a:r>
              <a:rPr lang="en-US" altLang="zh-CN" kern="100" dirty="0">
                <a:latin typeface="宋体" panose="02010600030101010101" pitchFamily="2" charset="-122"/>
                <a:ea typeface="宋体" panose="02010600030101010101" pitchFamily="2" charset="-122"/>
                <a:cs typeface="Arial" panose="020B0604020202020204" pitchFamily="34" charset="0"/>
              </a:rPr>
              <a:t>New Project,</a:t>
            </a:r>
            <a:r>
              <a:rPr lang="zh-CN" altLang="en-US" kern="100" dirty="0">
                <a:latin typeface="宋体" panose="02010600030101010101" pitchFamily="2" charset="-122"/>
                <a:ea typeface="宋体" panose="02010600030101010101" pitchFamily="2" charset="-122"/>
                <a:cs typeface="Arial" panose="020B0604020202020204" pitchFamily="34" charset="0"/>
              </a:rPr>
              <a:t>如图</a:t>
            </a:r>
            <a:r>
              <a:rPr lang="en-US" altLang="zh-CN" kern="100" dirty="0">
                <a:latin typeface="宋体" panose="02010600030101010101" pitchFamily="2" charset="-122"/>
                <a:ea typeface="宋体" panose="02010600030101010101" pitchFamily="2" charset="-122"/>
                <a:cs typeface="Arial" panose="020B0604020202020204" pitchFamily="34" charset="0"/>
              </a:rPr>
              <a:t>4-1</a:t>
            </a:r>
            <a:r>
              <a:rPr lang="zh-CN" altLang="en-US" kern="100" dirty="0">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a:p>
            <a:pPr marL="0" marR="0" algn="just" defTabSz="720000">
              <a:spcBef>
                <a:spcPts val="0"/>
              </a:spcBef>
              <a:spcAft>
                <a:spcPts val="0"/>
              </a:spcAft>
            </a:pPr>
            <a:endParaRPr lang="zh-CN" altLang="en-US" sz="1800" kern="100" dirty="0">
              <a:effectLst/>
              <a:latin typeface="Calibri" panose="020F0502020204030204" pitchFamily="34" charset="0"/>
              <a:ea typeface="宋体" panose="02010600030101010101" pitchFamily="2" charset="-122"/>
              <a:cs typeface="黑体" panose="02010609060101010101" pitchFamily="49" charset="-122"/>
            </a:endParaRPr>
          </a:p>
        </p:txBody>
      </p:sp>
      <p:pic>
        <p:nvPicPr>
          <p:cNvPr id="7" name="图片 6">
            <a:extLst>
              <a:ext uri="{FF2B5EF4-FFF2-40B4-BE49-F238E27FC236}">
                <a16:creationId xmlns:a16="http://schemas.microsoft.com/office/drawing/2014/main" id="{9BF3CBBD-32F0-4C82-8569-EFE098A369C1}"/>
              </a:ext>
            </a:extLst>
          </p:cNvPr>
          <p:cNvPicPr>
            <a:picLocks noChangeAspect="1"/>
          </p:cNvPicPr>
          <p:nvPr/>
        </p:nvPicPr>
        <p:blipFill>
          <a:blip r:embed="rId2"/>
          <a:stretch>
            <a:fillRect/>
          </a:stretch>
        </p:blipFill>
        <p:spPr>
          <a:xfrm>
            <a:off x="1236486" y="3501008"/>
            <a:ext cx="3810330" cy="475126"/>
          </a:xfrm>
          <a:prstGeom prst="rect">
            <a:avLst/>
          </a:prstGeom>
        </p:spPr>
      </p:pic>
      <p:sp>
        <p:nvSpPr>
          <p:cNvPr id="24" name="矩形 23">
            <a:extLst>
              <a:ext uri="{FF2B5EF4-FFF2-40B4-BE49-F238E27FC236}">
                <a16:creationId xmlns:a16="http://schemas.microsoft.com/office/drawing/2014/main" id="{ABFCF8EE-2F6E-47D0-B209-D38653D5C405}"/>
              </a:ext>
            </a:extLst>
          </p:cNvPr>
          <p:cNvSpPr/>
          <p:nvPr/>
        </p:nvSpPr>
        <p:spPr>
          <a:xfrm>
            <a:off x="777912" y="2061002"/>
            <a:ext cx="10636173" cy="369332"/>
          </a:xfrm>
          <a:prstGeom prst="rect">
            <a:avLst/>
          </a:prstGeom>
        </p:spPr>
        <p:txBody>
          <a:bodyPr wrap="square">
            <a:spAutoFit/>
          </a:bodyPr>
          <a:lstStyle/>
          <a:p>
            <a:pPr marL="0" marR="0" algn="just" defTabSz="457200">
              <a:spcBef>
                <a:spcPts val="0"/>
              </a:spcBef>
              <a:spcAft>
                <a:spcPts val="0"/>
              </a:spcAft>
            </a:pP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       </a:t>
            </a:r>
            <a:r>
              <a:rPr lang="zh-CN" altLang="en-US" sz="1800" kern="100" dirty="0">
                <a:effectLst/>
                <a:latin typeface="Arial" panose="020B0604020202020204" pitchFamily="34" charset="0"/>
                <a:ea typeface="宋体" panose="02010600030101010101" pitchFamily="2" charset="-122"/>
                <a:cs typeface="Arial" panose="020B0604020202020204" pitchFamily="34" charset="0"/>
              </a:rPr>
              <a:t>向导的的一页</a:t>
            </a:r>
            <a:r>
              <a:rPr lang="zh-CN" altLang="en-US" kern="100" dirty="0">
                <a:latin typeface="Arial" panose="020B0604020202020204" pitchFamily="34" charset="0"/>
                <a:ea typeface="宋体" panose="02010600030101010101" pitchFamily="2" charset="-122"/>
                <a:cs typeface="Arial" panose="020B0604020202020204" pitchFamily="34" charset="0"/>
              </a:rPr>
              <a:t>允许选择工程的名称和保存路径，如图</a:t>
            </a:r>
            <a:r>
              <a:rPr lang="en-US" altLang="zh-CN" kern="100" dirty="0">
                <a:latin typeface="宋体" panose="02010600030101010101" pitchFamily="2" charset="-122"/>
                <a:ea typeface="宋体" panose="02010600030101010101" pitchFamily="2" charset="-122"/>
                <a:cs typeface="Arial" panose="020B0604020202020204" pitchFamily="34" charset="0"/>
              </a:rPr>
              <a:t>4-2</a:t>
            </a:r>
            <a:r>
              <a:rPr lang="zh-CN" altLang="en-US" kern="100" dirty="0">
                <a:latin typeface="Arial" panose="020B0604020202020204" pitchFamily="34" charset="0"/>
                <a:ea typeface="宋体" panose="02010600030101010101" pitchFamily="2" charset="-122"/>
                <a:cs typeface="Arial" panose="020B0604020202020204" pitchFamily="34" charset="0"/>
              </a:rPr>
              <a:t>所示。</a:t>
            </a:r>
            <a:endParaRPr lang="zh-CN" altLang="en-US" sz="1800" kern="100" dirty="0">
              <a:effectLst/>
              <a:latin typeface="Calibri" panose="020F0502020204030204" pitchFamily="34" charset="0"/>
              <a:ea typeface="宋体" panose="02010600030101010101" pitchFamily="2" charset="-122"/>
              <a:cs typeface="黑体" panose="02010609060101010101" pitchFamily="49" charset="-122"/>
            </a:endParaRPr>
          </a:p>
        </p:txBody>
      </p:sp>
      <p:pic>
        <p:nvPicPr>
          <p:cNvPr id="25" name="图片 24" descr="IMG_256">
            <a:extLst>
              <a:ext uri="{FF2B5EF4-FFF2-40B4-BE49-F238E27FC236}">
                <a16:creationId xmlns:a16="http://schemas.microsoft.com/office/drawing/2014/main" id="{074C2D71-AD1F-4157-83BB-DB177D82A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46" b="5240"/>
          <a:stretch>
            <a:fillRect/>
          </a:stretch>
        </p:blipFill>
        <p:spPr>
          <a:xfrm>
            <a:off x="6012769" y="2894222"/>
            <a:ext cx="5181600" cy="2066925"/>
          </a:xfrm>
          <a:prstGeom prst="rect">
            <a:avLst/>
          </a:prstGeom>
          <a:noFill/>
          <a:ln>
            <a:noFill/>
          </a:ln>
        </p:spPr>
      </p:pic>
      <p:sp>
        <p:nvSpPr>
          <p:cNvPr id="28" name="文本占位符 2">
            <a:extLst>
              <a:ext uri="{FF2B5EF4-FFF2-40B4-BE49-F238E27FC236}">
                <a16:creationId xmlns:a16="http://schemas.microsoft.com/office/drawing/2014/main" id="{5B773A18-D5C5-4233-84BC-DDEAE50ACDFF}"/>
              </a:ext>
            </a:extLst>
          </p:cNvPr>
          <p:cNvSpPr txBox="1">
            <a:spLocks/>
          </p:cNvSpPr>
          <p:nvPr/>
        </p:nvSpPr>
        <p:spPr>
          <a:xfrm>
            <a:off x="1737495" y="4077072"/>
            <a:ext cx="2808312" cy="496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 Proteus</a:t>
            </a:r>
            <a:r>
              <a:rPr lang="zh-CN" altLang="en-US" sz="1200" dirty="0"/>
              <a:t>主页的新建工程</a:t>
            </a:r>
          </a:p>
          <a:p>
            <a:pPr marL="0" indent="0">
              <a:buNone/>
            </a:pPr>
            <a:r>
              <a:rPr lang="en-US" altLang="zh-CN" dirty="0"/>
              <a:t> </a:t>
            </a:r>
            <a:endParaRPr lang="zh-CN" altLang="en-US" dirty="0"/>
          </a:p>
        </p:txBody>
      </p:sp>
      <p:sp>
        <p:nvSpPr>
          <p:cNvPr id="29" name="文本占位符 2">
            <a:extLst>
              <a:ext uri="{FF2B5EF4-FFF2-40B4-BE49-F238E27FC236}">
                <a16:creationId xmlns:a16="http://schemas.microsoft.com/office/drawing/2014/main" id="{E31CC803-0D24-4AD0-A912-930E08722B3A}"/>
              </a:ext>
            </a:extLst>
          </p:cNvPr>
          <p:cNvSpPr txBox="1">
            <a:spLocks/>
          </p:cNvSpPr>
          <p:nvPr/>
        </p:nvSpPr>
        <p:spPr>
          <a:xfrm>
            <a:off x="7032104" y="5127766"/>
            <a:ext cx="3145060" cy="490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4-2 </a:t>
            </a:r>
            <a:r>
              <a:rPr lang="zh-CN" altLang="en-US" sz="1200" dirty="0"/>
              <a:t>选择工程的名称和保存路径</a:t>
            </a:r>
          </a:p>
          <a:p>
            <a:pPr marL="0" indent="0">
              <a:buNone/>
            </a:pPr>
            <a:r>
              <a:rPr lang="en-US" altLang="zh-CN" dirty="0"/>
              <a:t> </a:t>
            </a:r>
            <a:endParaRPr lang="zh-CN" altLang="en-US" dirty="0"/>
          </a:p>
        </p:txBody>
      </p:sp>
    </p:spTree>
    <p:extLst>
      <p:ext uri="{BB962C8B-B14F-4D97-AF65-F5344CB8AC3E}">
        <p14:creationId xmlns:p14="http://schemas.microsoft.com/office/powerpoint/2010/main" val="2646511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1</a:t>
            </a:r>
            <a:endParaRPr lang="zh-CN" altLang="en-US" dirty="0"/>
          </a:p>
        </p:txBody>
      </p:sp>
      <p:sp>
        <p:nvSpPr>
          <p:cNvPr id="3" name="文本占位符 2"/>
          <p:cNvSpPr>
            <a:spLocks noGrp="1"/>
          </p:cNvSpPr>
          <p:nvPr>
            <p:ph type="body" sz="quarter" idx="12"/>
          </p:nvPr>
        </p:nvSpPr>
        <p:spPr>
          <a:xfrm>
            <a:off x="1509600" y="278936"/>
            <a:ext cx="4802424" cy="532716"/>
          </a:xfrm>
        </p:spPr>
        <p:txBody>
          <a:bodyPr/>
          <a:lstStyle/>
          <a:p>
            <a:r>
              <a:rPr lang="zh-CN" altLang="en-US" dirty="0"/>
              <a:t>创建工程</a:t>
            </a:r>
          </a:p>
        </p:txBody>
      </p:sp>
      <p:sp>
        <p:nvSpPr>
          <p:cNvPr id="19" name="矩形 18"/>
          <p:cNvSpPr/>
          <p:nvPr/>
        </p:nvSpPr>
        <p:spPr>
          <a:xfrm>
            <a:off x="777913" y="1221400"/>
            <a:ext cx="10636173" cy="646331"/>
          </a:xfrm>
          <a:prstGeom prst="rect">
            <a:avLst/>
          </a:prstGeom>
        </p:spPr>
        <p:txBody>
          <a:bodyPr wrap="square">
            <a:spAutoFit/>
          </a:bodyPr>
          <a:lstStyle/>
          <a:p>
            <a:pPr marL="0" marR="0" algn="just" defTabSz="457200">
              <a:spcBef>
                <a:spcPts val="0"/>
              </a:spcBef>
              <a:spcAft>
                <a:spcPts val="0"/>
              </a:spcAft>
            </a:pP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向导的第二页允许选择想要的原理图纸的尺寸，一般情况下，选择默认值即可，如图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4-3</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r>
              <a:rPr lang="zh-CN" altLang="en-US" kern="100" dirty="0">
                <a:latin typeface="宋体" panose="02010600030101010101" pitchFamily="2" charset="-122"/>
                <a:ea typeface="宋体" panose="02010600030101010101" pitchFamily="2" charset="-122"/>
                <a:cs typeface="Arial" panose="020B0604020202020204" pitchFamily="34" charset="0"/>
              </a:rPr>
              <a:t>。</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a:p>
            <a:pPr marL="0" marR="0" algn="just" defTabSz="720000">
              <a:spcBef>
                <a:spcPts val="0"/>
              </a:spcBef>
              <a:spcAft>
                <a:spcPts val="0"/>
              </a:spcAft>
            </a:pPr>
            <a:endParaRPr lang="zh-CN" altLang="en-US" sz="1800" kern="100" dirty="0">
              <a:effectLst/>
              <a:latin typeface="Calibri" panose="020F0502020204030204" pitchFamily="34" charset="0"/>
              <a:ea typeface="宋体" panose="02010600030101010101" pitchFamily="2" charset="-122"/>
              <a:cs typeface="黑体" panose="02010609060101010101" pitchFamily="49" charset="-122"/>
            </a:endParaRPr>
          </a:p>
        </p:txBody>
      </p:sp>
      <p:pic>
        <p:nvPicPr>
          <p:cNvPr id="8" name="图片 7" descr="IMG_256">
            <a:extLst>
              <a:ext uri="{FF2B5EF4-FFF2-40B4-BE49-F238E27FC236}">
                <a16:creationId xmlns:a16="http://schemas.microsoft.com/office/drawing/2014/main" id="{82F5C805-221A-4902-95D3-88273ED02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947" b="2528"/>
          <a:stretch>
            <a:fillRect/>
          </a:stretch>
        </p:blipFill>
        <p:spPr>
          <a:xfrm>
            <a:off x="911424" y="2190896"/>
            <a:ext cx="5019675" cy="4007800"/>
          </a:xfrm>
          <a:prstGeom prst="rect">
            <a:avLst/>
          </a:prstGeom>
          <a:noFill/>
          <a:ln>
            <a:noFill/>
          </a:ln>
        </p:spPr>
      </p:pic>
      <p:sp>
        <p:nvSpPr>
          <p:cNvPr id="10" name="矩形 9">
            <a:extLst>
              <a:ext uri="{FF2B5EF4-FFF2-40B4-BE49-F238E27FC236}">
                <a16:creationId xmlns:a16="http://schemas.microsoft.com/office/drawing/2014/main" id="{AE90C875-080E-4DDD-A250-98D26D9FE2C9}"/>
              </a:ext>
            </a:extLst>
          </p:cNvPr>
          <p:cNvSpPr/>
          <p:nvPr/>
        </p:nvSpPr>
        <p:spPr>
          <a:xfrm>
            <a:off x="777911" y="1544565"/>
            <a:ext cx="10636173" cy="646331"/>
          </a:xfrm>
          <a:prstGeom prst="rect">
            <a:avLst/>
          </a:prstGeom>
        </p:spPr>
        <p:txBody>
          <a:bodyPr wrap="square">
            <a:spAutoFit/>
          </a:bodyPr>
          <a:lstStyle/>
          <a:p>
            <a:pPr marL="0" marR="0" algn="just" defTabSz="457200">
              <a:spcBef>
                <a:spcPts val="0"/>
              </a:spcBef>
              <a:spcAft>
                <a:spcPts val="0"/>
              </a:spcAft>
            </a:pP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如果</a:t>
            </a:r>
            <a:r>
              <a:rPr lang="en-US" altLang="zh-CN" sz="1800" kern="100" dirty="0" err="1">
                <a:effectLst/>
                <a:latin typeface="Arial" panose="020B0604020202020204" pitchFamily="34" charset="0"/>
                <a:ea typeface="宋体" panose="02010600030101010101" pitchFamily="2" charset="-122"/>
                <a:cs typeface="Arial" panose="020B0604020202020204" pitchFamily="34" charset="0"/>
              </a:rPr>
              <a:t>licence</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包括</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Proteus PCB</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设计，下一页将会提供一个选项，以创建与该工程相关的</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PCB</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           </a:t>
            </a:r>
            <a:r>
              <a:rPr lang="en-US" altLang="zh-CN" kern="100" dirty="0">
                <a:latin typeface="宋体" panose="02010600030101010101" pitchFamily="2" charset="-122"/>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这里不需要</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PCB</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，所以将保留选项禁用，如图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4-4</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zh-CN" altLang="en-US" sz="1800" kern="100" dirty="0">
              <a:effectLst/>
              <a:latin typeface="Calibri" panose="020F0502020204030204" pitchFamily="34" charset="0"/>
              <a:ea typeface="宋体" panose="02010600030101010101" pitchFamily="2" charset="-122"/>
              <a:cs typeface="黑体" panose="02010609060101010101" pitchFamily="49" charset="-122"/>
            </a:endParaRPr>
          </a:p>
        </p:txBody>
      </p:sp>
      <p:pic>
        <p:nvPicPr>
          <p:cNvPr id="11" name="图片 10" descr="IMG_256">
            <a:extLst>
              <a:ext uri="{FF2B5EF4-FFF2-40B4-BE49-F238E27FC236}">
                <a16:creationId xmlns:a16="http://schemas.microsoft.com/office/drawing/2014/main" id="{ABB542A7-E4F6-4C44-8615-6299F5AF9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947" b="3647"/>
          <a:stretch>
            <a:fillRect/>
          </a:stretch>
        </p:blipFill>
        <p:spPr>
          <a:xfrm>
            <a:off x="6168008" y="2633205"/>
            <a:ext cx="5019675" cy="3019425"/>
          </a:xfrm>
          <a:prstGeom prst="rect">
            <a:avLst/>
          </a:prstGeom>
          <a:noFill/>
          <a:ln>
            <a:noFill/>
          </a:ln>
        </p:spPr>
      </p:pic>
      <p:sp>
        <p:nvSpPr>
          <p:cNvPr id="12" name="文本占位符 2">
            <a:extLst>
              <a:ext uri="{FF2B5EF4-FFF2-40B4-BE49-F238E27FC236}">
                <a16:creationId xmlns:a16="http://schemas.microsoft.com/office/drawing/2014/main" id="{DBF7E52D-28D6-4433-9CC0-8E296716AF30}"/>
              </a:ext>
            </a:extLst>
          </p:cNvPr>
          <p:cNvSpPr txBox="1">
            <a:spLocks/>
          </p:cNvSpPr>
          <p:nvPr/>
        </p:nvSpPr>
        <p:spPr>
          <a:xfrm>
            <a:off x="2569945" y="6273449"/>
            <a:ext cx="1702631" cy="496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4-3 </a:t>
            </a:r>
            <a:r>
              <a:rPr lang="zh-CN" altLang="en-US" sz="1200" dirty="0"/>
              <a:t>选择原理图的尺寸</a:t>
            </a:r>
          </a:p>
          <a:p>
            <a:pPr marL="0" indent="0">
              <a:buNone/>
            </a:pPr>
            <a:r>
              <a:rPr lang="en-US" altLang="zh-CN" dirty="0"/>
              <a:t> </a:t>
            </a:r>
            <a:endParaRPr lang="zh-CN" altLang="en-US" dirty="0"/>
          </a:p>
        </p:txBody>
      </p:sp>
      <p:sp>
        <p:nvSpPr>
          <p:cNvPr id="13" name="文本占位符 2">
            <a:extLst>
              <a:ext uri="{FF2B5EF4-FFF2-40B4-BE49-F238E27FC236}">
                <a16:creationId xmlns:a16="http://schemas.microsoft.com/office/drawing/2014/main" id="{442EB9BE-52A9-4E2A-8707-25B06A001675}"/>
              </a:ext>
            </a:extLst>
          </p:cNvPr>
          <p:cNvSpPr txBox="1">
            <a:spLocks/>
          </p:cNvSpPr>
          <p:nvPr/>
        </p:nvSpPr>
        <p:spPr>
          <a:xfrm>
            <a:off x="7882576" y="5776625"/>
            <a:ext cx="2448272" cy="496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4-4 </a:t>
            </a:r>
            <a:r>
              <a:rPr lang="zh-CN" altLang="en-US" sz="1200" dirty="0"/>
              <a:t>创建与该工程相关的</a:t>
            </a:r>
            <a:r>
              <a:rPr lang="en-US" altLang="zh-CN" sz="1200" dirty="0"/>
              <a:t>PCB</a:t>
            </a:r>
            <a:r>
              <a:rPr lang="zh-CN" altLang="en-US" sz="1200" dirty="0"/>
              <a:t>选项</a:t>
            </a:r>
          </a:p>
          <a:p>
            <a:pPr marL="0" indent="0">
              <a:buNone/>
            </a:pPr>
            <a:r>
              <a:rPr lang="en-US" altLang="zh-CN" dirty="0"/>
              <a:t> </a:t>
            </a:r>
            <a:endParaRPr lang="zh-CN" altLang="en-US" dirty="0"/>
          </a:p>
        </p:txBody>
      </p:sp>
    </p:spTree>
    <p:extLst>
      <p:ext uri="{BB962C8B-B14F-4D97-AF65-F5344CB8AC3E}">
        <p14:creationId xmlns:p14="http://schemas.microsoft.com/office/powerpoint/2010/main" val="287159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1</a:t>
            </a:r>
            <a:endParaRPr lang="zh-CN" altLang="en-US" dirty="0"/>
          </a:p>
        </p:txBody>
      </p:sp>
      <p:sp>
        <p:nvSpPr>
          <p:cNvPr id="3" name="文本占位符 2"/>
          <p:cNvSpPr>
            <a:spLocks noGrp="1"/>
          </p:cNvSpPr>
          <p:nvPr>
            <p:ph type="body" sz="quarter" idx="12"/>
          </p:nvPr>
        </p:nvSpPr>
        <p:spPr>
          <a:xfrm>
            <a:off x="1509600" y="278936"/>
            <a:ext cx="4802424" cy="532716"/>
          </a:xfrm>
        </p:spPr>
        <p:txBody>
          <a:bodyPr/>
          <a:lstStyle/>
          <a:p>
            <a:r>
              <a:rPr lang="zh-CN" altLang="en-US" dirty="0"/>
              <a:t>创建工程</a:t>
            </a:r>
          </a:p>
        </p:txBody>
      </p:sp>
      <p:sp>
        <p:nvSpPr>
          <p:cNvPr id="19" name="矩形 18"/>
          <p:cNvSpPr/>
          <p:nvPr/>
        </p:nvSpPr>
        <p:spPr>
          <a:xfrm>
            <a:off x="777913" y="1221400"/>
            <a:ext cx="10636173" cy="1200329"/>
          </a:xfrm>
          <a:prstGeom prst="rect">
            <a:avLst/>
          </a:prstGeom>
        </p:spPr>
        <p:txBody>
          <a:bodyPr wrap="square">
            <a:spAutoFit/>
          </a:bodyPr>
          <a:lstStyle/>
          <a:p>
            <a:pPr algn="just" defTabSz="457200"/>
            <a:r>
              <a:rPr lang="en-US" altLang="zh-CN" sz="1800" kern="100" dirty="0">
                <a:effectLst/>
                <a:latin typeface="Arial" panose="020B0604020202020204" pitchFamily="34" charset="0"/>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接下来是固件屏幕，这里真正地定义了我们的</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Visual Designer</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工程。首先，将顶部的单选按钮更改为流程图工程的选项，然后从控制器组合框中选择</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Arduino</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系列和</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Arduino Uno</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或</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Arduino Mega</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a:t>
            </a:r>
            <a:r>
              <a:rPr lang="zh-CN" altLang="en-US" kern="100" dirty="0">
                <a:latin typeface="Arial" panose="020B0604020202020204" pitchFamily="34" charset="0"/>
                <a:ea typeface="宋体" panose="02010600030101010101" pitchFamily="2" charset="-122"/>
                <a:cs typeface="Arial" panose="020B0604020202020204" pitchFamily="34" charset="0"/>
              </a:rPr>
              <a:t>如图</a:t>
            </a:r>
            <a:r>
              <a:rPr lang="en-US" altLang="zh-CN" kern="100" dirty="0">
                <a:latin typeface="宋体" panose="02010600030101010101" pitchFamily="2" charset="-122"/>
                <a:ea typeface="宋体" panose="02010600030101010101" pitchFamily="2" charset="-122"/>
                <a:cs typeface="Arial" panose="020B0604020202020204" pitchFamily="34" charset="0"/>
              </a:rPr>
              <a:t>4-5</a:t>
            </a:r>
            <a:r>
              <a:rPr lang="zh-CN" altLang="en-US" kern="100" dirty="0">
                <a:latin typeface="Arial" panose="020B0604020202020204" pitchFamily="34" charset="0"/>
                <a:ea typeface="宋体" panose="02010600030101010101" pitchFamily="2" charset="-122"/>
                <a:cs typeface="Arial" panose="020B0604020202020204" pitchFamily="34" charset="0"/>
              </a:rPr>
              <a:t>所示</a:t>
            </a:r>
            <a:r>
              <a:rPr lang="zh-CN" altLang="en-US" kern="100" dirty="0">
                <a:latin typeface="宋体" panose="02010600030101010101" pitchFamily="2" charset="-122"/>
                <a:ea typeface="宋体" panose="02010600030101010101" pitchFamily="2" charset="-122"/>
                <a:cs typeface="Arial" panose="020B0604020202020204" pitchFamily="34" charset="0"/>
              </a:rPr>
              <a:t>。</a:t>
            </a:r>
            <a:endParaRPr lang="en-US" altLang="zh-CN" kern="100" dirty="0">
              <a:latin typeface="Calibri" panose="020F0502020204030204" pitchFamily="34" charset="0"/>
              <a:ea typeface="宋体" panose="02010600030101010101" pitchFamily="2" charset="-122"/>
              <a:cs typeface="Arial" panose="020B0604020202020204" pitchFamily="34" charset="0"/>
            </a:endParaRPr>
          </a:p>
          <a:p>
            <a:pPr algn="just" defTabSz="457200"/>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    将看到一个配置的摘要页面，如图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4-6</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zh-CN" altLang="en-US" sz="1800" kern="100" dirty="0">
              <a:effectLst/>
              <a:latin typeface="Calibri" panose="020F0502020204030204" pitchFamily="34" charset="0"/>
              <a:ea typeface="宋体" panose="02010600030101010101" pitchFamily="2" charset="-122"/>
              <a:cs typeface="黑体" panose="02010609060101010101" pitchFamily="49" charset="-122"/>
            </a:endParaRPr>
          </a:p>
        </p:txBody>
      </p:sp>
      <p:sp>
        <p:nvSpPr>
          <p:cNvPr id="12" name="文本占位符 2">
            <a:extLst>
              <a:ext uri="{FF2B5EF4-FFF2-40B4-BE49-F238E27FC236}">
                <a16:creationId xmlns:a16="http://schemas.microsoft.com/office/drawing/2014/main" id="{DBF7E52D-28D6-4433-9CC0-8E296716AF30}"/>
              </a:ext>
            </a:extLst>
          </p:cNvPr>
          <p:cNvSpPr txBox="1">
            <a:spLocks/>
          </p:cNvSpPr>
          <p:nvPr/>
        </p:nvSpPr>
        <p:spPr>
          <a:xfrm>
            <a:off x="2358608" y="5279801"/>
            <a:ext cx="1702631" cy="496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4-5 </a:t>
            </a:r>
            <a:r>
              <a:rPr lang="zh-CN" altLang="en-US" sz="1200" dirty="0"/>
              <a:t>创建相关</a:t>
            </a:r>
            <a:r>
              <a:rPr lang="en-US" altLang="zh-CN" sz="1200" dirty="0"/>
              <a:t>PCB</a:t>
            </a:r>
            <a:r>
              <a:rPr lang="zh-CN" altLang="en-US" sz="1200" dirty="0"/>
              <a:t>选项</a:t>
            </a:r>
          </a:p>
          <a:p>
            <a:pPr marL="0" indent="0">
              <a:buNone/>
            </a:pPr>
            <a:r>
              <a:rPr lang="en-US" altLang="zh-CN" dirty="0"/>
              <a:t> </a:t>
            </a:r>
            <a:endParaRPr lang="zh-CN" altLang="en-US" dirty="0"/>
          </a:p>
        </p:txBody>
      </p:sp>
      <p:sp>
        <p:nvSpPr>
          <p:cNvPr id="13" name="文本占位符 2">
            <a:extLst>
              <a:ext uri="{FF2B5EF4-FFF2-40B4-BE49-F238E27FC236}">
                <a16:creationId xmlns:a16="http://schemas.microsoft.com/office/drawing/2014/main" id="{442EB9BE-52A9-4E2A-8707-25B06A001675}"/>
              </a:ext>
            </a:extLst>
          </p:cNvPr>
          <p:cNvSpPr txBox="1">
            <a:spLocks/>
          </p:cNvSpPr>
          <p:nvPr/>
        </p:nvSpPr>
        <p:spPr>
          <a:xfrm>
            <a:off x="8296370" y="5696782"/>
            <a:ext cx="1565637" cy="496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4-6 </a:t>
            </a:r>
            <a:r>
              <a:rPr lang="zh-CN" altLang="en-US" sz="1200" dirty="0"/>
              <a:t>配置的摘要页面</a:t>
            </a:r>
          </a:p>
          <a:p>
            <a:pPr marL="0" indent="0">
              <a:buNone/>
            </a:pPr>
            <a:r>
              <a:rPr lang="en-US" altLang="zh-CN" dirty="0"/>
              <a:t> </a:t>
            </a:r>
            <a:endParaRPr lang="zh-CN" altLang="en-US" dirty="0"/>
          </a:p>
        </p:txBody>
      </p:sp>
      <p:pic>
        <p:nvPicPr>
          <p:cNvPr id="14" name="图片 13" descr="IMG_256">
            <a:extLst>
              <a:ext uri="{FF2B5EF4-FFF2-40B4-BE49-F238E27FC236}">
                <a16:creationId xmlns:a16="http://schemas.microsoft.com/office/drawing/2014/main" id="{17800071-BCE3-40DD-87CE-4D3C1C61F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394" b="4247"/>
          <a:stretch>
            <a:fillRect/>
          </a:stretch>
        </p:blipFill>
        <p:spPr>
          <a:xfrm>
            <a:off x="685799" y="2727955"/>
            <a:ext cx="5048250" cy="2362200"/>
          </a:xfrm>
          <a:prstGeom prst="rect">
            <a:avLst/>
          </a:prstGeom>
          <a:noFill/>
          <a:ln>
            <a:noFill/>
          </a:ln>
        </p:spPr>
      </p:pic>
      <p:pic>
        <p:nvPicPr>
          <p:cNvPr id="15" name="图片 14" descr="IMG_256">
            <a:extLst>
              <a:ext uri="{FF2B5EF4-FFF2-40B4-BE49-F238E27FC236}">
                <a16:creationId xmlns:a16="http://schemas.microsoft.com/office/drawing/2014/main" id="{95A50CA0-D447-4506-8C55-E60248698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762" b="3896"/>
          <a:stretch>
            <a:fillRect/>
          </a:stretch>
        </p:blipFill>
        <p:spPr>
          <a:xfrm>
            <a:off x="6312024" y="2668031"/>
            <a:ext cx="5029200" cy="2819400"/>
          </a:xfrm>
          <a:prstGeom prst="rect">
            <a:avLst/>
          </a:prstGeom>
          <a:noFill/>
          <a:ln>
            <a:noFill/>
          </a:ln>
        </p:spPr>
      </p:pic>
    </p:spTree>
    <p:extLst>
      <p:ext uri="{BB962C8B-B14F-4D97-AF65-F5344CB8AC3E}">
        <p14:creationId xmlns:p14="http://schemas.microsoft.com/office/powerpoint/2010/main" val="89494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1</a:t>
            </a:r>
            <a:endParaRPr lang="zh-CN" altLang="en-US" dirty="0"/>
          </a:p>
        </p:txBody>
      </p:sp>
      <p:sp>
        <p:nvSpPr>
          <p:cNvPr id="3" name="文本占位符 2"/>
          <p:cNvSpPr>
            <a:spLocks noGrp="1"/>
          </p:cNvSpPr>
          <p:nvPr>
            <p:ph type="body" sz="quarter" idx="12"/>
          </p:nvPr>
        </p:nvSpPr>
        <p:spPr>
          <a:xfrm>
            <a:off x="1509600" y="278936"/>
            <a:ext cx="4802424" cy="532716"/>
          </a:xfrm>
        </p:spPr>
        <p:txBody>
          <a:bodyPr/>
          <a:lstStyle/>
          <a:p>
            <a:r>
              <a:rPr lang="zh-CN" altLang="en-US" dirty="0"/>
              <a:t>创建工程</a:t>
            </a:r>
          </a:p>
        </p:txBody>
      </p:sp>
      <p:sp>
        <p:nvSpPr>
          <p:cNvPr id="19" name="矩形 18"/>
          <p:cNvSpPr/>
          <p:nvPr/>
        </p:nvSpPr>
        <p:spPr>
          <a:xfrm>
            <a:off x="777913" y="1221400"/>
            <a:ext cx="10636173" cy="646331"/>
          </a:xfrm>
          <a:prstGeom prst="rect">
            <a:avLst/>
          </a:prstGeom>
        </p:spPr>
        <p:txBody>
          <a:bodyPr wrap="square">
            <a:spAutoFit/>
          </a:bodyPr>
          <a:lstStyle/>
          <a:p>
            <a:pPr algn="just" defTabSz="457200"/>
            <a:r>
              <a:rPr lang="en-US" altLang="zh-CN" sz="1800" kern="100" dirty="0">
                <a:effectLst/>
                <a:latin typeface="Arial" panose="020B0604020202020204" pitchFamily="34" charset="0"/>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创建工程后将看到</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Arduino</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处理器放置的骨架原理图和编辑窗口中熟悉的</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Setup</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和</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Loop</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例程的框架图工程，如图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4-7</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zh-CN" altLang="en-US" sz="1800" kern="100" dirty="0">
              <a:effectLst/>
              <a:latin typeface="Calibri" panose="020F0502020204030204" pitchFamily="34" charset="0"/>
              <a:ea typeface="宋体" panose="02010600030101010101" pitchFamily="2" charset="-122"/>
              <a:cs typeface="黑体" panose="02010609060101010101" pitchFamily="49" charset="-122"/>
            </a:endParaRPr>
          </a:p>
        </p:txBody>
      </p:sp>
      <p:pic>
        <p:nvPicPr>
          <p:cNvPr id="6" name="图片 5" descr="IMG_256">
            <a:extLst>
              <a:ext uri="{FF2B5EF4-FFF2-40B4-BE49-F238E27FC236}">
                <a16:creationId xmlns:a16="http://schemas.microsoft.com/office/drawing/2014/main" id="{31300C0A-22E4-4639-BE2C-516984832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160" b="2286"/>
          <a:stretch>
            <a:fillRect/>
          </a:stretch>
        </p:blipFill>
        <p:spPr>
          <a:xfrm>
            <a:off x="3220590" y="1867731"/>
            <a:ext cx="5750818" cy="4372301"/>
          </a:xfrm>
          <a:prstGeom prst="rect">
            <a:avLst/>
          </a:prstGeom>
          <a:noFill/>
          <a:ln>
            <a:noFill/>
          </a:ln>
        </p:spPr>
      </p:pic>
      <p:sp>
        <p:nvSpPr>
          <p:cNvPr id="8" name="文本占位符 2">
            <a:extLst>
              <a:ext uri="{FF2B5EF4-FFF2-40B4-BE49-F238E27FC236}">
                <a16:creationId xmlns:a16="http://schemas.microsoft.com/office/drawing/2014/main" id="{8970C865-4BF1-478C-9975-5ABB11020BB4}"/>
              </a:ext>
            </a:extLst>
          </p:cNvPr>
          <p:cNvSpPr txBox="1">
            <a:spLocks/>
          </p:cNvSpPr>
          <p:nvPr/>
        </p:nvSpPr>
        <p:spPr>
          <a:xfrm>
            <a:off x="5519935" y="6361176"/>
            <a:ext cx="1152128" cy="496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4-7 </a:t>
            </a:r>
            <a:r>
              <a:rPr lang="zh-CN" altLang="en-US" sz="1200" dirty="0"/>
              <a:t>编辑窗口</a:t>
            </a:r>
          </a:p>
          <a:p>
            <a:pPr marL="0" indent="0">
              <a:buNone/>
            </a:pPr>
            <a:r>
              <a:rPr lang="en-US" altLang="zh-CN" dirty="0"/>
              <a:t> </a:t>
            </a:r>
            <a:endParaRPr lang="zh-CN" altLang="en-US" dirty="0"/>
          </a:p>
        </p:txBody>
      </p:sp>
    </p:spTree>
    <p:extLst>
      <p:ext uri="{BB962C8B-B14F-4D97-AF65-F5344CB8AC3E}">
        <p14:creationId xmlns:p14="http://schemas.microsoft.com/office/powerpoint/2010/main" val="205710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2</a:t>
            </a:r>
            <a:endParaRPr lang="zh-CN" altLang="en-US" dirty="0"/>
          </a:p>
        </p:txBody>
      </p:sp>
      <p:sp>
        <p:nvSpPr>
          <p:cNvPr id="3" name="文本占位符 2"/>
          <p:cNvSpPr>
            <a:spLocks noGrp="1"/>
          </p:cNvSpPr>
          <p:nvPr>
            <p:ph type="body" sz="quarter" idx="12"/>
          </p:nvPr>
        </p:nvSpPr>
        <p:spPr>
          <a:xfrm>
            <a:off x="1509600" y="278936"/>
            <a:ext cx="4802424" cy="532716"/>
          </a:xfrm>
        </p:spPr>
        <p:txBody>
          <a:bodyPr/>
          <a:lstStyle/>
          <a:p>
            <a:r>
              <a:rPr lang="zh-CN" altLang="en-US" dirty="0"/>
              <a:t>添加外围设备</a:t>
            </a:r>
          </a:p>
        </p:txBody>
      </p:sp>
      <p:sp>
        <p:nvSpPr>
          <p:cNvPr id="19" name="矩形 18"/>
          <p:cNvSpPr/>
          <p:nvPr/>
        </p:nvSpPr>
        <p:spPr>
          <a:xfrm>
            <a:off x="777913" y="1221400"/>
            <a:ext cx="10636173" cy="646331"/>
          </a:xfrm>
          <a:prstGeom prst="rect">
            <a:avLst/>
          </a:prstGeom>
        </p:spPr>
        <p:txBody>
          <a:bodyPr wrap="square">
            <a:spAutoFit/>
          </a:bodyPr>
          <a:lstStyle/>
          <a:p>
            <a:pPr algn="just" defTabSz="457200"/>
            <a:r>
              <a:rPr lang="en-US" altLang="zh-CN" kern="100" dirty="0">
                <a:latin typeface="Arial" panose="020B0604020202020204" pitchFamily="34" charset="0"/>
                <a:ea typeface="宋体" panose="02010600030101010101" pitchFamily="2" charset="-122"/>
                <a:cs typeface="Arial" panose="020B0604020202020204" pitchFamily="34" charset="0"/>
              </a:rPr>
              <a:t>	</a:t>
            </a:r>
            <a:r>
              <a:rPr lang="zh-CN" altLang="en-US" kern="100" dirty="0">
                <a:latin typeface="Arial" panose="020B0604020202020204" pitchFamily="34" charset="0"/>
                <a:ea typeface="宋体" panose="02010600030101010101" pitchFamily="2" charset="-122"/>
                <a:cs typeface="Arial" panose="020B0604020202020204" pitchFamily="34" charset="0"/>
              </a:rPr>
              <a:t>接下来，</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我们将添加一个</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Grove LED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。在</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Visual Designer</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中，右键单击项目树并选择</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Add Peripheral</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命令。接下来，切换到</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Grove</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并选择一个</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LED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4-8</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p:txBody>
      </p:sp>
      <p:pic>
        <p:nvPicPr>
          <p:cNvPr id="7" name="图片 6" descr="IMG_256">
            <a:extLst>
              <a:ext uri="{FF2B5EF4-FFF2-40B4-BE49-F238E27FC236}">
                <a16:creationId xmlns:a16="http://schemas.microsoft.com/office/drawing/2014/main" id="{04CD123F-E29E-4C20-AEBF-FA36CFB6A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697" b="3935"/>
          <a:stretch>
            <a:fillRect/>
          </a:stretch>
        </p:blipFill>
        <p:spPr>
          <a:xfrm>
            <a:off x="2567608" y="2199445"/>
            <a:ext cx="6067425" cy="2790825"/>
          </a:xfrm>
          <a:prstGeom prst="rect">
            <a:avLst/>
          </a:prstGeom>
          <a:noFill/>
          <a:ln>
            <a:noFill/>
          </a:ln>
        </p:spPr>
      </p:pic>
      <p:sp>
        <p:nvSpPr>
          <p:cNvPr id="9" name="文本占位符 2">
            <a:extLst>
              <a:ext uri="{FF2B5EF4-FFF2-40B4-BE49-F238E27FC236}">
                <a16:creationId xmlns:a16="http://schemas.microsoft.com/office/drawing/2014/main" id="{5405876C-C596-4262-9C73-D13BA5938C14}"/>
              </a:ext>
            </a:extLst>
          </p:cNvPr>
          <p:cNvSpPr txBox="1">
            <a:spLocks/>
          </p:cNvSpPr>
          <p:nvPr/>
        </p:nvSpPr>
        <p:spPr>
          <a:xfrm>
            <a:off x="4921932" y="5139776"/>
            <a:ext cx="1358776" cy="496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4-8 </a:t>
            </a:r>
            <a:r>
              <a:rPr lang="zh-CN" altLang="en-US" sz="1200" dirty="0"/>
              <a:t>添加</a:t>
            </a:r>
            <a:r>
              <a:rPr lang="en-US" altLang="zh-CN" sz="1200" dirty="0"/>
              <a:t>LED</a:t>
            </a:r>
            <a:r>
              <a:rPr lang="zh-CN" altLang="en-US" sz="1200" dirty="0"/>
              <a:t>模块</a:t>
            </a:r>
          </a:p>
          <a:p>
            <a:pPr marL="0" indent="0">
              <a:buNone/>
            </a:pPr>
            <a:r>
              <a:rPr lang="en-US" altLang="zh-CN" dirty="0"/>
              <a:t> </a:t>
            </a:r>
            <a:endParaRPr lang="zh-CN" altLang="en-US" dirty="0"/>
          </a:p>
        </p:txBody>
      </p:sp>
    </p:spTree>
    <p:extLst>
      <p:ext uri="{BB962C8B-B14F-4D97-AF65-F5344CB8AC3E}">
        <p14:creationId xmlns:p14="http://schemas.microsoft.com/office/powerpoint/2010/main" val="198724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2</a:t>
            </a:r>
            <a:endParaRPr lang="zh-CN" altLang="en-US" dirty="0"/>
          </a:p>
        </p:txBody>
      </p:sp>
      <p:sp>
        <p:nvSpPr>
          <p:cNvPr id="3" name="文本占位符 2"/>
          <p:cNvSpPr>
            <a:spLocks noGrp="1"/>
          </p:cNvSpPr>
          <p:nvPr>
            <p:ph type="body" sz="quarter" idx="12"/>
          </p:nvPr>
        </p:nvSpPr>
        <p:spPr>
          <a:xfrm>
            <a:off x="1509600" y="278936"/>
            <a:ext cx="4802424" cy="532716"/>
          </a:xfrm>
        </p:spPr>
        <p:txBody>
          <a:bodyPr/>
          <a:lstStyle/>
          <a:p>
            <a:r>
              <a:rPr lang="zh-CN" altLang="en-US" dirty="0"/>
              <a:t>添加外围设备</a:t>
            </a:r>
          </a:p>
        </p:txBody>
      </p:sp>
      <p:sp>
        <p:nvSpPr>
          <p:cNvPr id="19" name="矩形 18"/>
          <p:cNvSpPr/>
          <p:nvPr/>
        </p:nvSpPr>
        <p:spPr>
          <a:xfrm>
            <a:off x="777913" y="1221400"/>
            <a:ext cx="10636173" cy="646331"/>
          </a:xfrm>
          <a:prstGeom prst="rect">
            <a:avLst/>
          </a:prstGeom>
        </p:spPr>
        <p:txBody>
          <a:bodyPr wrap="square">
            <a:spAutoFit/>
          </a:bodyPr>
          <a:lstStyle/>
          <a:p>
            <a:pPr algn="just" defTabSz="457200"/>
            <a:r>
              <a:rPr lang="en-US" altLang="zh-CN" kern="100" dirty="0">
                <a:latin typeface="Arial" panose="020B0604020202020204" pitchFamily="34" charset="0"/>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重复此过程以添加</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Grove</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按钮。如果随后切换到原理图选项卡，将看到“虚拟硬件”已自动放置，</a:t>
            </a:r>
            <a:endParaRPr lang="zh-CN" altLang="en-US" sz="1800" kern="100" dirty="0">
              <a:effectLst/>
              <a:latin typeface="Calibri" panose="020F0502020204030204" pitchFamily="34" charset="0"/>
              <a:ea typeface="宋体" panose="02010600030101010101" pitchFamily="2" charset="-122"/>
              <a:cs typeface="黑体" panose="02010609060101010101" pitchFamily="49" charset="-122"/>
            </a:endParaRPr>
          </a:p>
          <a:p>
            <a:pPr algn="just" defTabSz="457200"/>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4-9</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p:txBody>
      </p:sp>
      <p:sp>
        <p:nvSpPr>
          <p:cNvPr id="9" name="文本占位符 2">
            <a:extLst>
              <a:ext uri="{FF2B5EF4-FFF2-40B4-BE49-F238E27FC236}">
                <a16:creationId xmlns:a16="http://schemas.microsoft.com/office/drawing/2014/main" id="{5405876C-C596-4262-9C73-D13BA5938C14}"/>
              </a:ext>
            </a:extLst>
          </p:cNvPr>
          <p:cNvSpPr txBox="1">
            <a:spLocks/>
          </p:cNvSpPr>
          <p:nvPr/>
        </p:nvSpPr>
        <p:spPr>
          <a:xfrm>
            <a:off x="4295800" y="5426973"/>
            <a:ext cx="2214980" cy="496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4-9  </a:t>
            </a:r>
            <a:r>
              <a:rPr lang="zh-CN" altLang="en-US" sz="1200" dirty="0"/>
              <a:t>原理图显示添加外围设备</a:t>
            </a:r>
          </a:p>
          <a:p>
            <a:pPr marL="0" indent="0">
              <a:buNone/>
            </a:pPr>
            <a:r>
              <a:rPr lang="en-US" altLang="zh-CN" dirty="0"/>
              <a:t> </a:t>
            </a:r>
            <a:endParaRPr lang="zh-CN" altLang="en-US" dirty="0"/>
          </a:p>
        </p:txBody>
      </p:sp>
      <p:pic>
        <p:nvPicPr>
          <p:cNvPr id="8" name="图片 7">
            <a:extLst>
              <a:ext uri="{FF2B5EF4-FFF2-40B4-BE49-F238E27FC236}">
                <a16:creationId xmlns:a16="http://schemas.microsoft.com/office/drawing/2014/main" id="{697CA596-753E-467A-A24B-CEBB84DE0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110" b="3093"/>
          <a:stretch>
            <a:fillRect/>
          </a:stretch>
        </p:blipFill>
        <p:spPr>
          <a:xfrm>
            <a:off x="983690" y="2364170"/>
            <a:ext cx="4419600" cy="2814776"/>
          </a:xfrm>
          <a:prstGeom prst="rect">
            <a:avLst/>
          </a:prstGeom>
          <a:noFill/>
          <a:ln>
            <a:noFill/>
          </a:ln>
        </p:spPr>
      </p:pic>
      <p:pic>
        <p:nvPicPr>
          <p:cNvPr id="10" name="图片 9">
            <a:extLst>
              <a:ext uri="{FF2B5EF4-FFF2-40B4-BE49-F238E27FC236}">
                <a16:creationId xmlns:a16="http://schemas.microsoft.com/office/drawing/2014/main" id="{3B33FFF1-7EB6-4AC3-9D9D-3E890F112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703" b="5660"/>
          <a:stretch>
            <a:fillRect/>
          </a:stretch>
        </p:blipFill>
        <p:spPr>
          <a:xfrm>
            <a:off x="5403290" y="2364170"/>
            <a:ext cx="5486400" cy="2814776"/>
          </a:xfrm>
          <a:prstGeom prst="rect">
            <a:avLst/>
          </a:prstGeom>
          <a:noFill/>
          <a:ln>
            <a:noFill/>
          </a:ln>
        </p:spPr>
      </p:pic>
    </p:spTree>
    <p:extLst>
      <p:ext uri="{BB962C8B-B14F-4D97-AF65-F5344CB8AC3E}">
        <p14:creationId xmlns:p14="http://schemas.microsoft.com/office/powerpoint/2010/main" val="173665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336" y="277350"/>
            <a:ext cx="1097431" cy="1009649"/>
          </a:xfrm>
        </p:spPr>
        <p:txBody>
          <a:bodyPr/>
          <a:lstStyle/>
          <a:p>
            <a:r>
              <a:rPr lang="en-US" altLang="zh-CN" dirty="0"/>
              <a:t>2</a:t>
            </a:r>
            <a:endParaRPr lang="zh-CN" altLang="en-US" dirty="0"/>
          </a:p>
        </p:txBody>
      </p:sp>
      <p:sp>
        <p:nvSpPr>
          <p:cNvPr id="3" name="文本占位符 2"/>
          <p:cNvSpPr>
            <a:spLocks noGrp="1"/>
          </p:cNvSpPr>
          <p:nvPr>
            <p:ph type="body" sz="quarter" idx="12"/>
          </p:nvPr>
        </p:nvSpPr>
        <p:spPr>
          <a:xfrm>
            <a:off x="1509600" y="278936"/>
            <a:ext cx="4802424" cy="532716"/>
          </a:xfrm>
        </p:spPr>
        <p:txBody>
          <a:bodyPr/>
          <a:lstStyle/>
          <a:p>
            <a:r>
              <a:rPr lang="zh-CN" altLang="en-US" dirty="0"/>
              <a:t>添加外围设备</a:t>
            </a:r>
          </a:p>
        </p:txBody>
      </p:sp>
      <p:sp>
        <p:nvSpPr>
          <p:cNvPr id="19" name="矩形 18"/>
          <p:cNvSpPr/>
          <p:nvPr/>
        </p:nvSpPr>
        <p:spPr>
          <a:xfrm>
            <a:off x="767409" y="1221400"/>
            <a:ext cx="10873208" cy="1200329"/>
          </a:xfrm>
          <a:prstGeom prst="rect">
            <a:avLst/>
          </a:prstGeom>
        </p:spPr>
        <p:txBody>
          <a:bodyPr wrap="square">
            <a:spAutoFit/>
          </a:bodyPr>
          <a:lstStyle/>
          <a:p>
            <a:pPr marL="0" marR="0" algn="just" defTabSz="457200">
              <a:spcBef>
                <a:spcPts val="0"/>
              </a:spcBef>
              <a:spcAft>
                <a:spcPts val="0"/>
              </a:spcAft>
            </a:pPr>
            <a:r>
              <a:rPr lang="en-US" altLang="zh-CN" kern="100" dirty="0">
                <a:latin typeface="Arial" panose="020B0604020202020204" pitchFamily="34" charset="0"/>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为了避免原理图上的杂乱，通过给端子相同的名称在原理图上进行连接。具有相同名称的任何终端可以被认为在它们之间具有不可见的导线，如图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4-10</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en-US" altLang="zh-CN" sz="1800" kern="100" dirty="0">
              <a:effectLst/>
              <a:latin typeface="宋体" panose="02010600030101010101" pitchFamily="2" charset="-122"/>
              <a:ea typeface="宋体" panose="02010600030101010101" pitchFamily="2" charset="-122"/>
              <a:cs typeface="Arial" panose="020B0604020202020204" pitchFamily="34" charset="0"/>
            </a:endParaRPr>
          </a:p>
          <a:p>
            <a:pPr algn="just" defTabSz="457200"/>
            <a:r>
              <a:rPr lang="en-US" altLang="zh-CN" kern="100" dirty="0">
                <a:latin typeface="宋体" panose="02010600030101010101" pitchFamily="2" charset="-122"/>
                <a:ea typeface="宋体" panose="02010600030101010101" pitchFamily="2" charset="-122"/>
                <a:cs typeface="Arial" panose="020B0604020202020204" pitchFamily="34" charset="0"/>
              </a:rPr>
              <a:t>	</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在实际硬件中，这相当于将</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Grove</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按钮和</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Grove LED</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连接到封装，并将屏封装接到</a:t>
            </a:r>
            <a:r>
              <a:rPr lang="en-US" altLang="zh-CN" sz="1800" kern="100" dirty="0">
                <a:effectLst/>
                <a:latin typeface="Arial" panose="020B0604020202020204" pitchFamily="34" charset="0"/>
                <a:ea typeface="宋体" panose="02010600030101010101" pitchFamily="2" charset="-122"/>
                <a:cs typeface="Arial" panose="020B0604020202020204" pitchFamily="34" charset="0"/>
              </a:rPr>
              <a:t>Arduino Uno</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，如图</a:t>
            </a:r>
            <a:r>
              <a:rPr lang="en-US" altLang="zh-CN" sz="1800" kern="100" dirty="0">
                <a:effectLst/>
                <a:latin typeface="宋体" panose="02010600030101010101" pitchFamily="2" charset="-122"/>
                <a:ea typeface="宋体" panose="02010600030101010101" pitchFamily="2" charset="-122"/>
                <a:cs typeface="Arial" panose="020B0604020202020204" pitchFamily="34" charset="0"/>
              </a:rPr>
              <a:t>4-11</a:t>
            </a:r>
            <a:r>
              <a:rPr lang="zh-CN" altLang="en-US" sz="1800" kern="100" dirty="0">
                <a:effectLst/>
                <a:latin typeface="宋体" panose="02010600030101010101" pitchFamily="2" charset="-122"/>
                <a:ea typeface="宋体" panose="02010600030101010101" pitchFamily="2" charset="-122"/>
                <a:cs typeface="Arial" panose="020B0604020202020204" pitchFamily="34" charset="0"/>
              </a:rPr>
              <a:t>所示。</a:t>
            </a:r>
            <a:endParaRPr lang="zh-CN" altLang="en-US" sz="1800" kern="100" dirty="0">
              <a:effectLst/>
              <a:latin typeface="Calibri" panose="020F0502020204030204" pitchFamily="34" charset="0"/>
              <a:ea typeface="宋体" panose="02010600030101010101" pitchFamily="2" charset="-122"/>
              <a:cs typeface="黑体" panose="02010609060101010101" pitchFamily="49" charset="-122"/>
            </a:endParaRPr>
          </a:p>
        </p:txBody>
      </p:sp>
      <p:sp>
        <p:nvSpPr>
          <p:cNvPr id="9" name="文本占位符 2">
            <a:extLst>
              <a:ext uri="{FF2B5EF4-FFF2-40B4-BE49-F238E27FC236}">
                <a16:creationId xmlns:a16="http://schemas.microsoft.com/office/drawing/2014/main" id="{5405876C-C596-4262-9C73-D13BA5938C14}"/>
              </a:ext>
            </a:extLst>
          </p:cNvPr>
          <p:cNvSpPr txBox="1">
            <a:spLocks/>
          </p:cNvSpPr>
          <p:nvPr/>
        </p:nvSpPr>
        <p:spPr>
          <a:xfrm>
            <a:off x="1847528" y="4797152"/>
            <a:ext cx="2344748" cy="496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4-10  </a:t>
            </a:r>
            <a:r>
              <a:rPr lang="zh-CN" altLang="en-US" sz="1200" dirty="0"/>
              <a:t>相同名称的端子相连</a:t>
            </a:r>
          </a:p>
          <a:p>
            <a:pPr marL="0" indent="0">
              <a:buNone/>
            </a:pPr>
            <a:r>
              <a:rPr lang="en-US" altLang="zh-CN" dirty="0"/>
              <a:t> </a:t>
            </a:r>
            <a:endParaRPr lang="zh-CN" altLang="en-US" dirty="0"/>
          </a:p>
        </p:txBody>
      </p:sp>
      <p:pic>
        <p:nvPicPr>
          <p:cNvPr id="11" name="图片 10" descr="IMG_256">
            <a:extLst>
              <a:ext uri="{FF2B5EF4-FFF2-40B4-BE49-F238E27FC236}">
                <a16:creationId xmlns:a16="http://schemas.microsoft.com/office/drawing/2014/main" id="{6C8C8001-E06B-44A9-A930-C511D63D1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631" b="10843"/>
          <a:stretch>
            <a:fillRect/>
          </a:stretch>
        </p:blipFill>
        <p:spPr>
          <a:xfrm>
            <a:off x="1055440" y="3212976"/>
            <a:ext cx="3286125" cy="1409700"/>
          </a:xfrm>
          <a:prstGeom prst="rect">
            <a:avLst/>
          </a:prstGeom>
          <a:noFill/>
          <a:ln>
            <a:noFill/>
          </a:ln>
        </p:spPr>
      </p:pic>
      <p:pic>
        <p:nvPicPr>
          <p:cNvPr id="12" name="图片 11" descr="IMG_256">
            <a:extLst>
              <a:ext uri="{FF2B5EF4-FFF2-40B4-BE49-F238E27FC236}">
                <a16:creationId xmlns:a16="http://schemas.microsoft.com/office/drawing/2014/main" id="{DA52FC8E-D529-491B-9383-8CA396E56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28048" y="2460737"/>
            <a:ext cx="3333750" cy="3162300"/>
          </a:xfrm>
          <a:prstGeom prst="rect">
            <a:avLst/>
          </a:prstGeom>
          <a:noFill/>
          <a:ln>
            <a:noFill/>
          </a:ln>
        </p:spPr>
      </p:pic>
      <p:sp>
        <p:nvSpPr>
          <p:cNvPr id="13" name="文本占位符 2">
            <a:extLst>
              <a:ext uri="{FF2B5EF4-FFF2-40B4-BE49-F238E27FC236}">
                <a16:creationId xmlns:a16="http://schemas.microsoft.com/office/drawing/2014/main" id="{70A602C9-84CD-481B-85BF-213EA8CAAD7E}"/>
              </a:ext>
            </a:extLst>
          </p:cNvPr>
          <p:cNvSpPr txBox="1">
            <a:spLocks/>
          </p:cNvSpPr>
          <p:nvPr/>
        </p:nvSpPr>
        <p:spPr>
          <a:xfrm>
            <a:off x="6608065" y="5805264"/>
            <a:ext cx="3173716" cy="2891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200" dirty="0"/>
              <a:t>4-11  Grove LED</a:t>
            </a:r>
            <a:r>
              <a:rPr lang="zh-CN" altLang="en-US" sz="1200" dirty="0"/>
              <a:t>和按钮连接到</a:t>
            </a:r>
            <a:r>
              <a:rPr lang="en-US" altLang="zh-CN" sz="1200" dirty="0"/>
              <a:t>Arduino Uno</a:t>
            </a:r>
            <a:endParaRPr lang="zh-CN" altLang="en-US" sz="1200" dirty="0"/>
          </a:p>
          <a:p>
            <a:pPr marL="0" indent="0">
              <a:buNone/>
            </a:pPr>
            <a:r>
              <a:rPr lang="en-US" altLang="zh-CN" dirty="0"/>
              <a:t> </a:t>
            </a:r>
            <a:endParaRPr lang="zh-CN" altLang="en-US" dirty="0"/>
          </a:p>
        </p:txBody>
      </p:sp>
    </p:spTree>
    <p:extLst>
      <p:ext uri="{BB962C8B-B14F-4D97-AF65-F5344CB8AC3E}">
        <p14:creationId xmlns:p14="http://schemas.microsoft.com/office/powerpoint/2010/main" val="2267710075"/>
      </p:ext>
    </p:extLst>
  </p:cSld>
  <p:clrMapOvr>
    <a:masterClrMapping/>
  </p:clrMapOvr>
</p:sld>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3324</TotalTime>
  <Words>1090</Words>
  <Application>Microsoft Office PowerPoint</Application>
  <PresentationFormat>宽屏</PresentationFormat>
  <Paragraphs>101</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Calibri</vt:lpstr>
      <vt:lpstr>微软雅黑</vt:lpstr>
      <vt:lpstr>华文细黑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@小川PPT</dc:creator>
  <cp:lastModifiedBy>徐 文杰</cp:lastModifiedBy>
  <cp:revision>343</cp:revision>
  <dcterms:created xsi:type="dcterms:W3CDTF">2015-05-14T07:52:23Z</dcterms:created>
  <dcterms:modified xsi:type="dcterms:W3CDTF">2021-05-04T10:52:23Z</dcterms:modified>
</cp:coreProperties>
</file>