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60" r:id="rId2"/>
    <p:sldId id="314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华文细黑" panose="02010600040101010101" pitchFamily="2" charset="-122"/>
      <p:regular r:id="rId22"/>
    </p:embeddedFont>
    <p:embeddedFont>
      <p:font typeface="微软雅黑" panose="020B0503020204020204" pitchFamily="34" charset="-122"/>
      <p:regular r:id="rId23"/>
      <p:bold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pos="6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A4DD"/>
    <a:srgbClr val="20517C"/>
    <a:srgbClr val="E8EAE9"/>
    <a:srgbClr val="FFFFFF"/>
    <a:srgbClr val="A5A5A5"/>
    <a:srgbClr val="16A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31" autoAdjust="0"/>
    <p:restoredTop sz="85766" autoAdjust="0"/>
  </p:normalViewPr>
  <p:slideViewPr>
    <p:cSldViewPr showGuides="1">
      <p:cViewPr varScale="1">
        <p:scale>
          <a:sx n="66" d="100"/>
          <a:sy n="66" d="100"/>
        </p:scale>
        <p:origin x="187" y="58"/>
      </p:cViewPr>
      <p:guideLst>
        <p:guide orient="horz" pos="2160"/>
        <p:guide pos="3840"/>
        <p:guide pos="7061"/>
        <p:guide pos="6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0BA0B-DAEA-4680-AAC1-9E8B91E60633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DBA15-3F6E-4149-9019-6609FD57F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83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4680" y="0"/>
            <a:ext cx="12216680" cy="2132856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 userDrawn="1"/>
        </p:nvSpPr>
        <p:spPr>
          <a:xfrm>
            <a:off x="-24680" y="5301208"/>
            <a:ext cx="12216680" cy="1556792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文本占位符 145"/>
          <p:cNvSpPr>
            <a:spLocks noGrp="1"/>
          </p:cNvSpPr>
          <p:nvPr>
            <p:ph type="body" sz="quarter" idx="10" hasCustomPrompt="1"/>
          </p:nvPr>
        </p:nvSpPr>
        <p:spPr>
          <a:xfrm>
            <a:off x="2644927" y="2908398"/>
            <a:ext cx="7076962" cy="8086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6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内蒙古大学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149" name="文本占位符 148"/>
          <p:cNvSpPr>
            <a:spLocks noGrp="1"/>
          </p:cNvSpPr>
          <p:nvPr>
            <p:ph type="body" sz="quarter" idx="11" hasCustomPrompt="1"/>
          </p:nvPr>
        </p:nvSpPr>
        <p:spPr>
          <a:xfrm>
            <a:off x="2803021" y="3977286"/>
            <a:ext cx="3379105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学院：</a:t>
            </a:r>
            <a:r>
              <a:rPr lang="en-US" altLang="zh-CN" dirty="0"/>
              <a:t>XXXX</a:t>
            </a:r>
            <a:r>
              <a:rPr lang="zh-CN" altLang="en-US" dirty="0"/>
              <a:t>学院</a:t>
            </a:r>
          </a:p>
        </p:txBody>
      </p:sp>
      <p:sp>
        <p:nvSpPr>
          <p:cNvPr id="150" name="文本占位符 148"/>
          <p:cNvSpPr>
            <a:spLocks noGrp="1"/>
          </p:cNvSpPr>
          <p:nvPr>
            <p:ph type="body" sz="quarter" idx="12" hasCustomPrompt="1"/>
          </p:nvPr>
        </p:nvSpPr>
        <p:spPr>
          <a:xfrm>
            <a:off x="6332242" y="3977286"/>
            <a:ext cx="3389647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专业：</a:t>
            </a:r>
            <a:r>
              <a:rPr lang="en-US" altLang="zh-CN" dirty="0" err="1"/>
              <a:t>xxxxx</a:t>
            </a:r>
            <a:endParaRPr lang="zh-CN" altLang="en-US" dirty="0"/>
          </a:p>
        </p:txBody>
      </p:sp>
      <p:sp>
        <p:nvSpPr>
          <p:cNvPr id="151" name="文本占位符 148"/>
          <p:cNvSpPr>
            <a:spLocks noGrp="1"/>
          </p:cNvSpPr>
          <p:nvPr>
            <p:ph type="body" sz="quarter" idx="13" hasCustomPrompt="1"/>
          </p:nvPr>
        </p:nvSpPr>
        <p:spPr>
          <a:xfrm>
            <a:off x="-24680" y="5950098"/>
            <a:ext cx="3154234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答辩人</a:t>
            </a:r>
            <a:r>
              <a:rPr lang="en-US" altLang="zh-CN" dirty="0"/>
              <a:t>:</a:t>
            </a:r>
            <a:r>
              <a:rPr lang="zh-CN" altLang="en-US" dirty="0"/>
              <a:t>海湾同学社</a:t>
            </a:r>
          </a:p>
        </p:txBody>
      </p:sp>
      <p:sp>
        <p:nvSpPr>
          <p:cNvPr id="152" name="文本占位符 148"/>
          <p:cNvSpPr>
            <a:spLocks noGrp="1"/>
          </p:cNvSpPr>
          <p:nvPr>
            <p:ph type="body" sz="quarter" idx="14" hasCustomPrompt="1"/>
          </p:nvPr>
        </p:nvSpPr>
        <p:spPr>
          <a:xfrm>
            <a:off x="9475105" y="5950099"/>
            <a:ext cx="2716895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指导老师：同学社</a:t>
            </a:r>
          </a:p>
        </p:txBody>
      </p:sp>
    </p:spTree>
    <p:extLst>
      <p:ext uri="{BB962C8B-B14F-4D97-AF65-F5344CB8AC3E}">
        <p14:creationId xmlns:p14="http://schemas.microsoft.com/office/powerpoint/2010/main" val="37843078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3359696" cy="685800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23392" y="836712"/>
            <a:ext cx="20038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5" name="文本框 54"/>
          <p:cNvSpPr txBox="1"/>
          <p:nvPr userDrawn="1"/>
        </p:nvSpPr>
        <p:spPr>
          <a:xfrm>
            <a:off x="830161" y="1852375"/>
            <a:ext cx="1590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contents</a:t>
            </a:r>
            <a:endParaRPr lang="zh-CN" altLang="en-US" sz="2400" b="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 hasCustomPrompt="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01</a:t>
            </a:r>
            <a:endParaRPr lang="zh-CN" altLang="en-US" dirty="0"/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 hasCustomPrompt="1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02</a:t>
            </a:r>
            <a:endParaRPr lang="zh-CN" altLang="en-US" dirty="0"/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 hasCustomPrompt="1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03</a:t>
            </a:r>
            <a:endParaRPr lang="zh-CN" altLang="en-US" dirty="0"/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 hasCustomPrompt="1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04</a:t>
            </a:r>
            <a:endParaRPr lang="zh-CN" altLang="en-US" dirty="0"/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 hasCustomPrompt="1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05</a:t>
            </a:r>
            <a:endParaRPr lang="zh-CN" altLang="en-US" dirty="0"/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 hasCustomPrompt="1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06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 userDrawn="1"/>
        </p:nvCxnSpPr>
        <p:spPr>
          <a:xfrm flipH="1">
            <a:off x="6672064" y="1935872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 flipH="1">
            <a:off x="6672064" y="2731007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 userDrawn="1"/>
        </p:nvCxnSpPr>
        <p:spPr>
          <a:xfrm flipH="1">
            <a:off x="6672064" y="3485862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 userDrawn="1"/>
        </p:nvCxnSpPr>
        <p:spPr>
          <a:xfrm flipH="1">
            <a:off x="6672064" y="4250464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 userDrawn="1"/>
        </p:nvCxnSpPr>
        <p:spPr>
          <a:xfrm flipH="1">
            <a:off x="6672064" y="5015066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 flipH="1">
            <a:off x="6672064" y="5805264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占位符 148"/>
          <p:cNvSpPr>
            <a:spLocks noGrp="1"/>
          </p:cNvSpPr>
          <p:nvPr>
            <p:ph type="body" sz="quarter" idx="17" hasCustomPrompt="1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绪论引言</a:t>
            </a:r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 hasCustomPrompt="1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研究思路与方法</a:t>
            </a:r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 hasCustomPrompt="1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研究难点</a:t>
            </a:r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 hasCustomPrompt="1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研究数据</a:t>
            </a:r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 hasCustomPrompt="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研究应用与成果</a:t>
            </a:r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 hasCustomPrompt="1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研究结论</a:t>
            </a:r>
          </a:p>
        </p:txBody>
      </p:sp>
    </p:spTree>
    <p:extLst>
      <p:ext uri="{BB962C8B-B14F-4D97-AF65-F5344CB8AC3E}">
        <p14:creationId xmlns:p14="http://schemas.microsoft.com/office/powerpoint/2010/main" val="3494746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/>
        </p:nvSpPr>
        <p:spPr>
          <a:xfrm>
            <a:off x="5179328" y="1916832"/>
            <a:ext cx="1800200" cy="1800200"/>
          </a:xfrm>
          <a:prstGeom prst="ellipse">
            <a:avLst/>
          </a:prstGeom>
          <a:noFill/>
          <a:ln w="19050">
            <a:solidFill>
              <a:srgbClr val="2051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5612203" y="2421509"/>
            <a:ext cx="1044178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600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55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5124013" y="3890952"/>
            <a:ext cx="1891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56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503712" y="4372336"/>
            <a:ext cx="5195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aseline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绪论引言</a:t>
            </a:r>
          </a:p>
        </p:txBody>
      </p:sp>
      <p:sp>
        <p:nvSpPr>
          <p:cNvPr id="57" name="矩形 56"/>
          <p:cNvSpPr/>
          <p:nvPr userDrawn="1"/>
        </p:nvSpPr>
        <p:spPr>
          <a:xfrm>
            <a:off x="-24680" y="0"/>
            <a:ext cx="12216680" cy="98072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 userDrawn="1"/>
        </p:nvSpPr>
        <p:spPr>
          <a:xfrm>
            <a:off x="-24680" y="6165304"/>
            <a:ext cx="12216680" cy="673224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269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 userDrawn="1"/>
        </p:nvSpPr>
        <p:spPr>
          <a:xfrm>
            <a:off x="-24680" y="188640"/>
            <a:ext cx="12216680" cy="79208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9944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绪论引言</a:t>
            </a:r>
          </a:p>
        </p:txBody>
      </p:sp>
      <p:cxnSp>
        <p:nvCxnSpPr>
          <p:cNvPr id="64" name="直接连接符 63"/>
          <p:cNvCxnSpPr/>
          <p:nvPr userDrawn="1"/>
        </p:nvCxnSpPr>
        <p:spPr>
          <a:xfrm flipH="1">
            <a:off x="1102301" y="407372"/>
            <a:ext cx="307464" cy="4849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56" y="282045"/>
            <a:ext cx="1904703" cy="62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52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527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63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9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71464" y="2996952"/>
            <a:ext cx="10009111" cy="720079"/>
          </a:xfrm>
        </p:spPr>
        <p:txBody>
          <a:bodyPr/>
          <a:lstStyle/>
          <a:p>
            <a:pPr lvl="0" algn="ctr"/>
            <a:r>
              <a:rPr lang="zh-CN" altLang="en-US" dirty="0"/>
              <a:t>   第</a:t>
            </a:r>
            <a:r>
              <a:rPr lang="en-US" altLang="zh-CN" dirty="0"/>
              <a:t>4</a:t>
            </a:r>
            <a:r>
              <a:rPr lang="zh-CN" altLang="en-US" dirty="0"/>
              <a:t>章</a:t>
            </a:r>
            <a:r>
              <a:rPr lang="en-US" altLang="zh-CN" dirty="0"/>
              <a:t> Arduino</a:t>
            </a:r>
            <a:r>
              <a:rPr lang="zh-CN" altLang="en-US" dirty="0"/>
              <a:t>教程实例</a:t>
            </a: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374002" y="4797151"/>
            <a:ext cx="3738221" cy="43122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002060"/>
                </a:solidFill>
              </a:rPr>
              <a:t>主    讲：周润景  教授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4374002" y="5373216"/>
            <a:ext cx="4026253" cy="503237"/>
          </a:xfrm>
        </p:spPr>
        <p:txBody>
          <a:bodyPr/>
          <a:lstStyle/>
          <a:p>
            <a:r>
              <a:rPr lang="zh-CN" altLang="en-US" b="0" dirty="0"/>
              <a:t>单    位</a:t>
            </a:r>
            <a:r>
              <a:rPr lang="zh-CN" altLang="en-US" dirty="0"/>
              <a:t>：电子信息工程学院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92" y="677002"/>
            <a:ext cx="3200847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07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绘制原理图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13285"/>
            <a:ext cx="106361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 defTabSz="457200">
              <a:spcBef>
                <a:spcPts val="0"/>
              </a:spcBef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接线完成后，原理图应如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4-111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algn="just" defTabSz="457200">
              <a:spcBef>
                <a:spcPts val="0"/>
              </a:spcBef>
              <a:spcAft>
                <a:spcPts val="0"/>
              </a:spcAft>
            </a:pP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注意：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</a:p>
          <a:p>
            <a:pPr marL="0" marR="0" algn="just" defTabSz="457200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原理图上，两个相同名称的端子之间有一个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“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隐形线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”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，通过将按钮连接到一个称为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IO2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的端子，我们实际上将它连接到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Arduino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芯片上的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IO2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引脚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4-112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FEDC3037-B14D-4081-8D07-CE3F13FECAF9}"/>
              </a:ext>
            </a:extLst>
          </p:cNvPr>
          <p:cNvSpPr txBox="1">
            <a:spLocks/>
          </p:cNvSpPr>
          <p:nvPr/>
        </p:nvSpPr>
        <p:spPr>
          <a:xfrm>
            <a:off x="2255399" y="5640933"/>
            <a:ext cx="3310826" cy="542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/>
              <a:t>4-111 </a:t>
            </a:r>
            <a:r>
              <a:rPr lang="zh-CN" altLang="en-US" sz="1200" dirty="0"/>
              <a:t>原理图</a:t>
            </a: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F5EFAEF8-03B2-4876-89B0-7D52F53D4F98}"/>
              </a:ext>
            </a:extLst>
          </p:cNvPr>
          <p:cNvSpPr txBox="1">
            <a:spLocks/>
          </p:cNvSpPr>
          <p:nvPr/>
        </p:nvSpPr>
        <p:spPr>
          <a:xfrm>
            <a:off x="5962677" y="5640933"/>
            <a:ext cx="3310826" cy="542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/>
              <a:t>4-112</a:t>
            </a:r>
            <a:r>
              <a:rPr lang="zh-CN" altLang="en-US" sz="1200" dirty="0"/>
              <a:t>相同名称端子即为相连端子</a:t>
            </a:r>
          </a:p>
          <a:p>
            <a:pPr marL="0" marR="0" indent="26670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 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 algn="ctr">
              <a:spcBef>
                <a:spcPts val="0"/>
              </a:spcBef>
              <a:buNone/>
            </a:pPr>
            <a:endParaRPr lang="zh-CN" altLang="en-US" sz="1200" dirty="0"/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5" name="图片 14" descr="IMG_256">
            <a:extLst>
              <a:ext uri="{FF2B5EF4-FFF2-40B4-BE49-F238E27FC236}">
                <a16:creationId xmlns:a16="http://schemas.microsoft.com/office/drawing/2014/main" id="{2F041D99-82DF-45FB-BAA9-DF3B38B5D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0" b="3600"/>
          <a:stretch>
            <a:fillRect/>
          </a:stretch>
        </p:blipFill>
        <p:spPr>
          <a:xfrm>
            <a:off x="6456040" y="3429000"/>
            <a:ext cx="2324100" cy="1951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 descr="IMG_256">
            <a:extLst>
              <a:ext uri="{FF2B5EF4-FFF2-40B4-BE49-F238E27FC236}">
                <a16:creationId xmlns:a16="http://schemas.microsoft.com/office/drawing/2014/main" id="{A25143C0-C73F-4B32-826A-05D47B525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0" b="4152"/>
          <a:stretch>
            <a:fillRect/>
          </a:stretch>
        </p:blipFill>
        <p:spPr>
          <a:xfrm>
            <a:off x="2927648" y="3018393"/>
            <a:ext cx="2286000" cy="23710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0068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设计程序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13285"/>
            <a:ext cx="106361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 defTabSz="457200">
              <a:spcBef>
                <a:spcPts val="0"/>
              </a:spcBef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前面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我们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所做的都是硬件设计。程序设计本身在可视设计器选项卡上进行。因为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工程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树中没有任何外部外围方法，所以必须使用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CPU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可视化命令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直接驱动电子器件。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将改变引脚中断程序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可视化命令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拖放到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初始化流程图，如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4-113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现在，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Uno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上有两个可用的中断引脚，但是我们需要选择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INT0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，因为我们将按钮连接到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IO2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4-114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FEDC3037-B14D-4081-8D07-CE3F13FECAF9}"/>
              </a:ext>
            </a:extLst>
          </p:cNvPr>
          <p:cNvSpPr txBox="1">
            <a:spLocks/>
          </p:cNvSpPr>
          <p:nvPr/>
        </p:nvSpPr>
        <p:spPr>
          <a:xfrm>
            <a:off x="1418186" y="6027004"/>
            <a:ext cx="3310826" cy="542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/>
              <a:t>4-113 </a:t>
            </a:r>
            <a:r>
              <a:rPr lang="zh-CN" altLang="en-US" sz="1200" dirty="0"/>
              <a:t>将改变引脚中断程序可视化命令拖放到初始化流程图</a:t>
            </a: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F5EFAEF8-03B2-4876-89B0-7D52F53D4F98}"/>
              </a:ext>
            </a:extLst>
          </p:cNvPr>
          <p:cNvSpPr txBox="1">
            <a:spLocks/>
          </p:cNvSpPr>
          <p:nvPr/>
        </p:nvSpPr>
        <p:spPr>
          <a:xfrm>
            <a:off x="6528048" y="5644715"/>
            <a:ext cx="3310826" cy="542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/>
              <a:t>4-114 </a:t>
            </a:r>
            <a:r>
              <a:rPr lang="zh-CN" altLang="en-US" sz="1200" dirty="0"/>
              <a:t>中断引脚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 algn="ctr">
              <a:spcBef>
                <a:spcPts val="0"/>
              </a:spcBef>
              <a:buNone/>
            </a:pPr>
            <a:endParaRPr lang="zh-CN" altLang="en-US" sz="1200" dirty="0"/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9" name="图片 8" descr="IMG_256">
            <a:extLst>
              <a:ext uri="{FF2B5EF4-FFF2-40B4-BE49-F238E27FC236}">
                <a16:creationId xmlns:a16="http://schemas.microsoft.com/office/drawing/2014/main" id="{35073DCC-128C-41DD-A1DA-D5AA68344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4" b="5926"/>
          <a:stretch>
            <a:fillRect/>
          </a:stretch>
        </p:blipFill>
        <p:spPr>
          <a:xfrm>
            <a:off x="911424" y="3431894"/>
            <a:ext cx="432435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IMG_256">
            <a:extLst>
              <a:ext uri="{FF2B5EF4-FFF2-40B4-BE49-F238E27FC236}">
                <a16:creationId xmlns:a16="http://schemas.microsoft.com/office/drawing/2014/main" id="{A38DD962-7100-4653-912E-5054FF7AD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"/>
          <a:stretch>
            <a:fillRect/>
          </a:stretch>
        </p:blipFill>
        <p:spPr>
          <a:xfrm>
            <a:off x="5519936" y="4167388"/>
            <a:ext cx="6086475" cy="942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9457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设计程序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13285"/>
            <a:ext cx="106361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 defTabSz="457200">
              <a:spcBef>
                <a:spcPts val="0"/>
              </a:spcBef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类似地，需要将中断设置为在下降沿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触发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，因为按下按钮时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需要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拉低电平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4-115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现在需要处理中断事件。将事件块拖放到流程图编辑器上并进行编辑。给出一个合理的名称，然后将触发器指定为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INT0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4-116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FEDC3037-B14D-4081-8D07-CE3F13FECAF9}"/>
              </a:ext>
            </a:extLst>
          </p:cNvPr>
          <p:cNvSpPr txBox="1">
            <a:spLocks/>
          </p:cNvSpPr>
          <p:nvPr/>
        </p:nvSpPr>
        <p:spPr>
          <a:xfrm>
            <a:off x="2443264" y="5290982"/>
            <a:ext cx="3310826" cy="542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/>
              <a:t>4-115 </a:t>
            </a:r>
            <a:r>
              <a:rPr lang="zh-CN" altLang="en-US" sz="1200" dirty="0"/>
              <a:t>设置中断为在下降沿触发</a:t>
            </a: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F5EFAEF8-03B2-4876-89B0-7D52F53D4F98}"/>
              </a:ext>
            </a:extLst>
          </p:cNvPr>
          <p:cNvSpPr txBox="1">
            <a:spLocks/>
          </p:cNvSpPr>
          <p:nvPr/>
        </p:nvSpPr>
        <p:spPr>
          <a:xfrm>
            <a:off x="7752184" y="5290982"/>
            <a:ext cx="3310826" cy="542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/>
              <a:t>4-116 </a:t>
            </a:r>
            <a:r>
              <a:rPr lang="zh-CN" altLang="en-US" sz="1200" dirty="0"/>
              <a:t>将触发器指定为</a:t>
            </a:r>
            <a:r>
              <a:rPr lang="en-US" altLang="zh-CN" sz="1200" dirty="0"/>
              <a:t>INT0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 algn="ctr">
              <a:spcBef>
                <a:spcPts val="0"/>
              </a:spcBef>
              <a:buNone/>
            </a:pPr>
            <a:endParaRPr lang="zh-CN" altLang="en-US" sz="1200" dirty="0"/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2" name="图片 11" descr="IMG_256">
            <a:extLst>
              <a:ext uri="{FF2B5EF4-FFF2-40B4-BE49-F238E27FC236}">
                <a16:creationId xmlns:a16="http://schemas.microsoft.com/office/drawing/2014/main" id="{2778E771-2182-4565-AD54-52EBD92AA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" b="4945"/>
          <a:stretch>
            <a:fillRect/>
          </a:stretch>
        </p:blipFill>
        <p:spPr>
          <a:xfrm>
            <a:off x="1369648" y="2780928"/>
            <a:ext cx="472437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 descr="IMG_256">
            <a:extLst>
              <a:ext uri="{FF2B5EF4-FFF2-40B4-BE49-F238E27FC236}">
                <a16:creationId xmlns:a16="http://schemas.microsoft.com/office/drawing/2014/main" id="{21BE2249-EBF7-4C6D-AF7E-6BDF54CDC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7" b="4016"/>
          <a:stretch>
            <a:fillRect/>
          </a:stretch>
        </p:blipFill>
        <p:spPr>
          <a:xfrm>
            <a:off x="6672064" y="2780928"/>
            <a:ext cx="4437475" cy="2276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1767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设计程序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13285"/>
            <a:ext cx="106361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当按下按钮时，打开一个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LED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，所以需要在其中一个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IO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线上写出一个逻辑高电平。具体来说，这里选择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IO9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，因为这是我们在原理图上连接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LED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的地方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4-117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首先将引脚设置为输出引脚。我们可以直接在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Setup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程序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中通过将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pinMode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可视化命令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拖到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Flowline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来完成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4-118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FEDC3037-B14D-4081-8D07-CE3F13FECAF9}"/>
              </a:ext>
            </a:extLst>
          </p:cNvPr>
          <p:cNvSpPr txBox="1">
            <a:spLocks/>
          </p:cNvSpPr>
          <p:nvPr/>
        </p:nvSpPr>
        <p:spPr>
          <a:xfrm>
            <a:off x="1409975" y="4748044"/>
            <a:ext cx="3310826" cy="542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/>
              <a:t>4-117 IO9</a:t>
            </a:r>
            <a:r>
              <a:rPr lang="zh-CN" altLang="en-US" sz="1200" dirty="0"/>
              <a:t>写出一个逻辑高电平</a:t>
            </a: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F5EFAEF8-03B2-4876-89B0-7D52F53D4F98}"/>
              </a:ext>
            </a:extLst>
          </p:cNvPr>
          <p:cNvSpPr txBox="1">
            <a:spLocks/>
          </p:cNvSpPr>
          <p:nvPr/>
        </p:nvSpPr>
        <p:spPr>
          <a:xfrm>
            <a:off x="6672064" y="5445224"/>
            <a:ext cx="3310826" cy="542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/>
              <a:t>4-118 </a:t>
            </a:r>
            <a:r>
              <a:rPr lang="zh-CN" altLang="en-US" sz="1200" dirty="0"/>
              <a:t>引脚设置及使用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 algn="ctr">
              <a:spcBef>
                <a:spcPts val="0"/>
              </a:spcBef>
              <a:buNone/>
            </a:pPr>
            <a:endParaRPr lang="zh-CN" altLang="en-US" sz="1200" dirty="0"/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9" name="图片 8" descr="IMG_256">
            <a:extLst>
              <a:ext uri="{FF2B5EF4-FFF2-40B4-BE49-F238E27FC236}">
                <a16:creationId xmlns:a16="http://schemas.microsoft.com/office/drawing/2014/main" id="{081198A4-0F41-4DA8-9164-4C4B0EE8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21" b="10680"/>
          <a:stretch>
            <a:fillRect/>
          </a:stretch>
        </p:blipFill>
        <p:spPr>
          <a:xfrm>
            <a:off x="2279576" y="3568087"/>
            <a:ext cx="157162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IMG_256">
            <a:extLst>
              <a:ext uri="{FF2B5EF4-FFF2-40B4-BE49-F238E27FC236}">
                <a16:creationId xmlns:a16="http://schemas.microsoft.com/office/drawing/2014/main" id="{6D1B95E3-95A2-4A6C-8510-DB93786C7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6" b="4889"/>
          <a:stretch>
            <a:fillRect/>
          </a:stretch>
        </p:blipFill>
        <p:spPr>
          <a:xfrm>
            <a:off x="5033685" y="3140968"/>
            <a:ext cx="6029325" cy="2038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6037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设计程序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13285"/>
            <a:ext cx="106361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然后将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digitalWrite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可视化命令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拖放到中断处理程序中，命名引脚并将状态设置为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true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4-119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单击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播放按钮进行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仿真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，切换到原理图选项卡，然后单击按钮进行测试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4-120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FEDC3037-B14D-4081-8D07-CE3F13FECAF9}"/>
              </a:ext>
            </a:extLst>
          </p:cNvPr>
          <p:cNvSpPr txBox="1">
            <a:spLocks/>
          </p:cNvSpPr>
          <p:nvPr/>
        </p:nvSpPr>
        <p:spPr>
          <a:xfrm>
            <a:off x="1775520" y="4856363"/>
            <a:ext cx="3310826" cy="542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zh-CN" sz="1200" dirty="0"/>
              <a:t>4-119 </a:t>
            </a:r>
            <a:r>
              <a:rPr lang="zh-CN" altLang="en-US" sz="1200" dirty="0"/>
              <a:t>将</a:t>
            </a:r>
            <a:r>
              <a:rPr lang="en-US" altLang="zh-CN" sz="1200" dirty="0" err="1"/>
              <a:t>digitalWrite</a:t>
            </a:r>
            <a:r>
              <a:rPr lang="zh-CN" altLang="en-US" sz="1200" dirty="0"/>
              <a:t>可视化命令拖放到中断处理程序中</a:t>
            </a: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dirty="0"/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F5EFAEF8-03B2-4876-89B0-7D52F53D4F98}"/>
              </a:ext>
            </a:extLst>
          </p:cNvPr>
          <p:cNvSpPr txBox="1">
            <a:spLocks/>
          </p:cNvSpPr>
          <p:nvPr/>
        </p:nvSpPr>
        <p:spPr>
          <a:xfrm>
            <a:off x="6960096" y="4856363"/>
            <a:ext cx="3310826" cy="542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/>
              <a:t>4-120 </a:t>
            </a:r>
            <a:r>
              <a:rPr lang="zh-CN" altLang="en-US" sz="1200" dirty="0"/>
              <a:t>单击相应按钮进行测试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 algn="ctr">
              <a:spcBef>
                <a:spcPts val="0"/>
              </a:spcBef>
              <a:buNone/>
            </a:pPr>
            <a:endParaRPr lang="zh-CN" altLang="en-US" sz="1200" dirty="0"/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2" name="图片 11" descr="IMG_256">
            <a:extLst>
              <a:ext uri="{FF2B5EF4-FFF2-40B4-BE49-F238E27FC236}">
                <a16:creationId xmlns:a16="http://schemas.microsoft.com/office/drawing/2014/main" id="{3B04E206-BC7D-4478-A697-BD30ED644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9" b="7433"/>
          <a:stretch>
            <a:fillRect/>
          </a:stretch>
        </p:blipFill>
        <p:spPr>
          <a:xfrm>
            <a:off x="1559496" y="3284984"/>
            <a:ext cx="366712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 descr="IMG_256">
            <a:extLst>
              <a:ext uri="{FF2B5EF4-FFF2-40B4-BE49-F238E27FC236}">
                <a16:creationId xmlns:a16="http://schemas.microsoft.com/office/drawing/2014/main" id="{65D861AF-A062-4E1C-99BF-25E1A2DBE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141" b="16868"/>
          <a:stretch>
            <a:fillRect/>
          </a:stretch>
        </p:blipFill>
        <p:spPr>
          <a:xfrm>
            <a:off x="5951984" y="3608833"/>
            <a:ext cx="4410075" cy="657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412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设计程序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13285"/>
            <a:ext cx="106361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    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要将原理图的一个区域引入可视化设计器，我们需要将其指定为活动弹出窗口。为此，需停止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仿真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，选择活动弹出模式并用鼠标左键拖动感兴趣的组件的框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4-121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algn="just" defTabSz="457200">
              <a:spcBef>
                <a:spcPts val="0"/>
              </a:spcBef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此时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播放，可以在可视设计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器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通过活动弹出窗口进行测试。在这种情况下，这是一个偏好的问题，但是，在调试时，能够同时看到电路通常是非常有用的。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 marL="0" marR="0" algn="just" defTabSz="457200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程序流程图应该最终看起来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4-122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FEDC3037-B14D-4081-8D07-CE3F13FECAF9}"/>
              </a:ext>
            </a:extLst>
          </p:cNvPr>
          <p:cNvSpPr txBox="1">
            <a:spLocks/>
          </p:cNvSpPr>
          <p:nvPr/>
        </p:nvSpPr>
        <p:spPr>
          <a:xfrm>
            <a:off x="1953195" y="5835758"/>
            <a:ext cx="3310826" cy="542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zh-CN" sz="1200" dirty="0"/>
              <a:t>4-121 </a:t>
            </a:r>
            <a:r>
              <a:rPr lang="zh-CN" altLang="en-US" sz="1200" dirty="0"/>
              <a:t>设置活动弹出窗口</a:t>
            </a: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dirty="0"/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F5EFAEF8-03B2-4876-89B0-7D52F53D4F98}"/>
              </a:ext>
            </a:extLst>
          </p:cNvPr>
          <p:cNvSpPr txBox="1">
            <a:spLocks/>
          </p:cNvSpPr>
          <p:nvPr/>
        </p:nvSpPr>
        <p:spPr>
          <a:xfrm>
            <a:off x="7104112" y="6034321"/>
            <a:ext cx="3310826" cy="542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/>
              <a:t>4-122 </a:t>
            </a:r>
            <a:r>
              <a:rPr lang="zh-CN" altLang="en-US" sz="1200" dirty="0"/>
              <a:t>程序流程图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 algn="ctr">
              <a:spcBef>
                <a:spcPts val="0"/>
              </a:spcBef>
              <a:buNone/>
            </a:pPr>
            <a:endParaRPr lang="zh-CN" altLang="en-US" sz="1200" dirty="0"/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9" name="图片 8" descr="IMG_256">
            <a:extLst>
              <a:ext uri="{FF2B5EF4-FFF2-40B4-BE49-F238E27FC236}">
                <a16:creationId xmlns:a16="http://schemas.microsoft.com/office/drawing/2014/main" id="{56556612-BFC2-44F6-95DA-4D642F5F7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5" b="5702"/>
          <a:stretch>
            <a:fillRect/>
          </a:stretch>
        </p:blipFill>
        <p:spPr>
          <a:xfrm>
            <a:off x="1246408" y="3239248"/>
            <a:ext cx="4724400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IMG_256">
            <a:extLst>
              <a:ext uri="{FF2B5EF4-FFF2-40B4-BE49-F238E27FC236}">
                <a16:creationId xmlns:a16="http://schemas.microsoft.com/office/drawing/2014/main" id="{C8B4FBBD-1197-4BF4-B193-D4F9A668E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5" b="3519"/>
          <a:stretch>
            <a:fillRect/>
          </a:stretch>
        </p:blipFill>
        <p:spPr>
          <a:xfrm>
            <a:off x="6312024" y="3092246"/>
            <a:ext cx="4724400" cy="28119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746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PART  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PART  02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/>
              <a:t>绘制原理图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/>
              <a:t>设计程序</a:t>
            </a:r>
          </a:p>
        </p:txBody>
      </p:sp>
    </p:spTree>
    <p:extLst>
      <p:ext uri="{BB962C8B-B14F-4D97-AF65-F5344CB8AC3E}">
        <p14:creationId xmlns:p14="http://schemas.microsoft.com/office/powerpoint/2010/main" val="321891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绘制原理图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050251"/>
            <a:ext cx="106361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在原理图上绘制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4-97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所示的目标电路。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主要步骤如下：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1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）拾取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从库中选择原理图上零件箱上方的</a:t>
            </a:r>
            <a:r>
              <a:rPr lang="zh-CN" altLang="en-US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“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P”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按钮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这给我们提供了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元件库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浏览器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4-98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F35343EE-BCD3-4CCB-B6FE-24EA12ECE241}"/>
              </a:ext>
            </a:extLst>
          </p:cNvPr>
          <p:cNvSpPr txBox="1">
            <a:spLocks/>
          </p:cNvSpPr>
          <p:nvPr/>
        </p:nvSpPr>
        <p:spPr>
          <a:xfrm>
            <a:off x="1289019" y="5807749"/>
            <a:ext cx="3310826" cy="542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zh-CN" sz="1200" dirty="0"/>
              <a:t>4-97 </a:t>
            </a:r>
            <a:r>
              <a:rPr lang="zh-CN" altLang="en-US" sz="1200" dirty="0"/>
              <a:t>目标电路</a:t>
            </a: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1" name="图片 10" descr="IMG_256">
            <a:extLst>
              <a:ext uri="{FF2B5EF4-FFF2-40B4-BE49-F238E27FC236}">
                <a16:creationId xmlns:a16="http://schemas.microsoft.com/office/drawing/2014/main" id="{36039193-BE71-4CE0-BDCA-80F6ABF2E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8" b="3704"/>
          <a:stretch>
            <a:fillRect/>
          </a:stretch>
        </p:blipFill>
        <p:spPr>
          <a:xfrm>
            <a:off x="1758570" y="3211202"/>
            <a:ext cx="2371725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BD72984-0C38-4011-B7F6-72F43A03E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848" y="2489179"/>
            <a:ext cx="6041946" cy="3557169"/>
          </a:xfrm>
          <a:prstGeom prst="rect">
            <a:avLst/>
          </a:prstGeom>
        </p:spPr>
      </p:pic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2DBC1CFC-B9BA-400B-932D-1BF9342F9C59}"/>
              </a:ext>
            </a:extLst>
          </p:cNvPr>
          <p:cNvSpPr txBox="1">
            <a:spLocks/>
          </p:cNvSpPr>
          <p:nvPr/>
        </p:nvSpPr>
        <p:spPr>
          <a:xfrm>
            <a:off x="6023992" y="6165304"/>
            <a:ext cx="3310826" cy="542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zh-CN" sz="1200" dirty="0"/>
              <a:t>4-98 </a:t>
            </a:r>
            <a:r>
              <a:rPr lang="zh-CN" altLang="en-US" sz="1200" dirty="0"/>
              <a:t>元件库浏览器</a:t>
            </a: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308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绘制原理图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050251"/>
            <a:ext cx="106361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这里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需要一个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LED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，一个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220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欧姆电阻，一个上拉电阻和一个按钮，所有这些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元件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都可以通过在对话框左上方输入关键字找到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4-99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只需双击结果，将零件放入零件箱中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4-100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F35343EE-BCD3-4CCB-B6FE-24EA12ECE241}"/>
              </a:ext>
            </a:extLst>
          </p:cNvPr>
          <p:cNvSpPr txBox="1">
            <a:spLocks/>
          </p:cNvSpPr>
          <p:nvPr/>
        </p:nvSpPr>
        <p:spPr>
          <a:xfrm>
            <a:off x="2506495" y="4902286"/>
            <a:ext cx="3310826" cy="542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zh-CN" sz="1200" dirty="0"/>
              <a:t>4-99 </a:t>
            </a:r>
            <a:r>
              <a:rPr lang="zh-CN" altLang="en-US" sz="1200" dirty="0"/>
              <a:t>目标电路</a:t>
            </a: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2DBC1CFC-B9BA-400B-932D-1BF9342F9C59}"/>
              </a:ext>
            </a:extLst>
          </p:cNvPr>
          <p:cNvSpPr txBox="1">
            <a:spLocks/>
          </p:cNvSpPr>
          <p:nvPr/>
        </p:nvSpPr>
        <p:spPr>
          <a:xfrm>
            <a:off x="6521326" y="5173755"/>
            <a:ext cx="3310826" cy="542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zh-CN" sz="1200" dirty="0"/>
              <a:t>4-100 </a:t>
            </a:r>
            <a:r>
              <a:rPr lang="zh-CN" altLang="en-US" sz="1200" dirty="0"/>
              <a:t>元件库浏览器</a:t>
            </a: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0" name="图片 9" descr="IMG_256">
            <a:extLst>
              <a:ext uri="{FF2B5EF4-FFF2-40B4-BE49-F238E27FC236}">
                <a16:creationId xmlns:a16="http://schemas.microsoft.com/office/drawing/2014/main" id="{51BE14E6-547C-4E18-BD57-042FE16ED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5" b="8242"/>
          <a:stretch>
            <a:fillRect/>
          </a:stretch>
        </p:blipFill>
        <p:spPr>
          <a:xfrm>
            <a:off x="2313240" y="3055909"/>
            <a:ext cx="3771900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 descr="IMG_256">
            <a:extLst>
              <a:ext uri="{FF2B5EF4-FFF2-40B4-BE49-F238E27FC236}">
                <a16:creationId xmlns:a16="http://schemas.microsoft.com/office/drawing/2014/main" id="{2F6A734B-D7A9-4B9E-9631-C0A33F567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26" b="4445"/>
          <a:stretch>
            <a:fillRect/>
          </a:stretch>
        </p:blipFill>
        <p:spPr>
          <a:xfrm>
            <a:off x="7448077" y="2557948"/>
            <a:ext cx="1457325" cy="2457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171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绘制原理图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050251"/>
            <a:ext cx="106361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2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）放置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要放置零件，可在零件箱中选择零件，在原理图上单击，然后拖动到原位，再次左键单击以放下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，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4-101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如果需要旋转零件，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则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可以在放置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期间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使用键盘上的加号和减号键。将所有零件大致就位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，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4-102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F35343EE-BCD3-4CCB-B6FE-24EA12ECE241}"/>
              </a:ext>
            </a:extLst>
          </p:cNvPr>
          <p:cNvSpPr txBox="1">
            <a:spLocks/>
          </p:cNvSpPr>
          <p:nvPr/>
        </p:nvSpPr>
        <p:spPr>
          <a:xfrm>
            <a:off x="2587862" y="5026619"/>
            <a:ext cx="3310826" cy="542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zh-CN" sz="1200" dirty="0"/>
              <a:t>4-101 </a:t>
            </a:r>
            <a:r>
              <a:rPr lang="zh-CN" altLang="en-US" sz="1200" dirty="0"/>
              <a:t>放置零件步骤</a:t>
            </a: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2DBC1CFC-B9BA-400B-932D-1BF9342F9C59}"/>
              </a:ext>
            </a:extLst>
          </p:cNvPr>
          <p:cNvSpPr txBox="1">
            <a:spLocks/>
          </p:cNvSpPr>
          <p:nvPr/>
        </p:nvSpPr>
        <p:spPr>
          <a:xfrm>
            <a:off x="7032104" y="5807749"/>
            <a:ext cx="3310826" cy="542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zh-CN" sz="1200" dirty="0"/>
              <a:t>4-102 </a:t>
            </a:r>
            <a:r>
              <a:rPr lang="zh-CN" altLang="en-US" sz="1200" dirty="0"/>
              <a:t>将所有零件大致就位</a:t>
            </a: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1" name="图片 10" descr="IMG_256">
            <a:extLst>
              <a:ext uri="{FF2B5EF4-FFF2-40B4-BE49-F238E27FC236}">
                <a16:creationId xmlns:a16="http://schemas.microsoft.com/office/drawing/2014/main" id="{A55F23C5-6FF6-4C70-9831-3ED2D8F2E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3" b="7229"/>
          <a:stretch>
            <a:fillRect/>
          </a:stretch>
        </p:blipFill>
        <p:spPr>
          <a:xfrm>
            <a:off x="1509600" y="3412073"/>
            <a:ext cx="546735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 descr="IMG_256">
            <a:extLst>
              <a:ext uri="{FF2B5EF4-FFF2-40B4-BE49-F238E27FC236}">
                <a16:creationId xmlns:a16="http://schemas.microsoft.com/office/drawing/2014/main" id="{255F70E0-DA25-4C86-8B9E-742813143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5" b="4124"/>
          <a:stretch>
            <a:fillRect/>
          </a:stretch>
        </p:blipFill>
        <p:spPr>
          <a:xfrm>
            <a:off x="7464152" y="2912082"/>
            <a:ext cx="2676525" cy="2657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043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绘制原理图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050251"/>
            <a:ext cx="106361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2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）放置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可以通过选择端子模式及放置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/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旋转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以与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要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做零件相同的方式施加电源和接地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4-103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编辑电源端子并指定正确的电压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4-104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F35343EE-BCD3-4CCB-B6FE-24EA12ECE241}"/>
              </a:ext>
            </a:extLst>
          </p:cNvPr>
          <p:cNvSpPr txBox="1">
            <a:spLocks/>
          </p:cNvSpPr>
          <p:nvPr/>
        </p:nvSpPr>
        <p:spPr>
          <a:xfrm>
            <a:off x="1509600" y="5547414"/>
            <a:ext cx="3310826" cy="542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zh-CN" sz="1200" dirty="0"/>
              <a:t>4-103 </a:t>
            </a:r>
            <a:r>
              <a:rPr lang="zh-CN" altLang="en-US" sz="1200" dirty="0"/>
              <a:t>施加电源和接地</a:t>
            </a: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2DBC1CFC-B9BA-400B-932D-1BF9342F9C59}"/>
              </a:ext>
            </a:extLst>
          </p:cNvPr>
          <p:cNvSpPr txBox="1">
            <a:spLocks/>
          </p:cNvSpPr>
          <p:nvPr/>
        </p:nvSpPr>
        <p:spPr>
          <a:xfrm>
            <a:off x="6621153" y="5850963"/>
            <a:ext cx="3310826" cy="542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zh-CN" sz="1200" dirty="0"/>
              <a:t>4-104 </a:t>
            </a:r>
            <a:r>
              <a:rPr lang="zh-CN" altLang="en-US" sz="1200" dirty="0"/>
              <a:t>编辑电源端子并指定正确的电压</a:t>
            </a: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0" name="图片 9" descr="IMG_256">
            <a:extLst>
              <a:ext uri="{FF2B5EF4-FFF2-40B4-BE49-F238E27FC236}">
                <a16:creationId xmlns:a16="http://schemas.microsoft.com/office/drawing/2014/main" id="{E1DCA366-99E2-49C2-9ED3-DF6D3924E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0" b="4808"/>
          <a:stretch>
            <a:fillRect/>
          </a:stretch>
        </p:blipFill>
        <p:spPr>
          <a:xfrm>
            <a:off x="1534252" y="2746482"/>
            <a:ext cx="3310826" cy="2626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51F7614-7E13-4531-BFC7-2833B0FAF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195" y="2994918"/>
            <a:ext cx="2448029" cy="23776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2BCD7F-5047-4EC0-B183-24D68CD82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566" y="2352088"/>
            <a:ext cx="3192985" cy="347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5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绘制原理图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320405"/>
            <a:ext cx="106361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 defTabSz="457200">
              <a:spcBef>
                <a:spcPts val="0"/>
              </a:spcBef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这里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还需要一个终端将按钮和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LED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连接到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Arduino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上的正确引脚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，也可使用默认终端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4-105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F35343EE-BCD3-4CCB-B6FE-24EA12ECE241}"/>
              </a:ext>
            </a:extLst>
          </p:cNvPr>
          <p:cNvSpPr txBox="1">
            <a:spLocks/>
          </p:cNvSpPr>
          <p:nvPr/>
        </p:nvSpPr>
        <p:spPr>
          <a:xfrm>
            <a:off x="4223792" y="5280378"/>
            <a:ext cx="3310826" cy="542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zh-CN" sz="1200" dirty="0"/>
              <a:t>4-105 </a:t>
            </a:r>
            <a:r>
              <a:rPr lang="zh-CN" altLang="en-US" sz="1200" dirty="0"/>
              <a:t>使用默认终端</a:t>
            </a: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1" name="图片 10" descr="IMG_256">
            <a:extLst>
              <a:ext uri="{FF2B5EF4-FFF2-40B4-BE49-F238E27FC236}">
                <a16:creationId xmlns:a16="http://schemas.microsoft.com/office/drawing/2014/main" id="{43E03B84-728E-4342-B44C-8F49AA56F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8" b="12720"/>
          <a:stretch>
            <a:fillRect/>
          </a:stretch>
        </p:blipFill>
        <p:spPr>
          <a:xfrm>
            <a:off x="3431704" y="2996952"/>
            <a:ext cx="4562475" cy="1895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849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绘制原理图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13285"/>
            <a:ext cx="106361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对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硬件和固件设计开始合并。在固件中等待按钮按压的最好方法是通过引脚改变中断。这意味着需要将按钮连接到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Arduino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上的引脚以改变中断可用的引脚。在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Uno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上，可以使用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IO2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，并可以将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LED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连接到任何可用的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IO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引脚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4-106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摆放电路元件（在这个阶段没有电线），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4-107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F35343EE-BCD3-4CCB-B6FE-24EA12ECE241}"/>
              </a:ext>
            </a:extLst>
          </p:cNvPr>
          <p:cNvSpPr txBox="1">
            <a:spLocks/>
          </p:cNvSpPr>
          <p:nvPr/>
        </p:nvSpPr>
        <p:spPr>
          <a:xfrm>
            <a:off x="1650010" y="5101777"/>
            <a:ext cx="3310826" cy="542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zh-CN" sz="1200" dirty="0"/>
              <a:t>4-106 </a:t>
            </a:r>
            <a:r>
              <a:rPr lang="zh-CN" altLang="en-US" sz="1200" dirty="0"/>
              <a:t>添加引脚到原理图</a:t>
            </a: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7" name="图片 6" descr="IMG_256">
            <a:extLst>
              <a:ext uri="{FF2B5EF4-FFF2-40B4-BE49-F238E27FC236}">
                <a16:creationId xmlns:a16="http://schemas.microsoft.com/office/drawing/2014/main" id="{97A0C4BA-C5AA-495E-86B9-7CF54164B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2" b="7194"/>
          <a:stretch>
            <a:fillRect/>
          </a:stretch>
        </p:blipFill>
        <p:spPr>
          <a:xfrm>
            <a:off x="1919535" y="3499815"/>
            <a:ext cx="277177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IMG_256">
            <a:extLst>
              <a:ext uri="{FF2B5EF4-FFF2-40B4-BE49-F238E27FC236}">
                <a16:creationId xmlns:a16="http://schemas.microsoft.com/office/drawing/2014/main" id="{05F2E802-2370-415F-B44B-63CFFEB3F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5" b="3846"/>
          <a:stretch>
            <a:fillRect/>
          </a:stretch>
        </p:blipFill>
        <p:spPr>
          <a:xfrm>
            <a:off x="7104112" y="2842515"/>
            <a:ext cx="2867025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FEDC3037-B14D-4081-8D07-CE3F13FECAF9}"/>
              </a:ext>
            </a:extLst>
          </p:cNvPr>
          <p:cNvSpPr txBox="1">
            <a:spLocks/>
          </p:cNvSpPr>
          <p:nvPr/>
        </p:nvSpPr>
        <p:spPr>
          <a:xfrm>
            <a:off x="6882211" y="6021288"/>
            <a:ext cx="3310826" cy="542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zh-CN" sz="1200" dirty="0"/>
              <a:t>4-107 </a:t>
            </a:r>
            <a:r>
              <a:rPr lang="zh-CN" altLang="en-US" sz="1200" dirty="0"/>
              <a:t>摆放电路元件</a:t>
            </a: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3967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绘制原理图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13285"/>
            <a:ext cx="106361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3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）连接导线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原理图上的接线是点对点的。首先，将鼠标悬停在一个引脚上，直到指针变为绿色，然后左键单击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 algn="just" defTabSz="457200"/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4-108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接下来，将鼠标移动到目标针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/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导线，直到光标再次变为绿色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4-109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再次单击以完成导线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4-110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F35343EE-BCD3-4CCB-B6FE-24EA12ECE241}"/>
              </a:ext>
            </a:extLst>
          </p:cNvPr>
          <p:cNvSpPr txBox="1">
            <a:spLocks/>
          </p:cNvSpPr>
          <p:nvPr/>
        </p:nvSpPr>
        <p:spPr>
          <a:xfrm>
            <a:off x="1130537" y="4910947"/>
            <a:ext cx="3310826" cy="542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zh-CN" sz="1200" dirty="0"/>
              <a:t>4-108 </a:t>
            </a:r>
            <a:r>
              <a:rPr lang="zh-CN" altLang="en-US" sz="1200" dirty="0"/>
              <a:t>鼠标悬停在一个引脚上，直到光标变为绿色</a:t>
            </a:r>
          </a:p>
          <a:p>
            <a:pPr marL="0" indent="0" algn="ctr">
              <a:spcBef>
                <a:spcPts val="0"/>
              </a:spcBef>
              <a:buNone/>
            </a:pPr>
            <a:endParaRPr lang="zh-CN" altLang="en-US" sz="1200" dirty="0"/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FEDC3037-B14D-4081-8D07-CE3F13FECAF9}"/>
              </a:ext>
            </a:extLst>
          </p:cNvPr>
          <p:cNvSpPr txBox="1">
            <a:spLocks/>
          </p:cNvSpPr>
          <p:nvPr/>
        </p:nvSpPr>
        <p:spPr>
          <a:xfrm>
            <a:off x="4656611" y="4885439"/>
            <a:ext cx="3310826" cy="542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/>
              <a:t>4-109 </a:t>
            </a:r>
            <a:r>
              <a:rPr lang="zh-CN" altLang="en-US" sz="1200" dirty="0"/>
              <a:t>将鼠标移动到目标针</a:t>
            </a:r>
            <a:r>
              <a:rPr lang="en-US" altLang="zh-CN" sz="1200" dirty="0"/>
              <a:t>/</a:t>
            </a:r>
            <a:r>
              <a:rPr lang="zh-CN" altLang="en-US" sz="1200" dirty="0"/>
              <a:t>导线</a:t>
            </a: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1" name="图片 10" descr="IMG_256">
            <a:extLst>
              <a:ext uri="{FF2B5EF4-FFF2-40B4-BE49-F238E27FC236}">
                <a16:creationId xmlns:a16="http://schemas.microsoft.com/office/drawing/2014/main" id="{1F736BA7-B80F-4C97-BBA4-65D153F60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899" b="8276"/>
          <a:stretch>
            <a:fillRect/>
          </a:stretch>
        </p:blipFill>
        <p:spPr>
          <a:xfrm>
            <a:off x="1509600" y="3429000"/>
            <a:ext cx="255270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 descr="IMG_256">
            <a:extLst>
              <a:ext uri="{FF2B5EF4-FFF2-40B4-BE49-F238E27FC236}">
                <a16:creationId xmlns:a16="http://schemas.microsoft.com/office/drawing/2014/main" id="{639C8B9B-0567-4DF5-A073-91849AC16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3" b="7746"/>
          <a:stretch>
            <a:fillRect/>
          </a:stretch>
        </p:blipFill>
        <p:spPr>
          <a:xfrm>
            <a:off x="5045199" y="3429000"/>
            <a:ext cx="253365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 descr="IMG_256">
            <a:extLst>
              <a:ext uri="{FF2B5EF4-FFF2-40B4-BE49-F238E27FC236}">
                <a16:creationId xmlns:a16="http://schemas.microsoft.com/office/drawing/2014/main" id="{1904C993-3B1E-4ABA-84B5-21F7F921C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3" b="7086"/>
          <a:stretch>
            <a:fillRect/>
          </a:stretch>
        </p:blipFill>
        <p:spPr>
          <a:xfrm>
            <a:off x="8400256" y="3473151"/>
            <a:ext cx="253365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F5EFAEF8-03B2-4876-89B0-7D52F53D4F98}"/>
              </a:ext>
            </a:extLst>
          </p:cNvPr>
          <p:cNvSpPr txBox="1">
            <a:spLocks/>
          </p:cNvSpPr>
          <p:nvPr/>
        </p:nvSpPr>
        <p:spPr>
          <a:xfrm>
            <a:off x="7900904" y="4910947"/>
            <a:ext cx="3310826" cy="542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zh-CN" sz="1200" dirty="0"/>
              <a:t>4-110 </a:t>
            </a:r>
            <a:r>
              <a:rPr lang="zh-CN" altLang="en-US" sz="1200" dirty="0"/>
              <a:t>完成导线连接</a:t>
            </a:r>
          </a:p>
          <a:p>
            <a:pPr marL="0" indent="0" algn="ctr">
              <a:spcBef>
                <a:spcPts val="0"/>
              </a:spcBef>
              <a:buNone/>
            </a:pPr>
            <a:endParaRPr lang="zh-CN" altLang="en-US" sz="1200" dirty="0"/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7041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2">
      <a:dk1>
        <a:srgbClr val="20517C"/>
      </a:dk1>
      <a:lt1>
        <a:srgbClr val="FFFFFF"/>
      </a:lt1>
      <a:dk2>
        <a:srgbClr val="20517C"/>
      </a:dk2>
      <a:lt2>
        <a:srgbClr val="FFFFFF"/>
      </a:lt2>
      <a:accent1>
        <a:srgbClr val="20517C"/>
      </a:accent1>
      <a:accent2>
        <a:srgbClr val="FFFFF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论文答辩主题字体">
      <a:majorFont>
        <a:latin typeface="华文细黑"/>
        <a:ea typeface="微软雅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A000120150327A04KPBG</Template>
  <TotalTime>4319</TotalTime>
  <Words>1171</Words>
  <Application>Microsoft Office PowerPoint</Application>
  <PresentationFormat>宽屏</PresentationFormat>
  <Paragraphs>268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华文细黑</vt:lpstr>
      <vt:lpstr>Calibri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@小川PPT</dc:creator>
  <cp:lastModifiedBy>徐 文杰</cp:lastModifiedBy>
  <cp:revision>405</cp:revision>
  <dcterms:created xsi:type="dcterms:W3CDTF">2015-05-14T07:52:23Z</dcterms:created>
  <dcterms:modified xsi:type="dcterms:W3CDTF">2021-05-06T09:46:39Z</dcterms:modified>
</cp:coreProperties>
</file>