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24" r:id="rId3"/>
    <p:sldId id="292" r:id="rId5"/>
    <p:sldId id="325" r:id="rId6"/>
    <p:sldId id="327" r:id="rId7"/>
    <p:sldId id="326" r:id="rId8"/>
    <p:sldId id="328" r:id="rId9"/>
    <p:sldId id="332" r:id="rId10"/>
    <p:sldId id="338" r:id="rId11"/>
    <p:sldId id="344" r:id="rId12"/>
    <p:sldId id="333" r:id="rId13"/>
    <p:sldId id="313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微软雅黑 Light" panose="020B0502040204020203" pitchFamily="34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CB1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/>
    <p:restoredTop sz="89074"/>
  </p:normalViewPr>
  <p:slideViewPr>
    <p:cSldViewPr snapToGrid="0">
      <p:cViewPr varScale="1">
        <p:scale>
          <a:sx n="89" d="100"/>
          <a:sy n="89" d="100"/>
        </p:scale>
        <p:origin x="-618" y="-108"/>
      </p:cViewPr>
      <p:guideLst>
        <p:guide orient="horz" pos="217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16656F9-9585-4187-A8F5-014ED0150952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51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>
            <a:solidFill>
              <a:srgbClr val="000000"/>
            </a:solidFill>
            <a:miter/>
          </a:ln>
        </p:spPr>
      </p:sp>
      <p:sp>
        <p:nvSpPr>
          <p:cNvPr id="71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sz="1200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01D03D8-F7CE-4A92-B791-1A55E7B8B125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GIF"/><Relationship Id="rId2" Type="http://schemas.openxmlformats.org/officeDocument/2006/relationships/image" Target="../media/image3.GIF"/><Relationship Id="rId1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5.GI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GIF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019175"/>
            <a:ext cx="12192000" cy="2686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2420" y="1839595"/>
            <a:ext cx="11614150" cy="1045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1.2  STM32</a:t>
            </a:r>
            <a:r>
              <a:rPr lang="zh-CN" altLang="en-US" sz="6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的引脚与</a:t>
            </a:r>
            <a:r>
              <a:rPr lang="zh-CN" altLang="en-US" sz="6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charset="-122"/>
                <a:ea typeface="黑体" panose="02010609060101010101" charset="-122"/>
                <a:sym typeface="+mn-ea"/>
              </a:rPr>
              <a:t>封装</a:t>
            </a:r>
            <a:endParaRPr lang="zh-CN" altLang="en-US" sz="62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pic>
        <p:nvPicPr>
          <p:cNvPr id="6" name="图片 5" descr="cubeGIF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72880" y="3316605"/>
            <a:ext cx="2557780" cy="3325495"/>
          </a:xfrm>
          <a:prstGeom prst="rect">
            <a:avLst/>
          </a:prstGeom>
        </p:spPr>
      </p:pic>
      <p:pic>
        <p:nvPicPr>
          <p:cNvPr id="2" name="图片 1" descr="chip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40" y="75565"/>
            <a:ext cx="1724025" cy="1552575"/>
          </a:xfrm>
          <a:prstGeom prst="rect">
            <a:avLst/>
          </a:prstGeom>
        </p:spPr>
      </p:pic>
      <p:pic>
        <p:nvPicPr>
          <p:cNvPr id="7" name="图片 6" descr="JSIT_LOGO_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0570" y="75565"/>
            <a:ext cx="818515" cy="81851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189085" y="129540"/>
            <a:ext cx="288226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江苏信息职业技术学院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智能</a:t>
            </a:r>
            <a:r>
              <a:rPr lang="zh-CN" altLang="en-US" sz="2000" b="1">
                <a:solidFill>
                  <a:srgbClr val="6A0C12"/>
                </a:solidFill>
                <a:latin typeface="楷体" panose="02010609060101010101" charset="-122"/>
                <a:ea typeface="楷体" panose="02010609060101010101" charset="-122"/>
              </a:rPr>
              <a:t>工程学院</a:t>
            </a:r>
            <a:endParaRPr lang="zh-CN" altLang="en-US" sz="2000" b="1">
              <a:solidFill>
                <a:srgbClr val="6A0C12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6115" y="913130"/>
            <a:ext cx="7904480" cy="56038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60985" y="33655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单片机最小系统典型电路如下图所示，当然可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根据实际需要对电路进行修改。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本框 208"/>
          <p:cNvSpPr txBox="1">
            <a:spLocks noChangeArrowheads="1"/>
          </p:cNvSpPr>
          <p:nvPr/>
        </p:nvSpPr>
        <p:spPr bwMode="auto">
          <a:xfrm>
            <a:off x="1533525" y="2600960"/>
            <a:ext cx="9124950" cy="1198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Lao UI" panose="020B0502040204020203" pitchFamily="34" charset="0"/>
                <a:ea typeface="华康少女文字W5(P)" panose="040F0500000000000000" pitchFamily="82" charset="-122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7200" b="1" i="0" u="none" strike="noStrike" kern="1200" cap="none" spc="0" normalizeH="0" baseline="0" noProof="0" dirty="0">
                <a:ln w="12700">
                  <a:noFill/>
                </a:ln>
                <a:solidFill>
                  <a:schemeClr val="accent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黑体" panose="02010609060101010101" charset="-122"/>
                <a:cs typeface="+mn-lt"/>
              </a:rPr>
              <a:t>To be continued...</a:t>
            </a:r>
            <a:endParaRPr kumimoji="0" lang="en-US" altLang="zh-CN" sz="7200" b="1" i="0" u="none" strike="noStrike" kern="1200" cap="none" spc="0" normalizeH="0" baseline="0" noProof="0" dirty="0">
              <a:ln w="12700">
                <a:noFill/>
              </a:ln>
              <a:solidFill>
                <a:schemeClr val="accent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n-lt"/>
              <a:ea typeface="黑体" panose="02010609060101010101" charset="-122"/>
              <a:cs typeface="+mn-lt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233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能力</a:t>
            </a: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目标：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了解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的引脚结构，掌握简单的单片机最小系统的设计。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黑体" panose="02010609060101010101" charset="-122"/>
                <a:ea typeface="黑体" panose="02010609060101010101" charset="-122"/>
              </a:rPr>
              <a:t>任务要求：</a:t>
            </a:r>
            <a:endParaRPr lang="en-US" altLang="zh-CN" sz="2800" b="1" dirty="0" smtClean="0">
              <a:solidFill>
                <a:srgbClr val="7030A0"/>
              </a:solidFill>
              <a:latin typeface="黑体" panose="02010609060101010101" charset="-122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latin typeface="宋体" panose="02010600030101010101" pitchFamily="2" charset="-122"/>
                <a:ea typeface="宋体" panose="02010600030101010101" pitchFamily="2" charset="-122"/>
              </a:rPr>
              <a:t>    （无）</a:t>
            </a:r>
            <a:endParaRPr lang="zh-CN" altLang="zh-CN" sz="28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4" y="336550"/>
            <a:ext cx="11669395" cy="6087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一、引脚结构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本课程选择的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型号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是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STM32F103R6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，该型号芯片基于</a:t>
            </a: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ARM Cortex-M3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内核，其主要特性为：</a:t>
            </a:r>
            <a:endParaRPr lang="en-US" altLang="zh-CN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⑴ 电源电压直流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2.0~3.6V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⑵ 封装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LQFP64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10×10mm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⑶ 输入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输出引脚数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个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⑷ 程序存储器（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Flash Memory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32KB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，静态随机存储器（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SRAM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6KB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⑸ 最高主频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72MHz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⑹ 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片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内外设有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ADC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DMA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PWM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RTC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Timers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⑺ 通信接口有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I2C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SPI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USART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CAN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USB2.0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⑻ 工作温度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-40~+85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℃。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⑼ 工业级芯片。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屏幕剪辑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69" y="539234"/>
            <a:ext cx="5827920" cy="4797076"/>
          </a:xfrm>
          <a:prstGeom prst="rect">
            <a:avLst/>
          </a:prstGeom>
        </p:spPr>
      </p:pic>
      <p:pic>
        <p:nvPicPr>
          <p:cNvPr id="4" name="Picture 2" descr="D:\机电-徐亮\stm32\stm32f103r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972" y="1463757"/>
            <a:ext cx="4677485" cy="387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1"/>
          <p:cNvSpPr txBox="1"/>
          <p:nvPr/>
        </p:nvSpPr>
        <p:spPr>
          <a:xfrm>
            <a:off x="2444679" y="5679611"/>
            <a:ext cx="8888778" cy="65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引脚分布图                                    </a:t>
            </a:r>
            <a:r>
              <a:rPr lang="en-US" altLang="zh-CN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b. </a:t>
            </a:r>
            <a:r>
              <a:rPr lang="zh-CN" altLang="en-US" sz="28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芯片实物图</a:t>
            </a:r>
            <a:endParaRPr lang="en-US" altLang="zh-CN" sz="28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528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芯片引脚的主要功能有：</a:t>
            </a:r>
            <a:endParaRPr lang="en-US" altLang="zh-CN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⑴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电源引脚：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VDD_x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VSS_x</a:t>
            </a:r>
            <a:r>
              <a:rPr lang="zh-CN" altLang="en-US" sz="2400" b="1" i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i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x=1~4</a:t>
            </a:r>
            <a:r>
              <a:rPr lang="zh-CN" altLang="en-US" sz="2400" b="1" i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VDDA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VSSA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VBAT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（电池正极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⑵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时钟源输入输出引脚：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OSC_IN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OSC_OUT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OSC32_IN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OSC32_OUT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⑶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复位引脚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NRST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⑷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输入输出引脚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PAx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PBx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PCx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PDx</a:t>
            </a:r>
            <a:r>
              <a:rPr lang="zh-CN" altLang="en-US" sz="2400" b="1" i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i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x=0~15</a:t>
            </a:r>
            <a:r>
              <a:rPr lang="zh-CN" altLang="en-US" sz="2400" b="1" i="1" dirty="0" err="1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，共计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51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个引脚；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⑸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大部分引脚具备多重功能，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比如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PA9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PA10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分别为串口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USART1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的数据发送引脚与数据接收引脚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具体后续章节将会介绍。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2082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charset="-122"/>
              </a:rPr>
              <a:t>二、最小系统</a:t>
            </a:r>
            <a:endParaRPr lang="en-US" altLang="zh-CN" sz="2800" b="1" dirty="0" smtClean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所谓单片机最小系统，即单片机运行所需最少的外部</a:t>
            </a:r>
            <a:r>
              <a:rPr lang="zh-CN" altLang="en-US" sz="2800" b="1" dirty="0" smtClean="0">
                <a:solidFill>
                  <a:srgbClr val="7030A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条件：</a:t>
            </a:r>
            <a:endParaRPr lang="en-US" altLang="zh-CN" sz="2800" b="1" dirty="0" smtClean="0">
              <a:solidFill>
                <a:srgbClr val="7030A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⑴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电源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VDD_1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~VDD_4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数字量电源正极，内部连通，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VSS_1~VSS_4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数字量电源负极，内部连通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endParaRPr lang="en-US" altLang="zh-CN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● VDDA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VSSA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，模拟量电源正负极，若不用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ADC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DAC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，或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对精度要求不高时可以直接与数字量电源正负极相连；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● 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VBAT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作为电池正极输入端，一般用于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RTC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供电，若不用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RTC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则直接与数字量电源正极相连。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通常给定电源电压为</a:t>
            </a:r>
            <a:r>
              <a:rPr lang="en-US" altLang="zh-CN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3.3V</a:t>
            </a:r>
            <a:r>
              <a:rPr lang="zh-CN" altLang="en-US" sz="28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8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3608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⑵ 复位电路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STM32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的复位方式有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系统复位、上电复位、备份区域复位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三种，其中系统复位又分为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外部复位、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WWDG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（窗口看门狗）复位、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IWDG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（独立看门狗）复位、软件复位、低功耗管理复位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五种情况，这里仅介绍其中的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外部复位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外部复位电路的典型电路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如下图所示，当系统上电或在运行过程中按下图中按钮时，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可按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BOOT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模式的设定进行复位，关于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BOOT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模式的具体内容将在</a:t>
            </a: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1.3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节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中介绍。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100" y="3534410"/>
            <a:ext cx="7856220" cy="284226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925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⑶ 时钟电路</a:t>
            </a:r>
            <a:endParaRPr lang="zh-CN" altLang="en-US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STM32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的时钟源输入引脚一共有四个，可划分为两组：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OSC_IN和OSC_OUT引脚用于连接外部高速晶振（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4~16MHz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，典型值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8MHz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400" b="1" dirty="0" smtClean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● 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OSC32_IN、OSC32_OUT引脚用于连接外部低速晶振（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32.768kHz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），如果不用</a:t>
            </a:r>
            <a:r>
              <a:rPr lang="en-US" altLang="zh-CN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RTC</a:t>
            </a:r>
            <a:r>
              <a:rPr lang="zh-CN" altLang="en-US" sz="2400" b="1" dirty="0" smtClean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就不用接。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无论高速晶振还是低速晶振，当设计方案对时钟源精度要求不高时，都可以选择内部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振荡器来代替外部晶振。内部高速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振荡器频率为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8MHz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，内部低速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RC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振荡器频率为</a:t>
            </a:r>
            <a:r>
              <a:rPr lang="en-US" altLang="zh-CN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40kHz</a:t>
            </a:r>
            <a:r>
              <a:rPr lang="zh-CN" altLang="en-US" sz="2400" b="1" dirty="0" smtClean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400" b="1" dirty="0" smtClean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专业术语：</a:t>
            </a:r>
            <a:endParaRPr lang="zh-CN" altLang="en-US" sz="2400" b="1" dirty="0" smtClean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HSI  ——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内部高速时钟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HSE ——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外部高速时钟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LSI  ——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内部低速时钟</a:t>
            </a:r>
            <a:endParaRPr lang="en-US" altLang="zh-CN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LSE ——  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外部低速时钟</a:t>
            </a:r>
            <a:endParaRPr lang="zh-CN" altLang="en-US" sz="2400" b="1" dirty="0" smtClean="0">
              <a:solidFill>
                <a:schemeClr val="accent6">
                  <a:lumMod val="50000"/>
                </a:schemeClr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285" y="3690620"/>
            <a:ext cx="4200525" cy="2827655"/>
          </a:xfrm>
          <a:prstGeom prst="rect">
            <a:avLst/>
          </a:prstGeom>
        </p:spPr>
      </p:pic>
      <p:pic>
        <p:nvPicPr>
          <p:cNvPr id="20" name="Picture 2" descr="D:\机电徐亮\ppt\手指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640000">
            <a:off x="5862095" y="3724927"/>
            <a:ext cx="466725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/>
          <p:cNvSpPr txBox="1"/>
          <p:nvPr/>
        </p:nvSpPr>
        <p:spPr>
          <a:xfrm>
            <a:off x="4374515" y="3799840"/>
            <a:ext cx="1407160" cy="4603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p>
            <a:r>
              <a:rPr lang="zh-CN" altLang="en-US" sz="2400" b="1">
                <a:latin typeface="黑体" panose="02010609060101010101" charset="-122"/>
                <a:ea typeface="黑体" panose="02010609060101010101" charset="-122"/>
              </a:rPr>
              <a:t>几种晶振</a:t>
            </a:r>
            <a:endParaRPr lang="zh-CN" altLang="en-US" sz="2400" b="1">
              <a:latin typeface="黑体" panose="02010609060101010101" charset="-122"/>
              <a:ea typeface="黑体" panose="02010609060101010101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60985" y="336550"/>
            <a:ext cx="11669395" cy="5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外部高速晶振与外部低速</a:t>
            </a:r>
            <a:r>
              <a:rPr lang="zh-CN" altLang="en-US" sz="24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晶振的电路分别如下两图所示。</a:t>
            </a:r>
            <a:endParaRPr lang="zh-CN" altLang="en-US" sz="2400" b="1" dirty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1026" name="Picture 2" descr="E:\教学\课程改革\单片机2019\pic\蝴蝶GIF.gif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092" y="5857875"/>
            <a:ext cx="916598" cy="91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375" y="1142365"/>
            <a:ext cx="6393180" cy="21336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725" y="3535680"/>
            <a:ext cx="6233160" cy="2141220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OC_GUID" val="{f23ccdbf-649b-4986-ad87-41380d6f5dd9}"/>
</p:tagLst>
</file>

<file path=ppt/theme/theme1.xml><?xml version="1.0" encoding="utf-8"?>
<a:theme xmlns:a="http://schemas.openxmlformats.org/drawingml/2006/main" name="Office 主题">
  <a:themeElements>
    <a:clrScheme name="碧海蓝天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080CB"/>
      </a:accent1>
      <a:accent2>
        <a:srgbClr val="0080CB"/>
      </a:accent2>
      <a:accent3>
        <a:srgbClr val="0BD0D9"/>
      </a:accent3>
      <a:accent4>
        <a:srgbClr val="C9C9C9"/>
      </a:accent4>
      <a:accent5>
        <a:srgbClr val="7CCA62"/>
      </a:accent5>
      <a:accent6>
        <a:srgbClr val="F49100"/>
      </a:accent6>
      <a:hlink>
        <a:srgbClr val="F49100"/>
      </a:hlink>
      <a:folHlink>
        <a:srgbClr val="85DFD0"/>
      </a:folHlink>
    </a:clrScheme>
    <a:fontScheme name="自定义 6">
      <a:majorFont>
        <a:latin typeface="Arial"/>
        <a:ea typeface="微软雅黑 Light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WPS 演示</Application>
  <PresentationFormat>自定义</PresentationFormat>
  <Paragraphs>62</Paragraphs>
  <Slides>11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5" baseType="lpstr">
      <vt:lpstr>Arial</vt:lpstr>
      <vt:lpstr>宋体</vt:lpstr>
      <vt:lpstr>Wingdings</vt:lpstr>
      <vt:lpstr>微软雅黑 Light</vt:lpstr>
      <vt:lpstr>黑体</vt:lpstr>
      <vt:lpstr>楷体</vt:lpstr>
      <vt:lpstr>Calibri</vt:lpstr>
      <vt:lpstr>Times New Roman</vt:lpstr>
      <vt:lpstr>Lao UI</vt:lpstr>
      <vt:lpstr>华康少女文字W5(P)</vt:lpstr>
      <vt:lpstr>微软雅黑</vt:lpstr>
      <vt:lpstr>Arial Unicode MS</vt:lpstr>
      <vt:lpstr>Segoe WP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更多模版：亮亮图文旗舰店https:/liangliangtuwen.tmall.com</cp:keywords>
  <dc:description>更多模版：亮亮图文旗舰店https://liangliangtuwen.tmall.com</dc:description>
  <dc:subject>亮亮图文旗舰店</dc:subject>
  <cp:category>亮亮图文旗舰店</cp:category>
  <cp:lastModifiedBy>Administrator</cp:lastModifiedBy>
  <cp:revision>175</cp:revision>
  <dcterms:created xsi:type="dcterms:W3CDTF">2015-10-07T04:43:00Z</dcterms:created>
  <dcterms:modified xsi:type="dcterms:W3CDTF">2019-07-18T03:46:58Z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2052-11.1.0.8808</vt:lpwstr>
  </property>
</Properties>
</file>