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4" r:id="rId3"/>
    <p:sldId id="292" r:id="rId5"/>
    <p:sldId id="325" r:id="rId6"/>
    <p:sldId id="328" r:id="rId7"/>
    <p:sldId id="329" r:id="rId8"/>
    <p:sldId id="330" r:id="rId9"/>
    <p:sldId id="331" r:id="rId10"/>
    <p:sldId id="332" r:id="rId11"/>
    <p:sldId id="339" r:id="rId12"/>
    <p:sldId id="333" r:id="rId13"/>
    <p:sldId id="334" r:id="rId14"/>
    <p:sldId id="335" r:id="rId15"/>
    <p:sldId id="336" r:id="rId16"/>
    <p:sldId id="337" r:id="rId17"/>
    <p:sldId id="338" r:id="rId18"/>
    <p:sldId id="340" r:id="rId19"/>
    <p:sldId id="341" r:id="rId20"/>
    <p:sldId id="342" r:id="rId21"/>
    <p:sldId id="343" r:id="rId22"/>
    <p:sldId id="344" r:id="rId23"/>
    <p:sldId id="345" r:id="rId24"/>
    <p:sldId id="346" r:id="rId25"/>
    <p:sldId id="348" r:id="rId26"/>
    <p:sldId id="347" r:id="rId27"/>
    <p:sldId id="349" r:id="rId28"/>
    <p:sldId id="350" r:id="rId29"/>
    <p:sldId id="351" r:id="rId30"/>
    <p:sldId id="352" r:id="rId31"/>
    <p:sldId id="353" r:id="rId32"/>
    <p:sldId id="354" r:id="rId33"/>
    <p:sldId id="355" r:id="rId34"/>
    <p:sldId id="313" r:id="rId35"/>
  </p:sldIdLst>
  <p:sldSz cx="12192000" cy="6858000"/>
  <p:notesSz cx="6858000" cy="9144000"/>
  <p:custDataLst>
    <p:tags r:id="rId39"/>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CB1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p:restoredTop sz="89074"/>
  </p:normalViewPr>
  <p:slideViewPr>
    <p:cSldViewPr snapToGrid="0">
      <p:cViewPr varScale="1">
        <p:scale>
          <a:sx n="89" d="100"/>
          <a:sy n="89" d="100"/>
        </p:scale>
        <p:origin x="-618" y="-108"/>
      </p:cViewPr>
      <p:guideLst>
        <p:guide orient="horz" pos="2158"/>
        <p:guide pos="3839"/>
      </p:guideLst>
    </p:cSldViewPr>
  </p:slideViewPr>
  <p:notesTextViewPr>
    <p:cViewPr>
      <p:scale>
        <a:sx n="100" d="100"/>
        <a:sy n="100" d="100"/>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gs" Target="tags/tag10.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316656F9-9585-4187-A8F5-014ED0150952}"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solidFill>
              <a:srgbClr val="000000">
                <a:alpha val="100000"/>
              </a:srgbClr>
            </a:solidFill>
            <a:miter lim="800000"/>
          </a:ln>
        </p:spPr>
      </p:sp>
      <p:sp>
        <p:nvSpPr>
          <p:cNvPr id="5123"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01D03D8-F7CE-4A92-B791-1A55E7B8B12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01D03D8-F7CE-4A92-B791-1A55E7B8B12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GIF"/></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5.GIF"/></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5.GI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5.GIF"/></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14.emf"/><Relationship Id="rId2" Type="http://schemas.openxmlformats.org/officeDocument/2006/relationships/oleObject" Target="../embeddings/oleObject1.bin"/><Relationship Id="rId1" Type="http://schemas.openxmlformats.org/officeDocument/2006/relationships/image" Target="../media/image5.GI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5.GI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5.GIF"/></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image" Target="../media/image5.GI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5.GI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5.GIF"/></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5.GIF"/></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5.GIF"/></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image" Target="../media/image5.GIF"/></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5.GIF"/></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5.GIF"/></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tags" Target="../tags/tag9.xml"/><Relationship Id="rId1" Type="http://schemas.openxmlformats.org/officeDocument/2006/relationships/image" Target="../media/image5.GI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5.GI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GI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5.GIF"/></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019175"/>
            <a:ext cx="12192000" cy="2686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文本框 13"/>
          <p:cNvSpPr txBox="1"/>
          <p:nvPr/>
        </p:nvSpPr>
        <p:spPr>
          <a:xfrm>
            <a:off x="312420" y="1839595"/>
            <a:ext cx="11614150" cy="1045210"/>
          </a:xfrm>
          <a:prstGeom prst="rect">
            <a:avLst/>
          </a:prstGeom>
          <a:noFill/>
        </p:spPr>
        <p:txBody>
          <a:bodyPr wrap="square">
            <a:spAutoFit/>
          </a:bodyPr>
          <a:lstStyle/>
          <a:p>
            <a:pPr marR="0" algn="ctr" defTabSz="914400" eaLnBrk="1" fontAlgn="auto" hangingPunct="1">
              <a:spcBef>
                <a:spcPts val="0"/>
              </a:spcBef>
              <a:spcAft>
                <a:spcPts val="0"/>
              </a:spcAft>
              <a:buClrTx/>
              <a:buSzTx/>
              <a:buFontTx/>
              <a:buNone/>
              <a:defRPr/>
            </a:pPr>
            <a:r>
              <a:rPr sz="6200" noProof="0" dirty="0" smtClean="0">
                <a:solidFill>
                  <a:schemeClr val="bg1"/>
                </a:solidFill>
                <a:effectLst>
                  <a:outerShdw blurRad="50800" dist="38100" dir="2700000" algn="tl" rotWithShape="0">
                    <a:prstClr val="black">
                      <a:alpha val="40000"/>
                    </a:prstClr>
                  </a:outerShdw>
                </a:effectLst>
                <a:latin typeface="黑体" panose="02010609060101010101" charset="-122"/>
                <a:ea typeface="黑体" panose="02010609060101010101" charset="-122"/>
                <a:sym typeface="+mn-ea"/>
              </a:rPr>
              <a:t>2.1  C语言入门与顺序结构</a:t>
            </a:r>
            <a:endParaRPr sz="6200" noProof="0" dirty="0" smtClean="0">
              <a:solidFill>
                <a:schemeClr val="bg1"/>
              </a:solidFill>
              <a:effectLst>
                <a:outerShdw blurRad="50800" dist="38100" dir="2700000" algn="tl" rotWithShape="0">
                  <a:prstClr val="black">
                    <a:alpha val="40000"/>
                  </a:prstClr>
                </a:outerShdw>
              </a:effectLst>
              <a:latin typeface="黑体" panose="02010609060101010101" charset="-122"/>
              <a:ea typeface="黑体" panose="02010609060101010101" charset="-122"/>
              <a:sym typeface="+mn-ea"/>
            </a:endParaRPr>
          </a:p>
        </p:txBody>
      </p:sp>
      <p:pic>
        <p:nvPicPr>
          <p:cNvPr id="6" name="图片 5" descr="cubeGIF"/>
          <p:cNvPicPr>
            <a:picLocks noChangeAspect="1"/>
          </p:cNvPicPr>
          <p:nvPr/>
        </p:nvPicPr>
        <p:blipFill>
          <a:blip r:embed="rId1"/>
          <a:stretch>
            <a:fillRect/>
          </a:stretch>
        </p:blipFill>
        <p:spPr>
          <a:xfrm>
            <a:off x="9072880" y="3316605"/>
            <a:ext cx="2557780" cy="3325495"/>
          </a:xfrm>
          <a:prstGeom prst="rect">
            <a:avLst/>
          </a:prstGeom>
        </p:spPr>
      </p:pic>
      <p:pic>
        <p:nvPicPr>
          <p:cNvPr id="2" name="图片 1" descr="chipGIF"/>
          <p:cNvPicPr>
            <a:picLocks noChangeAspect="1"/>
          </p:cNvPicPr>
          <p:nvPr/>
        </p:nvPicPr>
        <p:blipFill>
          <a:blip r:embed="rId2"/>
          <a:stretch>
            <a:fillRect/>
          </a:stretch>
        </p:blipFill>
        <p:spPr>
          <a:xfrm>
            <a:off x="624840" y="75565"/>
            <a:ext cx="1724025" cy="1552575"/>
          </a:xfrm>
          <a:prstGeom prst="rect">
            <a:avLst/>
          </a:prstGeom>
        </p:spPr>
      </p:pic>
      <p:pic>
        <p:nvPicPr>
          <p:cNvPr id="4" name="图片 3" descr="JSIT_LOGO_GIF"/>
          <p:cNvPicPr>
            <a:picLocks noChangeAspect="1"/>
          </p:cNvPicPr>
          <p:nvPr/>
        </p:nvPicPr>
        <p:blipFill>
          <a:blip r:embed="rId3"/>
          <a:stretch>
            <a:fillRect/>
          </a:stretch>
        </p:blipFill>
        <p:spPr>
          <a:xfrm>
            <a:off x="8370570" y="75565"/>
            <a:ext cx="818515" cy="818515"/>
          </a:xfrm>
          <a:prstGeom prst="rect">
            <a:avLst/>
          </a:prstGeom>
        </p:spPr>
      </p:pic>
      <p:sp>
        <p:nvSpPr>
          <p:cNvPr id="5" name="文本框 4"/>
          <p:cNvSpPr txBox="1"/>
          <p:nvPr/>
        </p:nvSpPr>
        <p:spPr>
          <a:xfrm>
            <a:off x="9189085" y="129540"/>
            <a:ext cx="2882265" cy="706755"/>
          </a:xfrm>
          <a:prstGeom prst="rect">
            <a:avLst/>
          </a:prstGeom>
          <a:noFill/>
        </p:spPr>
        <p:txBody>
          <a:bodyPr wrap="square" rtlCol="0">
            <a:spAutoFit/>
          </a:bodyPr>
          <a:p>
            <a:r>
              <a:rPr lang="zh-CN" altLang="en-US" sz="2000" b="1">
                <a:solidFill>
                  <a:srgbClr val="6A0C12"/>
                </a:solidFill>
                <a:latin typeface="楷体" panose="02010609060101010101" charset="-122"/>
                <a:ea typeface="楷体" panose="02010609060101010101" charset="-122"/>
              </a:rPr>
              <a:t>江苏信息职业技术学院</a:t>
            </a:r>
            <a:endParaRPr lang="zh-CN" altLang="en-US" sz="2000" b="1">
              <a:solidFill>
                <a:srgbClr val="6A0C12"/>
              </a:solidFill>
              <a:latin typeface="楷体" panose="02010609060101010101" charset="-122"/>
              <a:ea typeface="楷体" panose="02010609060101010101" charset="-122"/>
            </a:endParaRPr>
          </a:p>
          <a:p>
            <a:r>
              <a:rPr lang="zh-CN" altLang="en-US" sz="2000" b="1">
                <a:solidFill>
                  <a:srgbClr val="6A0C12"/>
                </a:solidFill>
                <a:latin typeface="楷体" panose="02010609060101010101" charset="-122"/>
                <a:ea typeface="楷体" panose="02010609060101010101" charset="-122"/>
              </a:rPr>
              <a:t>智能</a:t>
            </a:r>
            <a:r>
              <a:rPr lang="zh-CN" altLang="en-US" sz="2000" b="1">
                <a:solidFill>
                  <a:srgbClr val="6A0C12"/>
                </a:solidFill>
                <a:latin typeface="楷体" panose="02010609060101010101" charset="-122"/>
                <a:ea typeface="楷体" panose="02010609060101010101" charset="-122"/>
              </a:rPr>
              <a:t>工程学院</a:t>
            </a:r>
            <a:endParaRPr lang="zh-CN" altLang="en-US" sz="2000" b="1">
              <a:solidFill>
                <a:srgbClr val="6A0C12"/>
              </a:solidFill>
              <a:latin typeface="楷体" panose="02010609060101010101" charset="-122"/>
              <a:ea typeface="楷体" panose="02010609060101010101"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2330450"/>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2.1.2  使用Dev-C++编写计算机C程序</a:t>
            </a: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Dev-C++是一种免费的C/C++集成开发环境</a:t>
            </a:r>
            <a:r>
              <a:rPr lang="en-US" altLang="zh-CN" sz="2800" b="1" dirty="0" smtClean="0">
                <a:solidFill>
                  <a:srgbClr val="00B050"/>
                </a:solidFill>
                <a:latin typeface="Times New Roman" panose="02020603050405020304" pitchFamily="18" charset="0"/>
                <a:ea typeface="宋体" panose="02010600030101010101" pitchFamily="2" charset="-122"/>
              </a:rPr>
              <a:t>（Integrated Development Environment，简称IDE）</a:t>
            </a:r>
            <a:r>
              <a:rPr lang="en-US" altLang="zh-CN" sz="2800" b="1" dirty="0" smtClean="0">
                <a:latin typeface="Times New Roman" panose="02020603050405020304" pitchFamily="18" charset="0"/>
                <a:ea typeface="宋体" panose="02010600030101010101" pitchFamily="2" charset="-122"/>
              </a:rPr>
              <a:t>，适合用来学习C/C++语言。</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在计算机桌面上找到Dev-C++的图标        并双击运行</a:t>
            </a:r>
            <a:r>
              <a:rPr lang="zh-CN" altLang="en-US" sz="2800" b="1" dirty="0" smtClean="0">
                <a:latin typeface="Times New Roman" panose="02020603050405020304" pitchFamily="18" charset="0"/>
                <a:ea typeface="宋体" panose="02010600030101010101" pitchFamily="2" charset="-122"/>
              </a:rPr>
              <a:t>。</a:t>
            </a:r>
            <a:endParaRPr lang="zh-CN" altLang="en-US" sz="28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122" name="图片 27"/>
          <p:cNvPicPr>
            <a:picLocks noChangeAspect="1"/>
          </p:cNvPicPr>
          <p:nvPr/>
        </p:nvPicPr>
        <p:blipFill>
          <a:blip r:embed="rId2"/>
          <a:stretch>
            <a:fillRect/>
          </a:stretch>
        </p:blipFill>
        <p:spPr>
          <a:xfrm>
            <a:off x="6433185" y="2018030"/>
            <a:ext cx="674370" cy="648970"/>
          </a:xfrm>
          <a:prstGeom prst="rect">
            <a:avLst/>
          </a:prstGeom>
          <a:noFill/>
          <a:ln>
            <a:noFill/>
          </a:ln>
        </p:spPr>
      </p:pic>
      <p:pic>
        <p:nvPicPr>
          <p:cNvPr id="124" name="图片 29"/>
          <p:cNvPicPr>
            <a:picLocks noChangeAspect="1"/>
          </p:cNvPicPr>
          <p:nvPr/>
        </p:nvPicPr>
        <p:blipFill>
          <a:blip r:embed="rId3"/>
          <a:stretch>
            <a:fillRect/>
          </a:stretch>
        </p:blipFill>
        <p:spPr>
          <a:xfrm>
            <a:off x="2223135" y="2667000"/>
            <a:ext cx="7315200" cy="3722370"/>
          </a:xfrm>
          <a:prstGeom prst="rect">
            <a:avLst/>
          </a:prstGeom>
          <a:noFill/>
          <a:ln>
            <a:solidFill>
              <a:schemeClr val="tx1"/>
            </a:solidFill>
          </a:ln>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650875"/>
          </a:xfrm>
          <a:prstGeom prst="rect">
            <a:avLst/>
          </a:prstGeom>
          <a:noFill/>
        </p:spPr>
        <p:txBody>
          <a:bodyPr wrap="square" rtlCol="0">
            <a:spAutoFit/>
          </a:bodyPr>
          <a:lstStyle/>
          <a:p>
            <a:pPr>
              <a:lnSpc>
                <a:spcPct val="130000"/>
              </a:lnSpc>
            </a:pPr>
            <a:r>
              <a:rPr lang="en-US" altLang="zh-CN" sz="2800" b="1" dirty="0" smtClean="0">
                <a:latin typeface="Times New Roman" panose="02020603050405020304" pitchFamily="18" charset="0"/>
                <a:ea typeface="宋体" panose="02010600030101010101" pitchFamily="2" charset="-122"/>
              </a:rPr>
              <a:t>    选择菜单栏“文件”→“新建”→“项目”新建项目</a:t>
            </a:r>
            <a:r>
              <a:rPr lang="zh-CN" altLang="en-US" sz="2800" b="1" dirty="0" smtClean="0">
                <a:latin typeface="Times New Roman" panose="02020603050405020304" pitchFamily="18" charset="0"/>
                <a:ea typeface="宋体" panose="02010600030101010101" pitchFamily="2" charset="-122"/>
              </a:rPr>
              <a:t>。</a:t>
            </a:r>
            <a:endParaRPr lang="zh-CN" altLang="en-US" sz="28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126" name="图片 126" descr="DevC新项目对话框"/>
          <p:cNvPicPr>
            <a:picLocks noChangeAspect="1"/>
          </p:cNvPicPr>
          <p:nvPr/>
        </p:nvPicPr>
        <p:blipFill>
          <a:blip r:embed="rId2"/>
          <a:stretch>
            <a:fillRect/>
          </a:stretch>
        </p:blipFill>
        <p:spPr>
          <a:xfrm>
            <a:off x="2601595" y="1207135"/>
            <a:ext cx="6689725" cy="4032250"/>
          </a:xfrm>
          <a:prstGeom prst="rect">
            <a:avLst/>
          </a:prstGeom>
          <a:ln>
            <a:solidFill>
              <a:schemeClr val="tx1"/>
            </a:solidFill>
          </a:ln>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650875"/>
          </a:xfrm>
          <a:prstGeom prst="rect">
            <a:avLst/>
          </a:prstGeom>
          <a:noFill/>
        </p:spPr>
        <p:txBody>
          <a:bodyPr wrap="square" rtlCol="0">
            <a:spAutoFit/>
          </a:bodyPr>
          <a:lstStyle/>
          <a:p>
            <a:pPr>
              <a:lnSpc>
                <a:spcPct val="130000"/>
              </a:lnSpc>
            </a:pPr>
            <a:r>
              <a:rPr lang="en-US" altLang="zh-CN" sz="2800" b="1" dirty="0" smtClean="0">
                <a:latin typeface="Times New Roman" panose="02020603050405020304" pitchFamily="18" charset="0"/>
                <a:ea typeface="宋体" panose="02010600030101010101" pitchFamily="2" charset="-122"/>
              </a:rPr>
              <a:t>    进入所示编程界面。</a:t>
            </a:r>
            <a:endParaRPr lang="en-US" altLang="zh-CN" sz="28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127" name="图片 127" descr="DevC编程并编译运行"/>
          <p:cNvPicPr>
            <a:picLocks noChangeAspect="1"/>
          </p:cNvPicPr>
          <p:nvPr/>
        </p:nvPicPr>
        <p:blipFill>
          <a:blip r:embed="rId2"/>
          <a:stretch>
            <a:fillRect/>
          </a:stretch>
        </p:blipFill>
        <p:spPr>
          <a:xfrm>
            <a:off x="1321435" y="1156970"/>
            <a:ext cx="9375775" cy="4755515"/>
          </a:xfrm>
          <a:prstGeom prst="rect">
            <a:avLst/>
          </a:prstGeom>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650875"/>
          </a:xfrm>
          <a:prstGeom prst="rect">
            <a:avLst/>
          </a:prstGeom>
          <a:noFill/>
        </p:spPr>
        <p:txBody>
          <a:bodyPr wrap="square" rtlCol="0">
            <a:spAutoFit/>
          </a:bodyPr>
          <a:lstStyle/>
          <a:p>
            <a:pPr>
              <a:lnSpc>
                <a:spcPct val="130000"/>
              </a:lnSpc>
            </a:pPr>
            <a:r>
              <a:rPr lang="en-US" altLang="zh-CN" sz="2800" b="1" dirty="0" smtClean="0">
                <a:latin typeface="Times New Roman" panose="02020603050405020304" pitchFamily="18" charset="0"/>
                <a:ea typeface="宋体" panose="02010600030101010101" pitchFamily="2" charset="-122"/>
              </a:rPr>
              <a:t>    </a:t>
            </a:r>
            <a:r>
              <a:rPr lang="zh-CN" altLang="en-US" sz="2800" b="1" dirty="0" smtClean="0">
                <a:latin typeface="Times New Roman" panose="02020603050405020304" pitchFamily="18" charset="0"/>
                <a:ea typeface="宋体" panose="02010600030101010101" pitchFamily="2" charset="-122"/>
              </a:rPr>
              <a:t>编写程序并按下“编译运行”按钮，弹出运行窗口。</a:t>
            </a:r>
            <a:endParaRPr lang="zh-CN" altLang="en-US" sz="28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128" name="图片 128" descr="DevC运行效果"/>
          <p:cNvPicPr>
            <a:picLocks noChangeAspect="1"/>
          </p:cNvPicPr>
          <p:nvPr/>
        </p:nvPicPr>
        <p:blipFill>
          <a:blip r:embed="rId2"/>
          <a:stretch>
            <a:fillRect/>
          </a:stretch>
        </p:blipFill>
        <p:spPr>
          <a:xfrm>
            <a:off x="1957705" y="1464310"/>
            <a:ext cx="7609840" cy="2025650"/>
          </a:xfrm>
          <a:prstGeom prst="rect">
            <a:avLst/>
          </a:prstGeom>
          <a:ln>
            <a:solidFill>
              <a:schemeClr val="tx1"/>
            </a:solidFill>
          </a:ln>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650875"/>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2.1.3  C语言的基本数据类型</a:t>
            </a:r>
            <a:endParaRPr lang="en-US" altLang="zh-CN" sz="28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147482624"/>
          <p:cNvGraphicFramePr/>
          <p:nvPr/>
        </p:nvGraphicFramePr>
        <p:xfrm>
          <a:off x="2822575" y="1275080"/>
          <a:ext cx="5574030" cy="3973195"/>
        </p:xfrm>
        <a:graphic>
          <a:graphicData uri="http://schemas.openxmlformats.org/presentationml/2006/ole">
            <mc:AlternateContent xmlns:mc="http://schemas.openxmlformats.org/markup-compatibility/2006">
              <mc:Choice xmlns:v="urn:schemas-microsoft-com:vml" Requires="v">
                <p:oleObj spid="_x0000_s3076" name="" r:id="rId2" imgW="1504950" imgH="1146175" progId="Visio.Drawing.11">
                  <p:embed/>
                </p:oleObj>
              </mc:Choice>
              <mc:Fallback>
                <p:oleObj name="" r:id="rId2" imgW="1504950" imgH="1146175" progId="Visio.Drawing.11">
                  <p:embed/>
                  <p:pic>
                    <p:nvPicPr>
                      <p:cNvPr id="0" name="图片 3075"/>
                      <p:cNvPicPr/>
                      <p:nvPr/>
                    </p:nvPicPr>
                    <p:blipFill>
                      <a:blip r:embed="rId3"/>
                      <a:stretch>
                        <a:fillRect/>
                      </a:stretch>
                    </p:blipFill>
                    <p:spPr>
                      <a:xfrm>
                        <a:off x="2822575" y="1275080"/>
                        <a:ext cx="5574030" cy="3973195"/>
                      </a:xfrm>
                      <a:prstGeom prst="rect">
                        <a:avLst/>
                      </a:prstGeom>
                      <a:noFill/>
                      <a:ln w="38100">
                        <a:noFill/>
                        <a:miter/>
                      </a:ln>
                    </p:spPr>
                  </p:pic>
                </p:oleObj>
              </mc:Fallback>
            </mc:AlternateContent>
          </a:graphicData>
        </a:graphic>
      </p:graphicFrame>
      <p:sp>
        <p:nvSpPr>
          <p:cNvPr id="4" name="文本框 3"/>
          <p:cNvSpPr txBox="1"/>
          <p:nvPr/>
        </p:nvSpPr>
        <p:spPr>
          <a:xfrm>
            <a:off x="260985" y="5535930"/>
            <a:ext cx="11669395" cy="650875"/>
          </a:xfrm>
          <a:prstGeom prst="rect">
            <a:avLst/>
          </a:prstGeom>
          <a:noFill/>
        </p:spPr>
        <p:txBody>
          <a:bodyPr wrap="square" rtlCol="0">
            <a:spAutoFit/>
          </a:bodyPr>
          <a:p>
            <a:pPr>
              <a:lnSpc>
                <a:spcPct val="130000"/>
              </a:lnSpc>
            </a:pPr>
            <a:r>
              <a:rPr lang="en-US" altLang="zh-CN" sz="2800" b="1" dirty="0" smtClean="0">
                <a:latin typeface="Times New Roman" panose="02020603050405020304" pitchFamily="18" charset="0"/>
                <a:ea typeface="宋体" panose="02010600030101010101" pitchFamily="2" charset="-122"/>
              </a:rPr>
              <a:t>    </a:t>
            </a:r>
            <a:r>
              <a:rPr lang="zh-CN" altLang="en-US" sz="2800" b="1" dirty="0" smtClean="0">
                <a:latin typeface="Times New Roman" panose="02020603050405020304" pitchFamily="18" charset="0"/>
                <a:ea typeface="宋体" panose="02010600030101010101" pitchFamily="2" charset="-122"/>
              </a:rPr>
              <a:t>本次课仅学习其中的基本数据类型：</a:t>
            </a:r>
            <a:r>
              <a:rPr lang="zh-CN" altLang="en-US" sz="2800" b="1" dirty="0" smtClean="0">
                <a:solidFill>
                  <a:srgbClr val="FF0000"/>
                </a:solidFill>
                <a:latin typeface="Times New Roman" panose="02020603050405020304" pitchFamily="18" charset="0"/>
                <a:ea typeface="宋体" panose="02010600030101010101" pitchFamily="2" charset="-122"/>
              </a:rPr>
              <a:t>整型、浮点型、字符类型</a:t>
            </a:r>
            <a:endParaRPr lang="zh-CN" altLang="en-US" sz="2800" b="1" dirty="0" smtClean="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6449060"/>
          </a:xfrm>
          <a:prstGeom prst="rect">
            <a:avLst/>
          </a:prstGeom>
          <a:noFill/>
        </p:spPr>
        <p:txBody>
          <a:bodyPr wrap="square" rtlCol="0">
            <a:spAutoFit/>
          </a:bodyPr>
          <a:lstStyle/>
          <a:p>
            <a:pPr>
              <a:lnSpc>
                <a:spcPct val="130000"/>
              </a:lnSpc>
            </a:pPr>
            <a:r>
              <a:rPr lang="en-US" altLang="zh-CN" sz="2800" b="1" dirty="0" smtClean="0">
                <a:solidFill>
                  <a:srgbClr val="FF0000"/>
                </a:solidFill>
                <a:latin typeface="Times New Roman" panose="02020603050405020304" pitchFamily="18" charset="0"/>
                <a:ea typeface="宋体" panose="02010600030101010101" pitchFamily="2" charset="-122"/>
              </a:rPr>
              <a:t>    （1）整型</a:t>
            </a:r>
            <a:endParaRPr lang="en-US" altLang="zh-CN" sz="2800" b="1" dirty="0" smtClean="0">
              <a:solidFill>
                <a:srgbClr val="FF0000"/>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a:t>
            </a: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其中，int是一般整型，short是短整型，long是长整型，unsigned表示无符号，即类似于数学的正整数。</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200" b="1" dirty="0" smtClean="0">
                <a:latin typeface="Times New Roman" panose="02020603050405020304" pitchFamily="18" charset="0"/>
                <a:ea typeface="宋体" panose="02010600030101010101" pitchFamily="2" charset="-122"/>
              </a:rPr>
              <a:t>    </a:t>
            </a:r>
            <a:r>
              <a:rPr lang="en-US" altLang="zh-CN" sz="2200" b="1" i="1" dirty="0" smtClean="0">
                <a:solidFill>
                  <a:srgbClr val="00B050"/>
                </a:solidFill>
                <a:latin typeface="Times New Roman" panose="02020603050405020304" pitchFamily="18" charset="0"/>
                <a:ea typeface="宋体" panose="02010600030101010101" pitchFamily="2" charset="-122"/>
              </a:rPr>
              <a:t>值得注意的是，Dev-C++</a:t>
            </a:r>
            <a:r>
              <a:rPr lang="zh-CN" altLang="en-US" sz="2200" b="1" i="1" dirty="0" smtClean="0">
                <a:solidFill>
                  <a:srgbClr val="00B050"/>
                </a:solidFill>
                <a:latin typeface="Times New Roman" panose="02020603050405020304" pitchFamily="18" charset="0"/>
                <a:ea typeface="宋体" panose="02010600030101010101" pitchFamily="2" charset="-122"/>
              </a:rPr>
              <a:t>中的</a:t>
            </a:r>
            <a:r>
              <a:rPr lang="en-US" altLang="zh-CN" sz="2200" b="1" i="1" dirty="0" smtClean="0">
                <a:solidFill>
                  <a:srgbClr val="00B050"/>
                </a:solidFill>
                <a:latin typeface="Times New Roman" panose="02020603050405020304" pitchFamily="18" charset="0"/>
                <a:ea typeface="宋体" panose="02010600030101010101" pitchFamily="2" charset="-122"/>
              </a:rPr>
              <a:t>int型、short型数据长度都是2Bytes，但对于STM32的C编译器而言，short型数据长度是2Bytes，int型、long型数据长度都是4Bytes，以上均包括有符号及无符号数据。</a:t>
            </a:r>
            <a:endParaRPr lang="en-US" altLang="zh-CN" sz="2200" b="1" i="1" dirty="0" smtClean="0">
              <a:solidFill>
                <a:srgbClr val="00B050"/>
              </a:solidFill>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555" name="内容占位符 23554"/>
          <p:cNvGraphicFramePr/>
          <p:nvPr>
            <p:ph sz="half" idx="2"/>
            <p:custDataLst>
              <p:tags r:id="rId2"/>
            </p:custDataLst>
          </p:nvPr>
        </p:nvGraphicFramePr>
        <p:xfrm>
          <a:off x="1234440" y="1231265"/>
          <a:ext cx="10122217" cy="2802255"/>
        </p:xfrm>
        <a:graphic>
          <a:graphicData uri="http://schemas.openxmlformats.org/drawingml/2006/table">
            <a:tbl>
              <a:tblPr>
                <a:tableStyleId>{69CF1AB2-1976-4502-BF36-3FF5EA218861}</a:tableStyleId>
              </a:tblPr>
              <a:tblGrid>
                <a:gridCol w="2023745"/>
                <a:gridCol w="2396807"/>
                <a:gridCol w="1308100"/>
                <a:gridCol w="4393565"/>
              </a:tblGrid>
              <a:tr h="396875">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类别</a:t>
                      </a:r>
                      <a:endParaRPr lang="zh-CN" altLang="en-US" sz="20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数据类型</a:t>
                      </a:r>
                      <a:endParaRPr lang="zh-CN" altLang="en-US" sz="20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字节长度</a:t>
                      </a:r>
                      <a:endParaRPr lang="zh-CN" altLang="en-US" sz="20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取值范围</a:t>
                      </a:r>
                      <a:endParaRPr lang="zh-CN" altLang="en-US" sz="2000" dirty="0"/>
                    </a:p>
                  </a:txBody>
                  <a:tcPr vert="horz" anchor="t">
                    <a:solidFill>
                      <a:schemeClr val="bg2">
                        <a:lumMod val="75000"/>
                      </a:schemeClr>
                    </a:solidFill>
                  </a:tcPr>
                </a:tc>
              </a:tr>
              <a:tr h="398463">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一般整型</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C00000"/>
                          </a:solidFill>
                        </a:rPr>
                        <a:t>int</a:t>
                      </a:r>
                      <a:endParaRPr lang="en-US" altLang="zh-CN" sz="20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2</a:t>
                      </a:r>
                      <a:endParaRPr lang="en-US" altLang="zh-CN" sz="200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-3,2768~3,2767</a:t>
                      </a:r>
                      <a:endParaRPr lang="en-US" altLang="zh-CN" sz="2000"/>
                    </a:p>
                  </a:txBody>
                  <a:tcPr vert="horz" anchor="t"/>
                </a:tc>
              </a:tr>
              <a:tr h="396875">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短整型</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C00000"/>
                          </a:solidFill>
                        </a:rPr>
                        <a:t>short</a:t>
                      </a:r>
                      <a:endParaRPr lang="en-US" altLang="zh-CN" sz="20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2</a:t>
                      </a:r>
                      <a:endParaRPr lang="en-US" altLang="zh-CN" sz="200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-3,2768~3,2767</a:t>
                      </a:r>
                      <a:endParaRPr lang="en-US" altLang="zh-CN" sz="2000"/>
                    </a:p>
                  </a:txBody>
                  <a:tcPr vert="horz" anchor="t"/>
                </a:tc>
              </a:tr>
              <a:tr h="417512">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长整型</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C00000"/>
                          </a:solidFill>
                        </a:rPr>
                        <a:t>long</a:t>
                      </a:r>
                      <a:endParaRPr lang="en-US" altLang="zh-CN" sz="20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4</a:t>
                      </a:r>
                      <a:endParaRPr lang="en-US" altLang="zh-CN" sz="200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-21,4748,3648~21,4748,3647</a:t>
                      </a:r>
                      <a:endParaRPr lang="en-US" altLang="zh-CN" sz="2000"/>
                    </a:p>
                  </a:txBody>
                  <a:tcPr vert="horz" anchor="t"/>
                </a:tc>
              </a:tr>
              <a:tr h="396875">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无符号一般整型</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C00000"/>
                          </a:solidFill>
                        </a:rPr>
                        <a:t>unsigned int</a:t>
                      </a:r>
                      <a:endParaRPr lang="en-US" altLang="zh-CN" sz="20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2</a:t>
                      </a:r>
                      <a:endParaRPr lang="en-US" altLang="zh-CN" sz="200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0~6,5535</a:t>
                      </a:r>
                      <a:endParaRPr lang="en-US" altLang="zh-CN" sz="2000"/>
                    </a:p>
                  </a:txBody>
                  <a:tcPr vert="horz" anchor="t"/>
                </a:tc>
              </a:tr>
              <a:tr h="396875">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无符号短整型</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C00000"/>
                          </a:solidFill>
                        </a:rPr>
                        <a:t>unsigned short</a:t>
                      </a:r>
                      <a:endParaRPr lang="en-US" altLang="zh-CN" sz="20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2</a:t>
                      </a:r>
                      <a:endParaRPr lang="en-US" altLang="zh-CN" sz="200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0~6,5535</a:t>
                      </a:r>
                      <a:endParaRPr lang="en-US" altLang="zh-CN" sz="2000"/>
                    </a:p>
                  </a:txBody>
                  <a:tcPr vert="horz" anchor="t"/>
                </a:tc>
              </a:tr>
              <a:tr h="398463">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无符号长整型</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C00000"/>
                          </a:solidFill>
                        </a:rPr>
                        <a:t>unsigned long</a:t>
                      </a:r>
                      <a:endParaRPr lang="en-US" altLang="zh-CN" sz="20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4</a:t>
                      </a:r>
                      <a:endParaRPr lang="en-US" altLang="zh-CN" sz="200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0~42,9496,7295</a:t>
                      </a:r>
                      <a:endParaRPr lang="en-US" altLang="zh-CN" sz="2000"/>
                    </a:p>
                  </a:txBody>
                  <a:tcPr vert="horz" anchor="t"/>
                </a:tc>
              </a:tr>
            </a:tbl>
          </a:graphicData>
        </a:graphic>
      </p:graphicFrame>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4569460"/>
          </a:xfrm>
          <a:prstGeom prst="rect">
            <a:avLst/>
          </a:prstGeom>
          <a:noFill/>
        </p:spPr>
        <p:txBody>
          <a:bodyPr wrap="square" rtlCol="0">
            <a:spAutoFit/>
          </a:bodyPr>
          <a:lstStyle/>
          <a:p>
            <a:pPr>
              <a:lnSpc>
                <a:spcPct val="130000"/>
              </a:lnSpc>
            </a:pPr>
            <a:r>
              <a:rPr lang="en-US" altLang="zh-CN" sz="2800" b="1" dirty="0" smtClean="0">
                <a:latin typeface="Times New Roman" panose="02020603050405020304" pitchFamily="18" charset="0"/>
                <a:ea typeface="宋体" panose="02010600030101010101" pitchFamily="2" charset="-122"/>
              </a:rPr>
              <a:t>    </a:t>
            </a:r>
            <a:r>
              <a:rPr lang="en-US" altLang="zh-CN" sz="2800" b="1" u="sng" dirty="0" smtClean="0">
                <a:latin typeface="Times New Roman" panose="02020603050405020304" pitchFamily="18" charset="0"/>
                <a:ea typeface="宋体" panose="02010600030101010101" pitchFamily="2" charset="-122"/>
              </a:rPr>
              <a:t>C语言是强类型语言，所有变量必须先定义再使用。</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变量的定义格式：</a:t>
            </a:r>
            <a:r>
              <a:rPr lang="en-US" altLang="zh-CN" sz="2800" b="1" dirty="0" smtClean="0">
                <a:solidFill>
                  <a:srgbClr val="7030A0"/>
                </a:solidFill>
                <a:latin typeface="Times New Roman" panose="02020603050405020304" pitchFamily="18" charset="0"/>
                <a:ea typeface="宋体" panose="02010600030101010101" pitchFamily="2" charset="-122"/>
              </a:rPr>
              <a:t>类型说明符 变量名;</a:t>
            </a:r>
            <a:endParaRPr lang="en-US" altLang="zh-CN" sz="2800" b="1" dirty="0" smtClean="0">
              <a:solidFill>
                <a:srgbClr val="7030A0"/>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变量的赋值格式：</a:t>
            </a:r>
            <a:r>
              <a:rPr lang="en-US" altLang="zh-CN" sz="2800" b="1" dirty="0" smtClean="0">
                <a:solidFill>
                  <a:srgbClr val="7030A0"/>
                </a:solidFill>
                <a:latin typeface="Times New Roman" panose="02020603050405020304" pitchFamily="18" charset="0"/>
                <a:ea typeface="宋体" panose="02010600030101010101" pitchFamily="2" charset="-122"/>
              </a:rPr>
              <a:t>变量名=常量、变量或表达式;</a:t>
            </a:r>
            <a:endParaRPr lang="en-US" altLang="zh-CN" sz="2800" b="1" dirty="0" smtClean="0">
              <a:solidFill>
                <a:srgbClr val="0070C0"/>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整型变量的定义与赋值：</a:t>
            </a:r>
            <a:endParaRPr lang="en-US" altLang="zh-CN" sz="2800" b="1" dirty="0" smtClean="0">
              <a:latin typeface="Times New Roman" panose="02020603050405020304" pitchFamily="18" charset="0"/>
              <a:ea typeface="宋体" panose="02010600030101010101" pitchFamily="2" charset="-122"/>
            </a:endParaRPr>
          </a:p>
          <a:p>
            <a:pPr algn="l">
              <a:lnSpc>
                <a:spcPct val="130000"/>
              </a:lnSpc>
              <a:buClrTx/>
              <a:buSzTx/>
              <a:buFontTx/>
            </a:pPr>
            <a:r>
              <a:rPr lang="en-US" altLang="zh-CN" sz="2800" b="1" dirty="0" smtClean="0">
                <a:latin typeface="Times New Roman" panose="02020603050405020304" pitchFamily="18" charset="0"/>
                <a:ea typeface="宋体" panose="02010600030101010101" pitchFamily="2" charset="-122"/>
              </a:rPr>
              <a:t>    </a:t>
            </a:r>
            <a:endParaRPr lang="en-US" altLang="zh-CN" sz="2800" b="1" dirty="0" smtClean="0">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800" b="1" dirty="0" smtClean="0">
              <a:latin typeface="Times New Roman" panose="02020603050405020304" pitchFamily="18" charset="0"/>
              <a:ea typeface="宋体" panose="02010600030101010101" pitchFamily="2" charset="-122"/>
            </a:endParaRPr>
          </a:p>
          <a:p>
            <a:pPr algn="l">
              <a:lnSpc>
                <a:spcPct val="130000"/>
              </a:lnSpc>
              <a:buClrTx/>
              <a:buSzTx/>
              <a:buFontTx/>
            </a:pPr>
            <a:r>
              <a:rPr lang="en-US" altLang="zh-CN" sz="2800" b="1" dirty="0" smtClean="0">
                <a:latin typeface="Times New Roman" panose="02020603050405020304" pitchFamily="18" charset="0"/>
                <a:ea typeface="宋体" panose="02010600030101010101" pitchFamily="2" charset="-122"/>
              </a:rPr>
              <a:t>    这里的“=”不同于数学上等号的意义，属于C语言的赋值运算符，表示将“=”右边的常量、变量或表达式的值赋给左边的变量。</a:t>
            </a:r>
            <a:endParaRPr lang="en-US" altLang="zh-CN" sz="28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758825" y="2728595"/>
            <a:ext cx="4876800" cy="829945"/>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r>
              <a:rPr lang="en-US" altLang="zh-CN" sz="2400"/>
              <a:t>int a,b,c;</a:t>
            </a:r>
            <a:endParaRPr lang="en-US" altLang="zh-CN" sz="2400"/>
          </a:p>
          <a:p>
            <a:r>
              <a:rPr lang="en-US" altLang="zh-CN" sz="2400"/>
              <a:t>a=12,b=014,c=0xC;</a:t>
            </a:r>
            <a:endParaRPr lang="en-US" altLang="zh-CN" sz="240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3449955"/>
          </a:xfrm>
          <a:prstGeom prst="rect">
            <a:avLst/>
          </a:prstGeom>
          <a:noFill/>
        </p:spPr>
        <p:txBody>
          <a:bodyPr wrap="square" rtlCol="0">
            <a:spAutoFit/>
          </a:bodyPr>
          <a:lstStyle/>
          <a:p>
            <a:pPr>
              <a:lnSpc>
                <a:spcPct val="130000"/>
              </a:lnSpc>
            </a:pPr>
            <a:r>
              <a:rPr lang="en-US" altLang="zh-CN" sz="2800" b="1" dirty="0" smtClean="0">
                <a:latin typeface="Times New Roman" panose="02020603050405020304" pitchFamily="18" charset="0"/>
                <a:ea typeface="宋体" panose="02010600030101010101" pitchFamily="2" charset="-122"/>
              </a:rPr>
              <a:t>    </a:t>
            </a:r>
            <a:r>
              <a:rPr lang="en-US" altLang="zh-CN" sz="2800" b="1" dirty="0" smtClean="0">
                <a:latin typeface="Times New Roman" panose="02020603050405020304" pitchFamily="18" charset="0"/>
                <a:ea typeface="宋体" panose="02010600030101010101" pitchFamily="2" charset="-122"/>
                <a:sym typeface="+mn-ea"/>
              </a:rPr>
              <a:t>可以一次只定义一个变量，也可以一次定义多个变量，多个变量之间用逗号运算符“,”隔开。变量也可以在定义的同时进行初始化：</a:t>
            </a: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以上，三个变量a、b、c实际上赋值的内容是一样的，只是分别采用十进制、八进制、十六进制进行了赋值，八进制前缀“0”，十六进制前缀“0x”或者“0X”，如果十六进制数据中出现了字母，大小写皆可。</a:t>
            </a:r>
            <a:endParaRPr lang="en-US" altLang="zh-CN" sz="28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738505" y="1590675"/>
            <a:ext cx="4876800" cy="460375"/>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r>
              <a:rPr lang="en-US" altLang="zh-CN" sz="2400"/>
              <a:t>int a=12,b=014,c=0xC;</a:t>
            </a:r>
            <a:endParaRPr lang="en-US" altLang="zh-CN" sz="2400"/>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6249035"/>
          </a:xfrm>
          <a:prstGeom prst="rect">
            <a:avLst/>
          </a:prstGeom>
          <a:noFill/>
        </p:spPr>
        <p:txBody>
          <a:bodyPr wrap="square" rtlCol="0">
            <a:spAutoFit/>
          </a:bodyPr>
          <a:lstStyle/>
          <a:p>
            <a:pPr>
              <a:lnSpc>
                <a:spcPct val="130000"/>
              </a:lnSpc>
            </a:pPr>
            <a:r>
              <a:rPr lang="en-US" altLang="zh-CN" sz="2800" b="1" dirty="0" smtClean="0">
                <a:latin typeface="Times New Roman" panose="02020603050405020304" pitchFamily="18" charset="0"/>
                <a:ea typeface="宋体" panose="02010600030101010101" pitchFamily="2" charset="-122"/>
              </a:rPr>
              <a:t>    （2）浮点型</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a:t>
            </a: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浮点型类似于数学的实数类型，有float、double两种，float是一般浮点型，double是双精度浮点型。</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浮点型变量的定义与赋值：</a:t>
            </a: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以上，变量a、b分别采用了十进制小数形式、指数形式进行了赋值，其中指数形式“4.56e1”即为4.56×101的意思，这里“e”也可以写成“E”。</a:t>
            </a:r>
            <a:endParaRPr lang="en-US" altLang="zh-CN" sz="28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627" name="内容占位符 26626"/>
          <p:cNvGraphicFramePr/>
          <p:nvPr>
            <p:ph sz="quarter" idx="2"/>
            <p:custDataLst>
              <p:tags r:id="rId2"/>
            </p:custDataLst>
          </p:nvPr>
        </p:nvGraphicFramePr>
        <p:xfrm>
          <a:off x="1574165" y="1064260"/>
          <a:ext cx="9190355" cy="1325880"/>
        </p:xfrm>
        <a:graphic>
          <a:graphicData uri="http://schemas.openxmlformats.org/drawingml/2006/table">
            <a:tbl>
              <a:tblPr>
                <a:tableStyleId>{69CF1AB2-1976-4502-BF36-3FF5EA218861}</a:tableStyleId>
              </a:tblPr>
              <a:tblGrid>
                <a:gridCol w="1871980"/>
                <a:gridCol w="1320800"/>
                <a:gridCol w="1402715"/>
                <a:gridCol w="3228975"/>
                <a:gridCol w="1365885"/>
              </a:tblGrid>
              <a:tr h="490855">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ctr" eaLnBrk="1" hangingPunct="1">
                        <a:lnSpc>
                          <a:spcPct val="100000"/>
                        </a:lnSpc>
                        <a:spcBef>
                          <a:spcPct val="0"/>
                        </a:spcBef>
                        <a:spcAft>
                          <a:spcPct val="0"/>
                        </a:spcAft>
                        <a:buNone/>
                      </a:pPr>
                      <a:r>
                        <a:rPr lang="zh-CN" altLang="en-US" sz="2000" dirty="0"/>
                        <a:t>类别</a:t>
                      </a:r>
                      <a:endParaRPr lang="zh-CN" altLang="en-US" sz="20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ctr" eaLnBrk="1" hangingPunct="1">
                        <a:lnSpc>
                          <a:spcPct val="100000"/>
                        </a:lnSpc>
                        <a:spcBef>
                          <a:spcPct val="0"/>
                        </a:spcBef>
                        <a:spcAft>
                          <a:spcPct val="0"/>
                        </a:spcAft>
                        <a:buNone/>
                      </a:pPr>
                      <a:r>
                        <a:rPr lang="zh-CN" altLang="en-US" sz="2000" dirty="0"/>
                        <a:t>数据类型</a:t>
                      </a:r>
                      <a:endParaRPr lang="zh-CN" altLang="en-US" sz="20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ctr" eaLnBrk="1" hangingPunct="1">
                        <a:lnSpc>
                          <a:spcPct val="100000"/>
                        </a:lnSpc>
                        <a:spcBef>
                          <a:spcPct val="0"/>
                        </a:spcBef>
                        <a:spcAft>
                          <a:spcPct val="0"/>
                        </a:spcAft>
                        <a:buNone/>
                      </a:pPr>
                      <a:r>
                        <a:rPr lang="zh-CN" altLang="en-US" sz="2000" dirty="0"/>
                        <a:t>字节长度</a:t>
                      </a:r>
                      <a:endParaRPr lang="zh-CN" altLang="en-US" sz="20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ctr" eaLnBrk="1" hangingPunct="1">
                        <a:lnSpc>
                          <a:spcPct val="100000"/>
                        </a:lnSpc>
                        <a:spcBef>
                          <a:spcPct val="0"/>
                        </a:spcBef>
                        <a:spcAft>
                          <a:spcPct val="0"/>
                        </a:spcAft>
                        <a:buNone/>
                      </a:pPr>
                      <a:r>
                        <a:rPr lang="zh-CN" altLang="en-US" sz="2000" dirty="0"/>
                        <a:t>取值范围</a:t>
                      </a:r>
                      <a:endParaRPr lang="zh-CN" altLang="en-US" sz="20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ctr" eaLnBrk="1" hangingPunct="1">
                        <a:lnSpc>
                          <a:spcPct val="100000"/>
                        </a:lnSpc>
                        <a:spcBef>
                          <a:spcPct val="0"/>
                        </a:spcBef>
                        <a:spcAft>
                          <a:spcPct val="0"/>
                        </a:spcAft>
                        <a:buNone/>
                      </a:pPr>
                      <a:r>
                        <a:rPr lang="zh-CN" altLang="en-US" sz="2000" dirty="0"/>
                        <a:t>有效位</a:t>
                      </a:r>
                      <a:endParaRPr lang="zh-CN" altLang="en-US" sz="2000" dirty="0"/>
                    </a:p>
                  </a:txBody>
                  <a:tcPr vert="horz" anchor="t">
                    <a:solidFill>
                      <a:schemeClr val="bg2">
                        <a:lumMod val="75000"/>
                      </a:schemeClr>
                    </a:solidFill>
                  </a:tcPr>
                </a:tc>
              </a:tr>
              <a:tr h="396240">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单精度浮点型</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C00000"/>
                          </a:solidFill>
                        </a:rPr>
                        <a:t>float</a:t>
                      </a:r>
                      <a:endParaRPr lang="en-US" altLang="zh-CN" sz="20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4</a:t>
                      </a:r>
                      <a:endParaRPr lang="en-US" altLang="zh-CN" sz="200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±1.0e-37~±1.0e+38</a:t>
                      </a:r>
                      <a:endParaRPr lang="en-US" altLang="zh-CN" sz="200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7</a:t>
                      </a:r>
                      <a:endParaRPr lang="en-US" altLang="zh-CN" sz="2000"/>
                    </a:p>
                  </a:txBody>
                  <a:tcPr vert="horz" anchor="t"/>
                </a:tc>
              </a:tr>
              <a:tr h="438785">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双精度浮点型</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C00000"/>
                          </a:solidFill>
                        </a:rPr>
                        <a:t>double</a:t>
                      </a:r>
                      <a:endParaRPr lang="en-US" altLang="zh-CN" sz="20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8</a:t>
                      </a:r>
                      <a:endParaRPr lang="en-US" altLang="zh-CN" sz="200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±1.0e-307~±1.0e+308</a:t>
                      </a:r>
                      <a:endParaRPr lang="en-US" altLang="zh-CN" sz="200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16</a:t>
                      </a:r>
                      <a:endParaRPr lang="en-US" altLang="zh-CN" sz="2000"/>
                    </a:p>
                  </a:txBody>
                  <a:tcPr vert="horz" anchor="t"/>
                </a:tc>
              </a:tr>
            </a:tbl>
          </a:graphicData>
        </a:graphic>
      </p:graphicFrame>
      <p:sp>
        <p:nvSpPr>
          <p:cNvPr id="5" name="文本框 4"/>
          <p:cNvSpPr txBox="1"/>
          <p:nvPr/>
        </p:nvSpPr>
        <p:spPr>
          <a:xfrm>
            <a:off x="748665" y="4415155"/>
            <a:ext cx="4876800" cy="829945"/>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r>
              <a:rPr lang="en-US" altLang="zh-CN" sz="2400"/>
              <a:t>float a,b;</a:t>
            </a:r>
            <a:endParaRPr lang="en-US" altLang="zh-CN" sz="2400"/>
          </a:p>
          <a:p>
            <a:r>
              <a:rPr lang="en-US" altLang="zh-CN" sz="2400"/>
              <a:t>a=12.3,b=4.56e1;</a:t>
            </a:r>
            <a:endParaRPr lang="en-US" altLang="zh-CN" sz="2400"/>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5688965"/>
          </a:xfrm>
          <a:prstGeom prst="rect">
            <a:avLst/>
          </a:prstGeom>
          <a:noFill/>
        </p:spPr>
        <p:txBody>
          <a:bodyPr wrap="square" rtlCol="0">
            <a:spAutoFit/>
          </a:bodyPr>
          <a:lstStyle/>
          <a:p>
            <a:pPr>
              <a:lnSpc>
                <a:spcPct val="130000"/>
              </a:lnSpc>
            </a:pPr>
            <a:r>
              <a:rPr lang="en-US" altLang="zh-CN" sz="2800" b="1" dirty="0" smtClean="0">
                <a:solidFill>
                  <a:srgbClr val="FF0000"/>
                </a:solidFill>
                <a:latin typeface="Times New Roman" panose="02020603050405020304" pitchFamily="18" charset="0"/>
                <a:ea typeface="宋体" panose="02010600030101010101" pitchFamily="2" charset="-122"/>
              </a:rPr>
              <a:t>    （3）字符型</a:t>
            </a:r>
            <a:endParaRPr lang="en-US" altLang="zh-CN" sz="2800" b="1" dirty="0" smtClean="0">
              <a:solidFill>
                <a:srgbClr val="FF0000"/>
              </a:solidFill>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字符型变量一般用来存放字符对应的ASCII码，比如：</a:t>
            </a: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以上，变量a、b实际上赋值的内容是一样的，变量a赋予字符7，变量b赋予字符7对应的ASCII码。</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实际使用的时候，字符型变量往往也用来存放整数数据。</a:t>
            </a:r>
            <a:endParaRPr lang="en-US" altLang="zh-CN" sz="28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579" name="内容占位符 24578"/>
          <p:cNvGraphicFramePr/>
          <p:nvPr>
            <p:ph sz="half" idx="2"/>
            <p:custDataLst>
              <p:tags r:id="rId2"/>
            </p:custDataLst>
          </p:nvPr>
        </p:nvGraphicFramePr>
        <p:xfrm>
          <a:off x="1990090" y="1109028"/>
          <a:ext cx="8210550" cy="1196975"/>
        </p:xfrm>
        <a:graphic>
          <a:graphicData uri="http://schemas.openxmlformats.org/drawingml/2006/table">
            <a:tbl>
              <a:tblPr>
                <a:tableStyleId>{69CF1AB2-1976-4502-BF36-3FF5EA218861}</a:tableStyleId>
              </a:tblPr>
              <a:tblGrid>
                <a:gridCol w="2052638"/>
                <a:gridCol w="2052637"/>
                <a:gridCol w="1620838"/>
                <a:gridCol w="2484437"/>
              </a:tblGrid>
              <a:tr h="455613">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类别</a:t>
                      </a:r>
                      <a:endParaRPr lang="zh-CN" altLang="en-US" sz="20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数据类型</a:t>
                      </a:r>
                      <a:endParaRPr lang="zh-CN" altLang="en-US" sz="20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字节长度</a:t>
                      </a:r>
                      <a:endParaRPr lang="zh-CN" altLang="en-US" sz="20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取值范围</a:t>
                      </a:r>
                      <a:endParaRPr lang="zh-CN" altLang="en-US" sz="2000" dirty="0"/>
                    </a:p>
                  </a:txBody>
                  <a:tcPr vert="horz" anchor="t">
                    <a:solidFill>
                      <a:schemeClr val="bg2">
                        <a:lumMod val="75000"/>
                      </a:schemeClr>
                    </a:solidFill>
                  </a:tcPr>
                </a:tc>
              </a:tr>
              <a:tr h="365125">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字符型</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C00000"/>
                          </a:solidFill>
                        </a:rPr>
                        <a:t>char</a:t>
                      </a:r>
                      <a:endParaRPr lang="en-US" altLang="zh-CN" sz="20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1</a:t>
                      </a:r>
                      <a:endParaRPr lang="en-US" altLang="zh-CN" sz="200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-128~127</a:t>
                      </a:r>
                      <a:endParaRPr lang="en-US" altLang="zh-CN" sz="2000"/>
                    </a:p>
                  </a:txBody>
                  <a:tcPr vert="horz" anchor="t"/>
                </a:tc>
              </a:tr>
              <a:tr h="374650">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无符号字符型</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C00000"/>
                          </a:solidFill>
                        </a:rPr>
                        <a:t>unsigned char</a:t>
                      </a:r>
                      <a:endParaRPr lang="en-US" altLang="zh-CN" sz="20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1</a:t>
                      </a:r>
                      <a:endParaRPr lang="en-US" altLang="zh-CN" sz="200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t>0~255</a:t>
                      </a:r>
                      <a:endParaRPr lang="en-US" altLang="zh-CN" sz="2000"/>
                    </a:p>
                  </a:txBody>
                  <a:tcPr vert="horz" anchor="t"/>
                </a:tc>
              </a:tr>
            </a:tbl>
          </a:graphicData>
        </a:graphic>
      </p:graphicFrame>
      <p:sp>
        <p:nvSpPr>
          <p:cNvPr id="5" name="文本框 4"/>
          <p:cNvSpPr txBox="1"/>
          <p:nvPr/>
        </p:nvSpPr>
        <p:spPr>
          <a:xfrm>
            <a:off x="738505" y="3307715"/>
            <a:ext cx="4876800" cy="829945"/>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r>
              <a:rPr lang="en-US" altLang="zh-CN" sz="2400"/>
              <a:t>char a,b;</a:t>
            </a:r>
            <a:endParaRPr lang="en-US" altLang="zh-CN" sz="2400"/>
          </a:p>
          <a:p>
            <a:r>
              <a:rPr lang="en-US" altLang="zh-CN" sz="2400"/>
              <a:t>a=’7’,b=55;</a:t>
            </a:r>
            <a:endParaRPr lang="en-US" altLang="zh-CN" sz="240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3449955"/>
          </a:xfrm>
          <a:prstGeom prst="rect">
            <a:avLst/>
          </a:prstGeom>
          <a:noFill/>
        </p:spPr>
        <p:txBody>
          <a:bodyPr wrap="square" rtlCol="0">
            <a:spAutoFit/>
          </a:bodyPr>
          <a:lstStyle/>
          <a:p>
            <a:pPr>
              <a:lnSpc>
                <a:spcPct val="130000"/>
              </a:lnSpc>
            </a:pPr>
            <a:r>
              <a:rPr lang="zh-CN" altLang="en-US" sz="2800" b="1" dirty="0">
                <a:solidFill>
                  <a:srgbClr val="7030A0"/>
                </a:solidFill>
                <a:latin typeface="黑体" panose="02010609060101010101" charset="-122"/>
                <a:ea typeface="黑体" panose="02010609060101010101" charset="-122"/>
              </a:rPr>
              <a:t>能力</a:t>
            </a:r>
            <a:r>
              <a:rPr lang="zh-CN" altLang="en-US" sz="2800" b="1" dirty="0" smtClean="0">
                <a:solidFill>
                  <a:srgbClr val="7030A0"/>
                </a:solidFill>
                <a:latin typeface="黑体" panose="02010609060101010101" charset="-122"/>
                <a:ea typeface="黑体" panose="02010609060101010101" charset="-122"/>
              </a:rPr>
              <a:t>目标：</a:t>
            </a:r>
            <a:endParaRPr lang="en-US" altLang="zh-CN" sz="2800" b="1" dirty="0" smtClean="0">
              <a:solidFill>
                <a:srgbClr val="7030A0"/>
              </a:solidFill>
              <a:latin typeface="黑体" panose="02010609060101010101" charset="-122"/>
              <a:ea typeface="黑体" panose="02010609060101010101" charset="-122"/>
            </a:endParaRPr>
          </a:p>
          <a:p>
            <a:pPr>
              <a:lnSpc>
                <a:spcPct val="130000"/>
              </a:lnSpc>
            </a:pPr>
            <a:r>
              <a:rPr lang="en-US" altLang="zh-CN" sz="2400" b="1" dirty="0" smtClean="0">
                <a:solidFill>
                  <a:schemeClr val="tx1"/>
                </a:solidFill>
                <a:uFillTx/>
                <a:latin typeface="Times New Roman" panose="02020603050405020304" pitchFamily="18" charset="0"/>
                <a:ea typeface="宋体" panose="02010600030101010101" pitchFamily="2" charset="-122"/>
              </a:rPr>
              <a:t>    </a:t>
            </a:r>
            <a:r>
              <a:rPr sz="2800" b="1" dirty="0">
                <a:solidFill>
                  <a:schemeClr val="tx1"/>
                </a:solidFill>
                <a:uFillTx/>
                <a:latin typeface="Times New Roman" panose="02020603050405020304" pitchFamily="18" charset="0"/>
                <a:ea typeface="宋体" panose="02010600030101010101" pitchFamily="2" charset="-122"/>
              </a:rPr>
              <a:t>理解并掌握C语言基本数据类型，以及算术运算符、逗号运算符、赋值运算符三类运算符的使用，能使用Dev-C++编写简单的顺序结构程序。</a:t>
            </a:r>
            <a:endParaRPr sz="2800" b="1" dirty="0">
              <a:solidFill>
                <a:schemeClr val="tx1"/>
              </a:solidFill>
              <a:uFillTx/>
              <a:latin typeface="Times New Roman" panose="02020603050405020304" pitchFamily="18" charset="0"/>
              <a:ea typeface="宋体" panose="02010600030101010101" pitchFamily="2" charset="-122"/>
            </a:endParaRPr>
          </a:p>
          <a:p>
            <a:pPr>
              <a:lnSpc>
                <a:spcPct val="130000"/>
              </a:lnSpc>
            </a:pPr>
            <a:r>
              <a:rPr lang="zh-CN" altLang="en-US" sz="2800" b="1" dirty="0" smtClean="0">
                <a:solidFill>
                  <a:srgbClr val="7030A0"/>
                </a:solidFill>
                <a:latin typeface="黑体" panose="02010609060101010101" charset="-122"/>
                <a:ea typeface="黑体" panose="02010609060101010101" charset="-122"/>
              </a:rPr>
              <a:t>任务要求：</a:t>
            </a:r>
            <a:endParaRPr lang="en-US" altLang="zh-CN" sz="2800" b="1" dirty="0" smtClean="0">
              <a:solidFill>
                <a:srgbClr val="7030A0"/>
              </a:solidFill>
              <a:latin typeface="黑体" panose="02010609060101010101" charset="-122"/>
              <a:ea typeface="黑体" panose="02010609060101010101" charset="-122"/>
            </a:endParaRPr>
          </a:p>
          <a:p>
            <a:pPr algn="l">
              <a:lnSpc>
                <a:spcPct val="130000"/>
              </a:lnSpc>
              <a:buClrTx/>
              <a:buSzTx/>
              <a:buFontTx/>
            </a:pPr>
            <a:r>
              <a:rPr lang="en-US" altLang="zh-CN" sz="2800" b="1" dirty="0" smtClean="0">
                <a:uFillTx/>
                <a:latin typeface="Times New Roman" panose="02020603050405020304" pitchFamily="18" charset="0"/>
                <a:ea typeface="宋体" panose="02010600030101010101" pitchFamily="2" charset="-122"/>
              </a:rPr>
              <a:t>    根据随机输入的半径r，计算得到相应的圆周长、圆面积、球面面积、球体积。</a:t>
            </a:r>
            <a:endParaRPr lang="en-US" altLang="zh-CN" sz="2800" b="1" dirty="0" smtClean="0">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94265" y="414020"/>
            <a:ext cx="1913255" cy="891540"/>
          </a:xfrm>
          <a:prstGeom prst="rect">
            <a:avLst/>
          </a:prstGeom>
          <a:noFill/>
        </p:spPr>
        <p:txBody>
          <a:bodyPr wrap="square" rtlCol="0">
            <a:spAutoFit/>
          </a:bodyPr>
          <a:lstStyle/>
          <a:p>
            <a:pPr>
              <a:lnSpc>
                <a:spcPct val="130000"/>
              </a:lnSpc>
            </a:pPr>
            <a:r>
              <a:rPr lang="en-US" altLang="zh-CN" sz="2000" b="1" dirty="0" smtClean="0">
                <a:solidFill>
                  <a:srgbClr val="7030A0"/>
                </a:solidFill>
                <a:latin typeface="Times New Roman" panose="02020603050405020304" pitchFamily="18" charset="0"/>
                <a:ea typeface="宋体" panose="02010600030101010101" pitchFamily="2" charset="-122"/>
              </a:rPr>
              <a:t>ASCII</a:t>
            </a:r>
            <a:r>
              <a:rPr lang="zh-CN" altLang="en-US" sz="2000" b="1" dirty="0" smtClean="0">
                <a:solidFill>
                  <a:srgbClr val="7030A0"/>
                </a:solidFill>
                <a:latin typeface="Times New Roman" panose="02020603050405020304" pitchFamily="18" charset="0"/>
                <a:ea typeface="宋体" panose="02010600030101010101" pitchFamily="2" charset="-122"/>
              </a:rPr>
              <a:t>码表</a:t>
            </a:r>
            <a:endParaRPr lang="zh-CN" altLang="en-US" sz="2000" b="1" dirty="0" smtClean="0">
              <a:solidFill>
                <a:srgbClr val="7030A0"/>
              </a:solidFill>
              <a:latin typeface="Times New Roman" panose="02020603050405020304" pitchFamily="18" charset="0"/>
              <a:ea typeface="宋体" panose="02010600030101010101" pitchFamily="2" charset="-122"/>
            </a:endParaRPr>
          </a:p>
          <a:p>
            <a:pPr>
              <a:lnSpc>
                <a:spcPct val="130000"/>
              </a:lnSpc>
            </a:pPr>
            <a:r>
              <a:rPr lang="en-US" altLang="zh-CN" sz="2000" b="1" dirty="0" smtClean="0">
                <a:solidFill>
                  <a:srgbClr val="7030A0"/>
                </a:solidFill>
                <a:latin typeface="Times New Roman" panose="02020603050405020304" pitchFamily="18" charset="0"/>
                <a:ea typeface="宋体" panose="02010600030101010101" pitchFamily="2" charset="-122"/>
              </a:rPr>
              <a:t>(</a:t>
            </a:r>
            <a:r>
              <a:rPr lang="zh-CN" altLang="en-US" sz="2000" b="1" dirty="0" smtClean="0">
                <a:solidFill>
                  <a:srgbClr val="7030A0"/>
                </a:solidFill>
                <a:latin typeface="Times New Roman" panose="02020603050405020304" pitchFamily="18" charset="0"/>
                <a:ea typeface="宋体" panose="02010600030101010101" pitchFamily="2" charset="-122"/>
              </a:rPr>
              <a:t>引自百度百科</a:t>
            </a:r>
            <a:r>
              <a:rPr lang="en-US" altLang="zh-CN" sz="2000" b="1" dirty="0" smtClean="0">
                <a:solidFill>
                  <a:srgbClr val="7030A0"/>
                </a:solidFill>
                <a:latin typeface="Times New Roman" panose="02020603050405020304" pitchFamily="18" charset="0"/>
                <a:ea typeface="宋体" panose="02010600030101010101" pitchFamily="2" charset="-122"/>
              </a:rPr>
              <a:t>)</a:t>
            </a:r>
            <a:endParaRPr lang="en-US" altLang="zh-CN" sz="2000" b="1" dirty="0" smtClean="0">
              <a:solidFill>
                <a:srgbClr val="7030A0"/>
              </a:solidFill>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ASCII（百度百科）"/>
          <p:cNvPicPr>
            <a:picLocks noChangeAspect="1"/>
          </p:cNvPicPr>
          <p:nvPr/>
        </p:nvPicPr>
        <p:blipFill>
          <a:blip r:embed="rId2"/>
          <a:stretch>
            <a:fillRect/>
          </a:stretch>
        </p:blipFill>
        <p:spPr>
          <a:xfrm>
            <a:off x="611505" y="414020"/>
            <a:ext cx="9258300" cy="6029325"/>
          </a:xfrm>
          <a:prstGeom prst="rect">
            <a:avLst/>
          </a:prstGeom>
        </p:spPr>
      </p:pic>
      <p:pic>
        <p:nvPicPr>
          <p:cNvPr id="20" name="Picture 2" descr="D:\机电徐亮\ppt\手指.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10149615" y="1233822"/>
            <a:ext cx="466725" cy="60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3449955"/>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2.1.4  格式输入/输出函数</a:t>
            </a: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格式输入函数用于从输入设备（比如键盘）向计算机输入数据，格式输出函数用于计算机向输出设备（比如显示器）输出数据。</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格式输入/输出函数是由C标准库函数提供，在使用它们的时候，必须使用预处理命令中的“包含”命令将标准输入/输出头文件“stdio.h”包含到当前项目中来。</a:t>
            </a:r>
            <a:endParaRPr lang="en-US" altLang="zh-CN" sz="2400" b="1" dirty="0" smtClean="0">
              <a:solidFill>
                <a:srgbClr val="7030A0"/>
              </a:solidFill>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751840" y="3786505"/>
            <a:ext cx="4754245" cy="2306955"/>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r>
              <a:rPr lang="en-US" altLang="zh-CN" sz="2400"/>
              <a:t>#include &lt;stdio.h&gt;</a:t>
            </a:r>
            <a:endParaRPr lang="en-US" altLang="zh-CN" sz="2400"/>
          </a:p>
          <a:p>
            <a:r>
              <a:rPr lang="en-US" altLang="zh-CN" sz="2400"/>
              <a:t>main()</a:t>
            </a:r>
            <a:endParaRPr lang="en-US" altLang="zh-CN" sz="2400"/>
          </a:p>
          <a:p>
            <a:r>
              <a:rPr lang="en-US" altLang="zh-CN" sz="2400"/>
              <a:t>{</a:t>
            </a:r>
            <a:endParaRPr lang="en-US" altLang="zh-CN" sz="2400"/>
          </a:p>
          <a:p>
            <a:r>
              <a:rPr lang="en-US" altLang="zh-CN" sz="2400"/>
              <a:t>……</a:t>
            </a:r>
            <a:endParaRPr lang="en-US" altLang="zh-CN" sz="2400"/>
          </a:p>
          <a:p>
            <a:r>
              <a:rPr lang="en-US" altLang="zh-CN" sz="2400"/>
              <a:t>}</a:t>
            </a:r>
            <a:endParaRPr lang="en-US" altLang="zh-CN" sz="2400"/>
          </a:p>
          <a:p>
            <a:r>
              <a:rPr lang="en-US" altLang="zh-CN" sz="2400"/>
              <a:t>……</a:t>
            </a:r>
            <a:endParaRPr lang="en-US" altLang="zh-CN" sz="2400"/>
          </a:p>
        </p:txBody>
      </p:sp>
      <p:sp>
        <p:nvSpPr>
          <p:cNvPr id="6" name="文本框 5"/>
          <p:cNvSpPr txBox="1"/>
          <p:nvPr/>
        </p:nvSpPr>
        <p:spPr>
          <a:xfrm>
            <a:off x="5655945" y="4083685"/>
            <a:ext cx="5397500" cy="2009775"/>
          </a:xfrm>
          <a:prstGeom prst="rect">
            <a:avLst/>
          </a:prstGeom>
          <a:noFill/>
        </p:spPr>
        <p:txBody>
          <a:bodyPr wrap="square" rtlCol="0">
            <a:spAutoFit/>
          </a:bodyPr>
          <a:p>
            <a:pPr>
              <a:lnSpc>
                <a:spcPct val="130000"/>
              </a:lnSpc>
            </a:pPr>
            <a:r>
              <a:rPr lang="en-US" altLang="zh-CN" sz="2400" b="1" i="1" dirty="0" smtClean="0">
                <a:solidFill>
                  <a:srgbClr val="00B050"/>
                </a:solidFill>
                <a:latin typeface="Times New Roman" panose="02020603050405020304" pitchFamily="18" charset="0"/>
                <a:ea typeface="宋体" panose="02010600030101010101" pitchFamily="2" charset="-122"/>
              </a:rPr>
              <a:t>    值得注意的是，预处理命令不是C语言语句。以包含命令为例，简单的说就是在编译器编译之前，将头文件中的内容替换该包含命令，再进行编译。</a:t>
            </a:r>
            <a:endParaRPr lang="en-US" altLang="zh-CN" sz="2400" b="1" i="1" dirty="0" smtClean="0">
              <a:solidFill>
                <a:srgbClr val="00B050"/>
              </a:solidFill>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6249035"/>
          </a:xfrm>
          <a:prstGeom prst="rect">
            <a:avLst/>
          </a:prstGeom>
          <a:noFill/>
        </p:spPr>
        <p:txBody>
          <a:bodyPr wrap="square" rtlCol="0">
            <a:spAutoFit/>
          </a:bodyPr>
          <a:lstStyle/>
          <a:p>
            <a:pPr>
              <a:lnSpc>
                <a:spcPct val="130000"/>
              </a:lnSpc>
            </a:pPr>
            <a:r>
              <a:rPr lang="en-US" altLang="zh-CN" sz="2800" b="1" dirty="0" smtClean="0">
                <a:latin typeface="Times New Roman" panose="02020603050405020304" pitchFamily="18" charset="0"/>
                <a:ea typeface="宋体" panose="02010600030101010101" pitchFamily="2" charset="-122"/>
              </a:rPr>
              <a:t>   </a:t>
            </a:r>
            <a:r>
              <a:rPr lang="en-US" altLang="zh-CN" sz="2800" b="1" dirty="0" smtClean="0">
                <a:solidFill>
                  <a:srgbClr val="FF0000"/>
                </a:solidFill>
                <a:latin typeface="Times New Roman" panose="02020603050405020304" pitchFamily="18" charset="0"/>
                <a:ea typeface="宋体" panose="02010600030101010101" pitchFamily="2" charset="-122"/>
              </a:rPr>
              <a:t> （1）格式输出函数——printf( )</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格式输出函数的一般形式是：</a:t>
            </a:r>
            <a:r>
              <a:rPr lang="en-US" altLang="zh-CN" sz="2800" b="1" dirty="0" smtClean="0">
                <a:solidFill>
                  <a:srgbClr val="7030A0"/>
                </a:solidFill>
                <a:latin typeface="Times New Roman" panose="02020603050405020304" pitchFamily="18" charset="0"/>
                <a:ea typeface="宋体" panose="02010600030101010101" pitchFamily="2" charset="-122"/>
              </a:rPr>
              <a:t>printf(“格式控制字符串”,输出列表);</a:t>
            </a:r>
            <a:endParaRPr lang="en-US" altLang="zh-CN" sz="2800" b="1" dirty="0" smtClean="0">
              <a:solidFill>
                <a:srgbClr val="7030A0"/>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solidFill>
                  <a:srgbClr val="7030A0"/>
                </a:solidFill>
                <a:latin typeface="Times New Roman" panose="02020603050405020304" pitchFamily="18" charset="0"/>
                <a:ea typeface="宋体" panose="02010600030101010101" pitchFamily="2" charset="-122"/>
              </a:rPr>
              <a:t>    </a:t>
            </a:r>
            <a:r>
              <a:rPr lang="en-US" altLang="zh-CN" sz="2800" b="1" dirty="0" smtClean="0">
                <a:solidFill>
                  <a:schemeClr val="tx1"/>
                </a:solidFill>
                <a:latin typeface="Times New Roman" panose="02020603050405020304" pitchFamily="18" charset="0"/>
                <a:ea typeface="宋体" panose="02010600030101010101" pitchFamily="2" charset="-122"/>
              </a:rPr>
              <a:t>括号内内容由两部分构成：</a:t>
            </a:r>
            <a:endParaRPr lang="en-US" altLang="zh-CN" sz="2800" b="1" dirty="0" smtClean="0">
              <a:solidFill>
                <a:schemeClr val="tx1"/>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solidFill>
                  <a:schemeClr val="tx1"/>
                </a:solidFill>
                <a:latin typeface="Times New Roman" panose="02020603050405020304" pitchFamily="18" charset="0"/>
                <a:ea typeface="宋体" panose="02010600030101010101" pitchFamily="2" charset="-122"/>
              </a:rPr>
              <a:t>   </a:t>
            </a:r>
            <a:r>
              <a:rPr lang="en-US" altLang="zh-CN" sz="2800" b="1" dirty="0" smtClean="0">
                <a:solidFill>
                  <a:srgbClr val="0070C0"/>
                </a:solidFill>
                <a:latin typeface="Times New Roman" panose="02020603050405020304" pitchFamily="18" charset="0"/>
                <a:ea typeface="宋体" panose="02010600030101010101" pitchFamily="2" charset="-122"/>
              </a:rPr>
              <a:t> ① 格式控制字符串</a:t>
            </a:r>
            <a:endParaRPr lang="en-US" altLang="zh-CN" sz="2800" b="1" dirty="0" smtClean="0">
              <a:solidFill>
                <a:schemeClr val="tx1"/>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solidFill>
                  <a:schemeClr val="tx1"/>
                </a:solidFill>
                <a:latin typeface="Times New Roman" panose="02020603050405020304" pitchFamily="18" charset="0"/>
                <a:ea typeface="宋体" panose="02010600030101010101" pitchFamily="2" charset="-122"/>
              </a:rPr>
              <a:t>    作用是指定输出格式，它又由三部分构成：</a:t>
            </a:r>
            <a:endParaRPr lang="en-US" altLang="zh-CN" sz="2800" b="1" dirty="0" smtClean="0">
              <a:solidFill>
                <a:schemeClr val="tx1"/>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solidFill>
                  <a:schemeClr val="tx1"/>
                </a:solidFill>
                <a:latin typeface="Times New Roman" panose="02020603050405020304" pitchFamily="18" charset="0"/>
                <a:ea typeface="宋体" panose="02010600030101010101" pitchFamily="2" charset="-122"/>
              </a:rPr>
              <a:t>    ● </a:t>
            </a:r>
            <a:r>
              <a:rPr lang="en-US" altLang="zh-CN" sz="2800" b="1" u="sng" dirty="0" smtClean="0">
                <a:solidFill>
                  <a:srgbClr val="00B050"/>
                </a:solidFill>
                <a:latin typeface="Times New Roman" panose="02020603050405020304" pitchFamily="18" charset="0"/>
                <a:ea typeface="宋体" panose="02010600030101010101" pitchFamily="2" charset="-122"/>
              </a:rPr>
              <a:t>显示字符串</a:t>
            </a:r>
            <a:r>
              <a:rPr lang="en-US" altLang="zh-CN" sz="2800" b="1" dirty="0" smtClean="0">
                <a:solidFill>
                  <a:schemeClr val="tx1"/>
                </a:solidFill>
                <a:latin typeface="Times New Roman" panose="02020603050405020304" pitchFamily="18" charset="0"/>
                <a:ea typeface="宋体" panose="02010600030101010101" pitchFamily="2" charset="-122"/>
              </a:rPr>
              <a:t>，按原样输出。</a:t>
            </a:r>
            <a:endParaRPr lang="en-US" altLang="zh-CN" sz="2800" b="1" dirty="0" smtClean="0">
              <a:solidFill>
                <a:schemeClr val="tx1"/>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solidFill>
                  <a:schemeClr val="tx1"/>
                </a:solidFill>
                <a:latin typeface="Times New Roman" panose="02020603050405020304" pitchFamily="18" charset="0"/>
                <a:ea typeface="宋体" panose="02010600030101010101" pitchFamily="2" charset="-122"/>
              </a:rPr>
              <a:t>    ● </a:t>
            </a:r>
            <a:r>
              <a:rPr lang="en-US" altLang="zh-CN" sz="2800" b="1" u="sng" dirty="0" smtClean="0">
                <a:solidFill>
                  <a:srgbClr val="00B050"/>
                </a:solidFill>
                <a:latin typeface="Times New Roman" panose="02020603050405020304" pitchFamily="18" charset="0"/>
                <a:ea typeface="宋体" panose="02010600030101010101" pitchFamily="2" charset="-122"/>
              </a:rPr>
              <a:t>格式化占位符</a:t>
            </a:r>
            <a:r>
              <a:rPr lang="en-US" altLang="zh-CN" sz="2800" b="1" dirty="0" smtClean="0">
                <a:solidFill>
                  <a:schemeClr val="tx1"/>
                </a:solidFill>
                <a:latin typeface="Times New Roman" panose="02020603050405020304" pitchFamily="18" charset="0"/>
                <a:ea typeface="宋体" panose="02010600030101010101" pitchFamily="2" charset="-122"/>
              </a:rPr>
              <a:t>，用于按照指定格式将数据输出，由“%”和特定的字符组成，常用格式化占位符如表所示</a:t>
            </a:r>
            <a:r>
              <a:rPr lang="zh-CN" altLang="en-US" sz="2800" b="1" dirty="0" smtClean="0">
                <a:solidFill>
                  <a:schemeClr val="tx1"/>
                </a:solidFill>
                <a:latin typeface="Times New Roman" panose="02020603050405020304" pitchFamily="18" charset="0"/>
                <a:ea typeface="宋体" panose="02010600030101010101" pitchFamily="2" charset="-122"/>
              </a:rPr>
              <a:t>（后页）</a:t>
            </a:r>
            <a:r>
              <a:rPr lang="en-US" altLang="zh-CN" sz="2800" b="1" dirty="0" smtClean="0">
                <a:solidFill>
                  <a:schemeClr val="tx1"/>
                </a:solidFill>
                <a:latin typeface="Times New Roman" panose="02020603050405020304" pitchFamily="18" charset="0"/>
                <a:ea typeface="宋体" panose="02010600030101010101" pitchFamily="2" charset="-122"/>
              </a:rPr>
              <a:t>，输出时自动按指定格式显示变量或表达式的值。</a:t>
            </a:r>
            <a:endParaRPr lang="en-US" altLang="zh-CN" sz="2800" b="1" dirty="0" smtClean="0">
              <a:solidFill>
                <a:schemeClr val="tx1"/>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solidFill>
                  <a:schemeClr val="tx1"/>
                </a:solidFill>
                <a:latin typeface="Times New Roman" panose="02020603050405020304" pitchFamily="18" charset="0"/>
                <a:ea typeface="宋体" panose="02010600030101010101" pitchFamily="2" charset="-122"/>
              </a:rPr>
              <a:t>    ● </a:t>
            </a:r>
            <a:r>
              <a:rPr lang="en-US" altLang="zh-CN" sz="2800" b="1" u="sng" dirty="0" smtClean="0">
                <a:solidFill>
                  <a:srgbClr val="00B050"/>
                </a:solidFill>
                <a:latin typeface="Times New Roman" panose="02020603050405020304" pitchFamily="18" charset="0"/>
                <a:ea typeface="宋体" panose="02010600030101010101" pitchFamily="2" charset="-122"/>
              </a:rPr>
              <a:t>转义字符</a:t>
            </a:r>
            <a:r>
              <a:rPr lang="en-US" altLang="zh-CN" sz="2800" b="1" dirty="0" smtClean="0">
                <a:solidFill>
                  <a:schemeClr val="tx1"/>
                </a:solidFill>
                <a:latin typeface="Times New Roman" panose="02020603050405020304" pitchFamily="18" charset="0"/>
                <a:ea typeface="宋体" panose="02010600030101010101" pitchFamily="2" charset="-122"/>
              </a:rPr>
              <a:t>，在输出时会被自动转换为对应的操作命令，常用的转移字符如表所示</a:t>
            </a:r>
            <a:r>
              <a:rPr lang="zh-CN" altLang="en-US" sz="2800" b="1" dirty="0" smtClean="0">
                <a:solidFill>
                  <a:schemeClr val="tx1"/>
                </a:solidFill>
                <a:latin typeface="Times New Roman" panose="02020603050405020304" pitchFamily="18" charset="0"/>
                <a:ea typeface="宋体" panose="02010600030101010101" pitchFamily="2" charset="-122"/>
              </a:rPr>
              <a:t>（后页）</a:t>
            </a:r>
            <a:r>
              <a:rPr lang="en-US" altLang="zh-CN" sz="2800" b="1" dirty="0" smtClean="0">
                <a:solidFill>
                  <a:schemeClr val="tx1"/>
                </a:solidFill>
                <a:latin typeface="Times New Roman" panose="02020603050405020304" pitchFamily="18" charset="0"/>
                <a:ea typeface="宋体" panose="02010600030101010101" pitchFamily="2" charset="-122"/>
              </a:rPr>
              <a:t>。</a:t>
            </a:r>
            <a:endParaRPr lang="en-US" altLang="zh-CN" sz="2800" b="1" dirty="0" smtClean="0">
              <a:solidFill>
                <a:schemeClr val="tx1"/>
              </a:solidFill>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650875"/>
          </a:xfrm>
          <a:prstGeom prst="rect">
            <a:avLst/>
          </a:prstGeom>
          <a:noFill/>
        </p:spPr>
        <p:txBody>
          <a:bodyPr wrap="square" rtlCol="0">
            <a:spAutoFit/>
          </a:bodyPr>
          <a:lstStyle/>
          <a:p>
            <a:pPr>
              <a:lnSpc>
                <a:spcPct val="130000"/>
              </a:lnSpc>
            </a:pPr>
            <a:r>
              <a:rPr lang="en-US" altLang="zh-CN" sz="2800" b="1" dirty="0" smtClean="0">
                <a:latin typeface="Times New Roman" panose="02020603050405020304" pitchFamily="18" charset="0"/>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rPr>
              <a:t>● </a:t>
            </a:r>
            <a:r>
              <a:rPr lang="zh-CN" altLang="en-US" sz="2400" b="1" dirty="0" smtClean="0">
                <a:latin typeface="Times New Roman" panose="02020603050405020304" pitchFamily="18" charset="0"/>
                <a:ea typeface="宋体" panose="02010600030101010101" pitchFamily="2" charset="-122"/>
              </a:rPr>
              <a:t>格式占位符：</a:t>
            </a:r>
            <a:endParaRPr lang="zh-CN" altLang="en-US"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p:nvPr>
            <p:custDataLst>
              <p:tags r:id="rId2"/>
            </p:custDataLst>
          </p:nvPr>
        </p:nvGraphicFramePr>
        <p:xfrm>
          <a:off x="586740" y="987425"/>
          <a:ext cx="8751570" cy="1685925"/>
        </p:xfrm>
        <a:graphic>
          <a:graphicData uri="http://schemas.openxmlformats.org/drawingml/2006/table">
            <a:tbl>
              <a:tblPr firstRow="1" bandRow="1">
                <a:tableStyleId>{9DCAF9ED-07DC-4A11-8D7F-57B35C25682E}</a:tableStyleId>
              </a:tblPr>
              <a:tblGrid>
                <a:gridCol w="1280795"/>
                <a:gridCol w="3150870"/>
                <a:gridCol w="1162685"/>
                <a:gridCol w="3157220"/>
              </a:tblGrid>
              <a:tr h="388620">
                <a:tc>
                  <a:txBody>
                    <a:bodyPr/>
                    <a:p>
                      <a:pPr algn="ctr" fontAlgn="base">
                        <a:buClr>
                          <a:schemeClr val="accent1"/>
                        </a:buClr>
                        <a:buSzTx/>
                        <a:buFont typeface="Wingdings" panose="05000000000000000000" pitchFamily="2" charset="2"/>
                        <a:buNone/>
                      </a:pPr>
                      <a:r>
                        <a:rPr lang="en-US" altLang="zh-CN" sz="2000">
                          <a:uFillTx/>
                        </a:rPr>
                        <a:t>占位符</a:t>
                      </a:r>
                      <a:endParaRPr lang="en-US" altLang="zh-CN" sz="2000">
                        <a:uFillTx/>
                      </a:endParaRPr>
                    </a:p>
                  </a:txBody>
                  <a:tcPr marL="68580" marR="68580" marT="0" marB="0" vert="horz" anchor="t"/>
                </a:tc>
                <a:tc>
                  <a:txBody>
                    <a:bodyPr/>
                    <a:p>
                      <a:pPr algn="ctr" fontAlgn="base">
                        <a:buClr>
                          <a:schemeClr val="accent1"/>
                        </a:buClr>
                        <a:buSzTx/>
                        <a:buFont typeface="Wingdings" panose="05000000000000000000" pitchFamily="2" charset="2"/>
                        <a:buNone/>
                      </a:pPr>
                      <a:r>
                        <a:rPr lang="en-US" altLang="zh-CN" sz="2000">
                          <a:uFillTx/>
                        </a:rPr>
                        <a:t>作用</a:t>
                      </a:r>
                      <a:endParaRPr lang="en-US" altLang="zh-CN" sz="2000">
                        <a:uFillTx/>
                      </a:endParaRPr>
                    </a:p>
                  </a:txBody>
                  <a:tcPr marL="68580" marR="68580" marT="0" marB="0" vert="horz" anchor="t"/>
                </a:tc>
                <a:tc>
                  <a:txBody>
                    <a:bodyPr/>
                    <a:p>
                      <a:pPr algn="ctr" fontAlgn="base">
                        <a:buClr>
                          <a:schemeClr val="accent1"/>
                        </a:buClr>
                        <a:buSzTx/>
                        <a:buFont typeface="Wingdings" panose="05000000000000000000" pitchFamily="2" charset="2"/>
                        <a:buNone/>
                      </a:pPr>
                      <a:r>
                        <a:rPr lang="en-US" altLang="zh-CN" sz="2000">
                          <a:uFillTx/>
                        </a:rPr>
                        <a:t>占位符</a:t>
                      </a:r>
                      <a:endParaRPr lang="en-US" altLang="zh-CN" sz="2000">
                        <a:uFillTx/>
                      </a:endParaRPr>
                    </a:p>
                  </a:txBody>
                  <a:tcPr marL="68580" marR="68580" marT="0" marB="0" vert="horz" anchor="t"/>
                </a:tc>
                <a:tc>
                  <a:txBody>
                    <a:bodyPr/>
                    <a:p>
                      <a:pPr algn="ctr" fontAlgn="base">
                        <a:buClr>
                          <a:schemeClr val="accent1"/>
                        </a:buClr>
                        <a:buSzTx/>
                        <a:buFont typeface="Wingdings" panose="05000000000000000000" pitchFamily="2" charset="2"/>
                        <a:buNone/>
                      </a:pPr>
                      <a:r>
                        <a:rPr lang="en-US" altLang="zh-CN" sz="2000">
                          <a:uFillTx/>
                        </a:rPr>
                        <a:t>作用</a:t>
                      </a:r>
                      <a:endParaRPr lang="en-US" altLang="zh-CN" sz="2000">
                        <a:uFillTx/>
                      </a:endParaRPr>
                    </a:p>
                  </a:txBody>
                  <a:tcPr marL="68580" marR="68580" marT="0" marB="0" vert="horz" anchor="t"/>
                </a:tc>
              </a:tr>
              <a:tr h="441325">
                <a:tc>
                  <a:txBody>
                    <a:bodyPr/>
                    <a:p>
                      <a:pPr algn="l" fontAlgn="base">
                        <a:buClr>
                          <a:schemeClr val="accent1"/>
                        </a:buClr>
                        <a:buSzTx/>
                        <a:buFont typeface="Wingdings" panose="05000000000000000000" pitchFamily="2" charset="2"/>
                        <a:buNone/>
                      </a:pPr>
                      <a:r>
                        <a:rPr lang="en-US" altLang="zh-CN" sz="2000">
                          <a:solidFill>
                            <a:srgbClr val="C00000"/>
                          </a:solidFill>
                          <a:uFillTx/>
                        </a:rPr>
                        <a:t>%d</a:t>
                      </a:r>
                      <a:endParaRPr lang="en-US" altLang="zh-CN" sz="2000">
                        <a:solidFill>
                          <a:srgbClr val="C00000"/>
                        </a:solidFill>
                        <a:uFillTx/>
                      </a:endParaRPr>
                    </a:p>
                  </a:txBody>
                  <a:tcPr marL="68580" marR="68580" marT="0" marB="0" vert="horz" anchor="t"/>
                </a:tc>
                <a:tc>
                  <a:txBody>
                    <a:bodyPr/>
                    <a:p>
                      <a:pPr indent="0">
                        <a:buNone/>
                      </a:pPr>
                      <a:r>
                        <a:rPr lang="en-US" sz="2000">
                          <a:uFillTx/>
                        </a:rPr>
                        <a:t>以十进制整数形式输出</a:t>
                      </a:r>
                      <a:endParaRPr lang="en-US" altLang="en-US" sz="2000">
                        <a:uFillTx/>
                      </a:endParaRPr>
                    </a:p>
                  </a:txBody>
                  <a:tcPr marL="68580" marR="68580" marT="0" marB="0" vert="horz" anchor="t"/>
                </a:tc>
                <a:tc>
                  <a:txBody>
                    <a:bodyPr/>
                    <a:p>
                      <a:pPr indent="0">
                        <a:buNone/>
                      </a:pPr>
                      <a:r>
                        <a:rPr lang="en-US" sz="2000">
                          <a:solidFill>
                            <a:srgbClr val="C00000"/>
                          </a:solidFill>
                          <a:uFillTx/>
                        </a:rPr>
                        <a:t>%s</a:t>
                      </a:r>
                      <a:endParaRPr lang="en-US" altLang="en-US" sz="2000">
                        <a:solidFill>
                          <a:srgbClr val="C00000"/>
                        </a:solidFill>
                        <a:uFillTx/>
                      </a:endParaRPr>
                    </a:p>
                  </a:txBody>
                  <a:tcPr marL="68580" marR="68580" marT="0" marB="0" vert="horz" anchor="t"/>
                </a:tc>
                <a:tc>
                  <a:txBody>
                    <a:bodyPr/>
                    <a:p>
                      <a:pPr indent="0">
                        <a:buNone/>
                      </a:pPr>
                      <a:r>
                        <a:rPr lang="en-US" sz="2000">
                          <a:uFillTx/>
                        </a:rPr>
                        <a:t>输出字符串</a:t>
                      </a:r>
                      <a:endParaRPr lang="en-US" altLang="en-US" sz="2000">
                        <a:uFillTx/>
                      </a:endParaRPr>
                    </a:p>
                  </a:txBody>
                  <a:tcPr marL="68580" marR="68580" marT="0" marB="0" vert="horz" anchor="t"/>
                </a:tc>
              </a:tr>
              <a:tr h="467360">
                <a:tc>
                  <a:txBody>
                    <a:bodyPr/>
                    <a:p>
                      <a:pPr algn="l" fontAlgn="base">
                        <a:buClr>
                          <a:schemeClr val="accent1"/>
                        </a:buClr>
                        <a:buSzTx/>
                        <a:buFont typeface="Wingdings" panose="05000000000000000000" pitchFamily="2" charset="2"/>
                        <a:buNone/>
                      </a:pPr>
                      <a:r>
                        <a:rPr lang="en-US" altLang="zh-CN" sz="2000">
                          <a:solidFill>
                            <a:srgbClr val="C00000"/>
                          </a:solidFill>
                          <a:uFillTx/>
                        </a:rPr>
                        <a:t>%x或%X</a:t>
                      </a:r>
                      <a:endParaRPr lang="en-US" altLang="zh-CN" sz="2000">
                        <a:solidFill>
                          <a:srgbClr val="C00000"/>
                        </a:solidFill>
                        <a:uFillTx/>
                      </a:endParaRPr>
                    </a:p>
                  </a:txBody>
                  <a:tcPr marL="68580" marR="68580" marT="0" marB="0" vert="horz" anchor="t"/>
                </a:tc>
                <a:tc>
                  <a:txBody>
                    <a:bodyPr/>
                    <a:p>
                      <a:pPr indent="0">
                        <a:buNone/>
                      </a:pPr>
                      <a:r>
                        <a:rPr lang="en-US" sz="2000">
                          <a:uFillTx/>
                        </a:rPr>
                        <a:t>以十六进制整数形式输出</a:t>
                      </a:r>
                      <a:endParaRPr lang="en-US" altLang="en-US" sz="2000">
                        <a:uFillTx/>
                      </a:endParaRPr>
                    </a:p>
                  </a:txBody>
                  <a:tcPr marL="68580" marR="68580" marT="0" marB="0" vert="horz" anchor="t"/>
                </a:tc>
                <a:tc>
                  <a:txBody>
                    <a:bodyPr/>
                    <a:p>
                      <a:pPr indent="0">
                        <a:buNone/>
                      </a:pPr>
                      <a:r>
                        <a:rPr lang="en-US" sz="2000">
                          <a:solidFill>
                            <a:srgbClr val="C00000"/>
                          </a:solidFill>
                          <a:uFillTx/>
                        </a:rPr>
                        <a:t>%f</a:t>
                      </a:r>
                      <a:endParaRPr lang="en-US" altLang="en-US" sz="2000">
                        <a:solidFill>
                          <a:srgbClr val="C00000"/>
                        </a:solidFill>
                        <a:uFillTx/>
                      </a:endParaRPr>
                    </a:p>
                  </a:txBody>
                  <a:tcPr marL="68580" marR="68580" marT="0" marB="0" vert="horz" anchor="t"/>
                </a:tc>
                <a:tc>
                  <a:txBody>
                    <a:bodyPr/>
                    <a:p>
                      <a:pPr indent="0">
                        <a:buNone/>
                      </a:pPr>
                      <a:r>
                        <a:rPr lang="en-US" sz="2000">
                          <a:uFillTx/>
                        </a:rPr>
                        <a:t>以小数形式输出实数</a:t>
                      </a:r>
                      <a:endParaRPr lang="en-US" altLang="en-US" sz="2000">
                        <a:uFillTx/>
                      </a:endParaRPr>
                    </a:p>
                  </a:txBody>
                  <a:tcPr marL="68580" marR="68580" marT="0" marB="0" vert="horz" anchor="t"/>
                </a:tc>
              </a:tr>
              <a:tr h="388620">
                <a:tc>
                  <a:txBody>
                    <a:bodyPr/>
                    <a:p>
                      <a:pPr algn="l" fontAlgn="base">
                        <a:buClr>
                          <a:schemeClr val="accent1"/>
                        </a:buClr>
                        <a:buSzTx/>
                        <a:buFont typeface="Wingdings" panose="05000000000000000000" pitchFamily="2" charset="2"/>
                        <a:buNone/>
                      </a:pPr>
                      <a:r>
                        <a:rPr lang="en-US" altLang="zh-CN" sz="2000">
                          <a:solidFill>
                            <a:srgbClr val="C00000"/>
                          </a:solidFill>
                          <a:uFillTx/>
                        </a:rPr>
                        <a:t>%c</a:t>
                      </a:r>
                      <a:endParaRPr lang="en-US" altLang="zh-CN" sz="2000">
                        <a:solidFill>
                          <a:srgbClr val="C00000"/>
                        </a:solidFill>
                        <a:uFillTx/>
                      </a:endParaRPr>
                    </a:p>
                  </a:txBody>
                  <a:tcPr marL="68580" marR="68580" marT="0" marB="0" vert="horz" anchor="t"/>
                </a:tc>
                <a:tc>
                  <a:txBody>
                    <a:bodyPr/>
                    <a:p>
                      <a:pPr indent="0">
                        <a:buNone/>
                      </a:pPr>
                      <a:r>
                        <a:rPr lang="en-US" sz="2000">
                          <a:uFillTx/>
                        </a:rPr>
                        <a:t>输出单个字符</a:t>
                      </a:r>
                      <a:endParaRPr lang="en-US" altLang="en-US" sz="2000">
                        <a:uFillTx/>
                      </a:endParaRPr>
                    </a:p>
                  </a:txBody>
                  <a:tcPr marL="68580" marR="68580" marT="0" marB="0" vert="horz" anchor="t"/>
                </a:tc>
                <a:tc>
                  <a:txBody>
                    <a:bodyPr/>
                    <a:p>
                      <a:pPr indent="0">
                        <a:buNone/>
                      </a:pPr>
                      <a:r>
                        <a:rPr lang="en-US" sz="2000">
                          <a:solidFill>
                            <a:srgbClr val="C00000"/>
                          </a:solidFill>
                          <a:uFillTx/>
                        </a:rPr>
                        <a:t>%e或%E</a:t>
                      </a:r>
                      <a:endParaRPr lang="en-US" altLang="en-US" sz="2000">
                        <a:solidFill>
                          <a:srgbClr val="C00000"/>
                        </a:solidFill>
                        <a:uFillTx/>
                      </a:endParaRPr>
                    </a:p>
                  </a:txBody>
                  <a:tcPr marL="68580" marR="68580" marT="0" marB="0" vert="horz" anchor="t"/>
                </a:tc>
                <a:tc>
                  <a:txBody>
                    <a:bodyPr/>
                    <a:p>
                      <a:pPr indent="0">
                        <a:buNone/>
                      </a:pPr>
                      <a:r>
                        <a:rPr lang="en-US" sz="2000">
                          <a:uFillTx/>
                        </a:rPr>
                        <a:t>以指数形式输出实数</a:t>
                      </a:r>
                      <a:endParaRPr lang="en-US" altLang="en-US" sz="2000">
                        <a:uFillTx/>
                      </a:endParaRPr>
                    </a:p>
                  </a:txBody>
                  <a:tcPr marL="68580" marR="68580" marT="0" marB="0" vert="horz" anchor="t"/>
                </a:tc>
              </a:tr>
            </a:tbl>
          </a:graphicData>
        </a:graphic>
      </p:graphicFrame>
      <p:graphicFrame>
        <p:nvGraphicFramePr>
          <p:cNvPr id="4" name="表格 3"/>
          <p:cNvGraphicFramePr/>
          <p:nvPr>
            <p:custDataLst>
              <p:tags r:id="rId3"/>
            </p:custDataLst>
          </p:nvPr>
        </p:nvGraphicFramePr>
        <p:xfrm>
          <a:off x="586740" y="3472180"/>
          <a:ext cx="10586085" cy="2794000"/>
        </p:xfrm>
        <a:graphic>
          <a:graphicData uri="http://schemas.openxmlformats.org/drawingml/2006/table">
            <a:tbl>
              <a:tblPr firstRow="1" bandRow="1">
                <a:tableStyleId>{9DCAF9ED-07DC-4A11-8D7F-57B35C25682E}</a:tableStyleId>
              </a:tblPr>
              <a:tblGrid>
                <a:gridCol w="1211580"/>
                <a:gridCol w="4264660"/>
                <a:gridCol w="1325245"/>
                <a:gridCol w="3784600"/>
              </a:tblGrid>
              <a:tr h="558800">
                <a:tc>
                  <a:txBody>
                    <a:bodyPr/>
                    <a:p>
                      <a:pPr indent="0" algn="ctr">
                        <a:buNone/>
                      </a:pPr>
                      <a:r>
                        <a:rPr lang="en-US" sz="2000"/>
                        <a:t>转义字符</a:t>
                      </a:r>
                      <a:endParaRPr lang="en-US" altLang="en-US" sz="2000"/>
                    </a:p>
                  </a:txBody>
                  <a:tcPr marL="68580" marR="68580" marT="0" marB="0" vert="horz" anchor="ctr" anchorCtr="0"/>
                </a:tc>
                <a:tc>
                  <a:txBody>
                    <a:bodyPr/>
                    <a:p>
                      <a:pPr indent="0" algn="ctr">
                        <a:buNone/>
                      </a:pPr>
                      <a:r>
                        <a:rPr lang="en-US" sz="2000"/>
                        <a:t>作用</a:t>
                      </a:r>
                      <a:endParaRPr lang="en-US" altLang="en-US" sz="2000"/>
                    </a:p>
                  </a:txBody>
                  <a:tcPr marL="68580" marR="68580" marT="0" marB="0" vert="horz" anchor="ctr" anchorCtr="0"/>
                </a:tc>
                <a:tc>
                  <a:txBody>
                    <a:bodyPr/>
                    <a:p>
                      <a:pPr indent="0" algn="ctr">
                        <a:buNone/>
                      </a:pPr>
                      <a:r>
                        <a:rPr lang="en-US" sz="2000"/>
                        <a:t>转义字符</a:t>
                      </a:r>
                      <a:endParaRPr lang="en-US" altLang="en-US" sz="2000"/>
                    </a:p>
                  </a:txBody>
                  <a:tcPr marL="68580" marR="68580" marT="0" marB="0" vert="horz" anchor="ctr" anchorCtr="0"/>
                </a:tc>
                <a:tc>
                  <a:txBody>
                    <a:bodyPr/>
                    <a:p>
                      <a:pPr indent="0" algn="ctr">
                        <a:buNone/>
                      </a:pPr>
                      <a:r>
                        <a:rPr lang="en-US" sz="2000"/>
                        <a:t>作用</a:t>
                      </a:r>
                      <a:endParaRPr lang="en-US" altLang="en-US" sz="2000"/>
                    </a:p>
                  </a:txBody>
                  <a:tcPr marL="68580" marR="68580" marT="0" marB="0" vert="horz" anchor="ctr" anchorCtr="0"/>
                </a:tc>
              </a:tr>
              <a:tr h="558800">
                <a:tc>
                  <a:txBody>
                    <a:bodyPr/>
                    <a:p>
                      <a:pPr indent="0">
                        <a:buNone/>
                      </a:pPr>
                      <a:r>
                        <a:rPr lang="en-US" sz="2000">
                          <a:solidFill>
                            <a:srgbClr val="C00000"/>
                          </a:solidFill>
                        </a:rPr>
                        <a:t>\n</a:t>
                      </a:r>
                      <a:endParaRPr lang="en-US" altLang="en-US" sz="2000">
                        <a:solidFill>
                          <a:srgbClr val="C00000"/>
                        </a:solidFill>
                      </a:endParaRPr>
                    </a:p>
                  </a:txBody>
                  <a:tcPr marL="68580" marR="68580" marT="0" marB="0" vert="horz" anchor="ctr" anchorCtr="0"/>
                </a:tc>
                <a:tc>
                  <a:txBody>
                    <a:bodyPr/>
                    <a:p>
                      <a:pPr indent="0">
                        <a:buNone/>
                      </a:pPr>
                      <a:r>
                        <a:rPr lang="en-US" sz="2000"/>
                        <a:t>换行符，将当前位置移到下一行开头</a:t>
                      </a:r>
                      <a:endParaRPr lang="en-US" altLang="en-US" sz="2000"/>
                    </a:p>
                  </a:txBody>
                  <a:tcPr marL="68580" marR="68580" marT="0" marB="0" vert="horz" anchor="ctr" anchorCtr="0"/>
                </a:tc>
                <a:tc>
                  <a:txBody>
                    <a:bodyPr/>
                    <a:p>
                      <a:pPr indent="0">
                        <a:buNone/>
                      </a:pPr>
                      <a:r>
                        <a:rPr lang="en-US" sz="2000">
                          <a:solidFill>
                            <a:srgbClr val="C00000"/>
                          </a:solidFill>
                        </a:rPr>
                        <a:t>\\</a:t>
                      </a:r>
                      <a:endParaRPr lang="en-US" altLang="en-US" sz="2000">
                        <a:solidFill>
                          <a:srgbClr val="C00000"/>
                        </a:solidFill>
                      </a:endParaRPr>
                    </a:p>
                  </a:txBody>
                  <a:tcPr marL="68580" marR="68580" marT="0" marB="0" vert="horz" anchor="ctr" anchorCtr="0"/>
                </a:tc>
                <a:tc>
                  <a:txBody>
                    <a:bodyPr/>
                    <a:p>
                      <a:pPr indent="0">
                        <a:buNone/>
                      </a:pPr>
                      <a:r>
                        <a:rPr lang="en-US" sz="2000"/>
                        <a:t>输出一个反斜杠“\”</a:t>
                      </a:r>
                      <a:endParaRPr lang="en-US" altLang="en-US" sz="2000"/>
                    </a:p>
                  </a:txBody>
                  <a:tcPr marL="68580" marR="68580" marT="0" marB="0" vert="horz" anchor="ctr" anchorCtr="0"/>
                </a:tc>
              </a:tr>
              <a:tr h="558800">
                <a:tc>
                  <a:txBody>
                    <a:bodyPr/>
                    <a:p>
                      <a:pPr indent="0">
                        <a:buNone/>
                      </a:pPr>
                      <a:r>
                        <a:rPr lang="en-US" sz="2000">
                          <a:solidFill>
                            <a:srgbClr val="C00000"/>
                          </a:solidFill>
                        </a:rPr>
                        <a:t>\r</a:t>
                      </a:r>
                      <a:endParaRPr lang="en-US" altLang="en-US" sz="2000">
                        <a:solidFill>
                          <a:srgbClr val="C00000"/>
                        </a:solidFill>
                      </a:endParaRPr>
                    </a:p>
                  </a:txBody>
                  <a:tcPr marL="68580" marR="68580" marT="0" marB="0" vert="horz" anchor="ctr" anchorCtr="0"/>
                </a:tc>
                <a:tc>
                  <a:txBody>
                    <a:bodyPr/>
                    <a:p>
                      <a:pPr indent="0">
                        <a:buNone/>
                      </a:pPr>
                      <a:r>
                        <a:rPr lang="en-US" sz="2000"/>
                        <a:t>回车符，将当前位置移到本行开头</a:t>
                      </a:r>
                      <a:endParaRPr lang="en-US" altLang="en-US" sz="2000"/>
                    </a:p>
                  </a:txBody>
                  <a:tcPr marL="68580" marR="68580" marT="0" marB="0" vert="horz" anchor="ctr" anchorCtr="0"/>
                </a:tc>
                <a:tc>
                  <a:txBody>
                    <a:bodyPr/>
                    <a:p>
                      <a:pPr indent="0">
                        <a:buNone/>
                      </a:pPr>
                      <a:r>
                        <a:rPr lang="en-US" sz="2000">
                          <a:solidFill>
                            <a:srgbClr val="C00000"/>
                          </a:solidFill>
                        </a:rPr>
                        <a:t>\’</a:t>
                      </a:r>
                      <a:endParaRPr lang="en-US" altLang="en-US" sz="2000">
                        <a:solidFill>
                          <a:srgbClr val="C00000"/>
                        </a:solidFill>
                      </a:endParaRPr>
                    </a:p>
                  </a:txBody>
                  <a:tcPr marL="68580" marR="68580" marT="0" marB="0" vert="horz" anchor="ctr" anchorCtr="0"/>
                </a:tc>
                <a:tc>
                  <a:txBody>
                    <a:bodyPr/>
                    <a:p>
                      <a:pPr indent="0">
                        <a:buNone/>
                      </a:pPr>
                      <a:r>
                        <a:rPr lang="en-US" sz="2000"/>
                        <a:t>输出一个单引号“’”</a:t>
                      </a:r>
                      <a:endParaRPr lang="en-US" altLang="en-US" sz="2000"/>
                    </a:p>
                  </a:txBody>
                  <a:tcPr marL="68580" marR="68580" marT="0" marB="0" vert="horz" anchor="ctr" anchorCtr="0"/>
                </a:tc>
              </a:tr>
              <a:tr h="558800">
                <a:tc>
                  <a:txBody>
                    <a:bodyPr/>
                    <a:p>
                      <a:pPr indent="0">
                        <a:buNone/>
                      </a:pPr>
                      <a:r>
                        <a:rPr lang="en-US" sz="2000">
                          <a:solidFill>
                            <a:srgbClr val="C00000"/>
                          </a:solidFill>
                        </a:rPr>
                        <a:t>\t</a:t>
                      </a:r>
                      <a:endParaRPr lang="en-US" altLang="en-US" sz="2000">
                        <a:solidFill>
                          <a:srgbClr val="C00000"/>
                        </a:solidFill>
                      </a:endParaRPr>
                    </a:p>
                  </a:txBody>
                  <a:tcPr marL="68580" marR="68580" marT="0" marB="0" vert="horz" anchor="ctr" anchorCtr="0"/>
                </a:tc>
                <a:tc>
                  <a:txBody>
                    <a:bodyPr/>
                    <a:p>
                      <a:pPr indent="0">
                        <a:buNone/>
                      </a:pPr>
                      <a:r>
                        <a:rPr lang="en-US" sz="2000"/>
                        <a:t>水平制表符</a:t>
                      </a:r>
                      <a:endParaRPr lang="en-US" altLang="en-US" sz="2000"/>
                    </a:p>
                  </a:txBody>
                  <a:tcPr marL="68580" marR="68580" marT="0" marB="0" vert="horz" anchor="ctr" anchorCtr="0"/>
                </a:tc>
                <a:tc>
                  <a:txBody>
                    <a:bodyPr/>
                    <a:p>
                      <a:pPr indent="0">
                        <a:buNone/>
                      </a:pPr>
                      <a:r>
                        <a:rPr lang="en-US" sz="2000">
                          <a:solidFill>
                            <a:srgbClr val="C00000"/>
                          </a:solidFill>
                        </a:rPr>
                        <a:t>\”</a:t>
                      </a:r>
                      <a:endParaRPr lang="en-US" altLang="en-US" sz="2000">
                        <a:solidFill>
                          <a:srgbClr val="C00000"/>
                        </a:solidFill>
                      </a:endParaRPr>
                    </a:p>
                  </a:txBody>
                  <a:tcPr marL="68580" marR="68580" marT="0" marB="0" vert="horz" anchor="ctr" anchorCtr="0"/>
                </a:tc>
                <a:tc>
                  <a:txBody>
                    <a:bodyPr/>
                    <a:p>
                      <a:pPr indent="0">
                        <a:buNone/>
                      </a:pPr>
                      <a:r>
                        <a:rPr lang="en-US" sz="2000"/>
                        <a:t>输出一个双引号“””</a:t>
                      </a:r>
                      <a:endParaRPr lang="en-US" altLang="en-US" sz="2000"/>
                    </a:p>
                  </a:txBody>
                  <a:tcPr marL="68580" marR="68580" marT="0" marB="0" vert="horz" anchor="ctr" anchorCtr="0"/>
                </a:tc>
              </a:tr>
              <a:tr h="558800">
                <a:tc>
                  <a:txBody>
                    <a:bodyPr/>
                    <a:p>
                      <a:pPr indent="0">
                        <a:buNone/>
                      </a:pPr>
                      <a:r>
                        <a:rPr lang="en-US" sz="2000">
                          <a:solidFill>
                            <a:srgbClr val="C00000"/>
                          </a:solidFill>
                        </a:rPr>
                        <a:t>\v</a:t>
                      </a:r>
                      <a:endParaRPr lang="en-US" altLang="en-US" sz="2000">
                        <a:solidFill>
                          <a:srgbClr val="C00000"/>
                        </a:solidFill>
                      </a:endParaRPr>
                    </a:p>
                  </a:txBody>
                  <a:tcPr marL="68580" marR="68580" marT="0" marB="0" vert="horz" anchor="ctr" anchorCtr="0"/>
                </a:tc>
                <a:tc>
                  <a:txBody>
                    <a:bodyPr/>
                    <a:p>
                      <a:pPr indent="0">
                        <a:buNone/>
                      </a:pPr>
                      <a:r>
                        <a:rPr lang="en-US" sz="2000"/>
                        <a:t>垂直制表符</a:t>
                      </a:r>
                      <a:endParaRPr lang="en-US" altLang="en-US" sz="2000"/>
                    </a:p>
                  </a:txBody>
                  <a:tcPr marL="68580" marR="68580" marT="0" marB="0" vert="horz" anchor="ctr" anchorCtr="0"/>
                </a:tc>
                <a:tc>
                  <a:txBody>
                    <a:bodyPr/>
                    <a:p>
                      <a:pPr indent="0">
                        <a:buNone/>
                      </a:pPr>
                      <a:r>
                        <a:rPr lang="en-US" sz="2000">
                          <a:solidFill>
                            <a:srgbClr val="C00000"/>
                          </a:solidFill>
                        </a:rPr>
                        <a:t>\0</a:t>
                      </a:r>
                      <a:endParaRPr lang="en-US" altLang="en-US" sz="2000">
                        <a:solidFill>
                          <a:srgbClr val="C00000"/>
                        </a:solidFill>
                      </a:endParaRPr>
                    </a:p>
                  </a:txBody>
                  <a:tcPr marL="68580" marR="68580" marT="0" marB="0" vert="horz" anchor="ctr" anchorCtr="0"/>
                </a:tc>
                <a:tc>
                  <a:txBody>
                    <a:bodyPr/>
                    <a:p>
                      <a:pPr indent="0">
                        <a:buNone/>
                      </a:pPr>
                      <a:r>
                        <a:rPr lang="en-US" sz="2000"/>
                        <a:t>空字符，也是字符串结束标志</a:t>
                      </a:r>
                      <a:endParaRPr lang="en-US" altLang="en-US" sz="2000"/>
                    </a:p>
                  </a:txBody>
                  <a:tcPr marL="68580" marR="68580" marT="0" marB="0" vert="horz" anchor="ctr" anchorCtr="0"/>
                </a:tc>
              </a:tr>
            </a:tbl>
          </a:graphicData>
        </a:graphic>
      </p:graphicFrame>
      <p:sp>
        <p:nvSpPr>
          <p:cNvPr id="6" name="文本框 5"/>
          <p:cNvSpPr txBox="1"/>
          <p:nvPr/>
        </p:nvSpPr>
        <p:spPr>
          <a:xfrm>
            <a:off x="261620" y="2851785"/>
            <a:ext cx="11669395" cy="650875"/>
          </a:xfrm>
          <a:prstGeom prst="rect">
            <a:avLst/>
          </a:prstGeom>
          <a:noFill/>
        </p:spPr>
        <p:txBody>
          <a:bodyPr wrap="square" rtlCol="0">
            <a:spAutoFit/>
          </a:bodyPr>
          <a:p>
            <a:pPr>
              <a:lnSpc>
                <a:spcPct val="130000"/>
              </a:lnSpc>
            </a:pPr>
            <a:r>
              <a:rPr lang="en-US" altLang="zh-CN" sz="2800" b="1" dirty="0" smtClean="0">
                <a:latin typeface="Times New Roman" panose="02020603050405020304" pitchFamily="18" charset="0"/>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rPr>
              <a:t>● </a:t>
            </a:r>
            <a:r>
              <a:rPr lang="zh-CN" altLang="en-US" sz="2400" b="1" dirty="0" smtClean="0">
                <a:latin typeface="Times New Roman" panose="02020603050405020304" pitchFamily="18" charset="0"/>
                <a:ea typeface="宋体" panose="02010600030101010101" pitchFamily="2" charset="-122"/>
              </a:rPr>
              <a:t>转义字符</a:t>
            </a:r>
            <a:r>
              <a:rPr lang="zh-CN" altLang="en-US" sz="2400" b="1" dirty="0" smtClean="0">
                <a:latin typeface="Times New Roman" panose="02020603050405020304" pitchFamily="18" charset="0"/>
                <a:ea typeface="宋体" panose="02010600030101010101" pitchFamily="2" charset="-122"/>
              </a:rPr>
              <a:t>：</a:t>
            </a:r>
            <a:endParaRPr lang="zh-CN" altLang="en-US" sz="2400" b="1" dirty="0" smtClean="0">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6249035"/>
          </a:xfrm>
          <a:prstGeom prst="rect">
            <a:avLst/>
          </a:prstGeom>
          <a:noFill/>
        </p:spPr>
        <p:txBody>
          <a:bodyPr wrap="square" rtlCol="0">
            <a:spAutoFit/>
          </a:bodyPr>
          <a:lstStyle/>
          <a:p>
            <a:pPr>
              <a:lnSpc>
                <a:spcPct val="130000"/>
              </a:lnSpc>
            </a:pPr>
            <a:r>
              <a:rPr lang="en-US" altLang="zh-CN" sz="2800" b="1" dirty="0" smtClean="0">
                <a:latin typeface="Times New Roman" panose="02020603050405020304" pitchFamily="18" charset="0"/>
                <a:ea typeface="宋体" panose="02010600030101010101" pitchFamily="2" charset="-122"/>
              </a:rPr>
              <a:t>    </a:t>
            </a:r>
            <a:r>
              <a:rPr lang="en-US" altLang="zh-CN" sz="2800" b="1" dirty="0" smtClean="0">
                <a:solidFill>
                  <a:srgbClr val="0070C0"/>
                </a:solidFill>
                <a:latin typeface="Times New Roman" panose="02020603050405020304" pitchFamily="18" charset="0"/>
                <a:ea typeface="宋体" panose="02010600030101010101" pitchFamily="2" charset="-122"/>
              </a:rPr>
              <a:t>② 输出列表</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输出变量或表达式的列表，用逗号运算符“,”隔开，输出列表中变量或表达式的个数必须与格式控制字符串的个数一一对应。</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例如：</a:t>
            </a: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zh-CN" altLang="en-US" sz="2800" b="1" dirty="0" smtClean="0">
                <a:latin typeface="Times New Roman" panose="02020603050405020304" pitchFamily="18" charset="0"/>
                <a:ea typeface="宋体" panose="02010600030101010101" pitchFamily="2" charset="-122"/>
              </a:rPr>
              <a:t>    运行结果：</a:t>
            </a: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solidFill>
                <a:srgbClr val="FF0000"/>
              </a:solidFill>
              <a:latin typeface="Times New Roman" panose="02020603050405020304" pitchFamily="18" charset="0"/>
              <a:ea typeface="宋体" panose="02010600030101010101" pitchFamily="2" charset="-122"/>
            </a:endParaRPr>
          </a:p>
          <a:p>
            <a:pPr>
              <a:lnSpc>
                <a:spcPct val="130000"/>
              </a:lnSpc>
            </a:pPr>
            <a:endParaRPr lang="en-US" altLang="zh-CN" sz="2800" b="1" dirty="0" smtClean="0">
              <a:solidFill>
                <a:schemeClr val="tx1"/>
              </a:solidFill>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741680" y="2788920"/>
            <a:ext cx="9570720" cy="829945"/>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r>
              <a:rPr lang="en-US" altLang="zh-CN" sz="2400"/>
              <a:t>char a=’7’;</a:t>
            </a:r>
            <a:endParaRPr lang="en-US" altLang="zh-CN" sz="2400"/>
          </a:p>
          <a:p>
            <a:r>
              <a:rPr lang="en-US" altLang="zh-CN" sz="2400"/>
              <a:t>printf("字符%c的ASCII码是%d\n",a,a);</a:t>
            </a:r>
            <a:endParaRPr lang="en-US" altLang="zh-CN" sz="2400"/>
          </a:p>
        </p:txBody>
      </p:sp>
      <p:pic>
        <p:nvPicPr>
          <p:cNvPr id="4" name="图片 3"/>
          <p:cNvPicPr>
            <a:picLocks noChangeAspect="1"/>
          </p:cNvPicPr>
          <p:nvPr/>
        </p:nvPicPr>
        <p:blipFill>
          <a:blip r:embed="rId2"/>
          <a:stretch>
            <a:fillRect/>
          </a:stretch>
        </p:blipFill>
        <p:spPr>
          <a:xfrm>
            <a:off x="741680" y="4305300"/>
            <a:ext cx="5913120" cy="1552575"/>
          </a:xfrm>
          <a:prstGeom prst="rect">
            <a:avLst/>
          </a:prstGeom>
          <a:ln w="12700" cmpd="sng">
            <a:solidFill>
              <a:schemeClr val="tx1"/>
            </a:solidFill>
            <a:prstDash val="solid"/>
          </a:ln>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4569460"/>
          </a:xfrm>
          <a:prstGeom prst="rect">
            <a:avLst/>
          </a:prstGeom>
          <a:noFill/>
        </p:spPr>
        <p:txBody>
          <a:bodyPr wrap="square" rtlCol="0">
            <a:spAutoFit/>
          </a:bodyPr>
          <a:lstStyle/>
          <a:p>
            <a:pPr>
              <a:lnSpc>
                <a:spcPct val="130000"/>
              </a:lnSpc>
            </a:pPr>
            <a:r>
              <a:rPr lang="en-US" altLang="zh-CN" sz="2800" b="1" dirty="0" smtClean="0">
                <a:solidFill>
                  <a:srgbClr val="FF0000"/>
                </a:solidFill>
                <a:latin typeface="Times New Roman" panose="02020603050405020304" pitchFamily="18" charset="0"/>
                <a:ea typeface="宋体" panose="02010600030101010101" pitchFamily="2" charset="-122"/>
                <a:sym typeface="+mn-ea"/>
              </a:rPr>
              <a:t>（2）格式输入函数——scanf( )</a:t>
            </a:r>
            <a:endParaRPr lang="en-US" altLang="zh-CN" sz="2800" b="1" dirty="0" smtClean="0">
              <a:solidFill>
                <a:srgbClr val="FF0000"/>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sym typeface="+mn-ea"/>
              </a:rPr>
              <a:t>    格式输入函数的一般形式是：</a:t>
            </a:r>
            <a:r>
              <a:rPr lang="en-US" altLang="zh-CN" sz="2800" b="1" dirty="0" smtClean="0">
                <a:solidFill>
                  <a:srgbClr val="7030A0"/>
                </a:solidFill>
                <a:latin typeface="Times New Roman" panose="02020603050405020304" pitchFamily="18" charset="0"/>
                <a:ea typeface="宋体" panose="02010600030101010101" pitchFamily="2" charset="-122"/>
                <a:sym typeface="+mn-ea"/>
              </a:rPr>
              <a:t>scanf(“格式控制字符串”,地址列表);</a:t>
            </a:r>
            <a:endParaRPr lang="en-US" altLang="zh-CN" sz="2800" b="1" dirty="0" smtClean="0">
              <a:solidFill>
                <a:srgbClr val="7030A0"/>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sym typeface="+mn-ea"/>
              </a:rPr>
              <a:t>    变量的地址是由取地址运算符“&amp;”后跟变量名构成，</a:t>
            </a:r>
            <a:r>
              <a:rPr lang="en-US" altLang="zh-CN" sz="2800" b="1" i="1" dirty="0" smtClean="0">
                <a:solidFill>
                  <a:srgbClr val="00B050"/>
                </a:solidFill>
                <a:latin typeface="Times New Roman" panose="02020603050405020304" pitchFamily="18" charset="0"/>
                <a:ea typeface="宋体" panose="02010600030101010101" pitchFamily="2" charset="-122"/>
                <a:sym typeface="+mn-ea"/>
              </a:rPr>
              <a:t>比如“&amp;a”表示变量a在计算机内存中的地址</a:t>
            </a:r>
            <a:r>
              <a:rPr lang="en-US" altLang="zh-CN" sz="2800" b="1" dirty="0" smtClean="0">
                <a:latin typeface="Times New Roman" panose="02020603050405020304" pitchFamily="18" charset="0"/>
                <a:ea typeface="宋体" panose="02010600030101010101" pitchFamily="2" charset="-122"/>
                <a:sym typeface="+mn-ea"/>
              </a:rPr>
              <a:t>。</a:t>
            </a:r>
            <a:endParaRPr lang="en-US" altLang="zh-CN" sz="2800" b="1" dirty="0" smtClean="0">
              <a:solidFill>
                <a:schemeClr val="tx1"/>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a:t>
            </a:r>
            <a:r>
              <a:rPr lang="zh-CN" altLang="en-US" sz="2800" b="1" dirty="0" smtClean="0">
                <a:latin typeface="Times New Roman" panose="02020603050405020304" pitchFamily="18" charset="0"/>
                <a:ea typeface="宋体" panose="02010600030101010101" pitchFamily="2" charset="-122"/>
              </a:rPr>
              <a:t>比如：</a:t>
            </a:r>
            <a:endParaRPr lang="zh-CN" altLang="en-US" sz="2800" b="1" dirty="0" smtClean="0">
              <a:latin typeface="Times New Roman" panose="02020603050405020304" pitchFamily="18" charset="0"/>
              <a:ea typeface="宋体" panose="02010600030101010101" pitchFamily="2" charset="-122"/>
            </a:endParaRPr>
          </a:p>
          <a:p>
            <a:pPr>
              <a:lnSpc>
                <a:spcPct val="130000"/>
              </a:lnSpc>
            </a:pPr>
            <a:endParaRPr lang="zh-CN" altLang="en-US" sz="2800" b="1" dirty="0" smtClean="0">
              <a:latin typeface="Times New Roman" panose="02020603050405020304" pitchFamily="18" charset="0"/>
              <a:ea typeface="宋体" panose="02010600030101010101" pitchFamily="2" charset="-122"/>
            </a:endParaRPr>
          </a:p>
          <a:p>
            <a:pPr>
              <a:lnSpc>
                <a:spcPct val="130000"/>
              </a:lnSpc>
            </a:pPr>
            <a:endParaRPr lang="zh-CN" altLang="en-US" sz="2800" b="1" dirty="0" smtClean="0">
              <a:latin typeface="Times New Roman" panose="02020603050405020304" pitchFamily="18" charset="0"/>
              <a:ea typeface="宋体" panose="02010600030101010101" pitchFamily="2" charset="-122"/>
            </a:endParaRPr>
          </a:p>
          <a:p>
            <a:pPr>
              <a:lnSpc>
                <a:spcPct val="130000"/>
              </a:lnSpc>
            </a:pPr>
            <a:r>
              <a:rPr lang="zh-CN" altLang="en-US" sz="2800" b="1" dirty="0" smtClean="0">
                <a:latin typeface="Times New Roman" panose="02020603050405020304" pitchFamily="18" charset="0"/>
                <a:ea typeface="宋体" panose="02010600030101010101" pitchFamily="2" charset="-122"/>
              </a:rPr>
              <a:t>    运行结果：</a:t>
            </a:r>
            <a:endParaRPr lang="zh-CN" altLang="en-US" sz="28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741680" y="3133090"/>
            <a:ext cx="9570720" cy="1198880"/>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r>
              <a:rPr lang="en-US" altLang="zh-CN" sz="2400"/>
              <a:t>int a,b,c;</a:t>
            </a:r>
            <a:endParaRPr lang="en-US" altLang="zh-CN" sz="2400"/>
          </a:p>
          <a:p>
            <a:r>
              <a:rPr lang="en-US" altLang="zh-CN" sz="2400"/>
              <a:t>scanf("%d%d%d",&amp;a,&amp;b,&amp;c);</a:t>
            </a:r>
            <a:endParaRPr lang="en-US" altLang="zh-CN" sz="2400"/>
          </a:p>
          <a:p>
            <a:r>
              <a:rPr lang="en-US" altLang="zh-CN" sz="2400"/>
              <a:t>printf("变量a,b,c的值分别是：%d,%d,%d\n",a,b,c);</a:t>
            </a:r>
            <a:endParaRPr lang="en-US" altLang="zh-CN" sz="2400"/>
          </a:p>
        </p:txBody>
      </p:sp>
      <p:pic>
        <p:nvPicPr>
          <p:cNvPr id="123" name="图片 28"/>
          <p:cNvPicPr>
            <a:picLocks noChangeAspect="1"/>
          </p:cNvPicPr>
          <p:nvPr/>
        </p:nvPicPr>
        <p:blipFill>
          <a:blip r:embed="rId2"/>
          <a:stretch>
            <a:fillRect/>
          </a:stretch>
        </p:blipFill>
        <p:spPr>
          <a:xfrm>
            <a:off x="741680" y="4906010"/>
            <a:ext cx="5396865" cy="1612900"/>
          </a:xfrm>
          <a:prstGeom prst="rect">
            <a:avLst/>
          </a:prstGeom>
          <a:noFill/>
          <a:ln>
            <a:solidFill>
              <a:schemeClr val="tx1"/>
            </a:solidFill>
          </a:ln>
        </p:spPr>
      </p:pic>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5128895"/>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2.1.5  C语言的运算符（一）</a:t>
            </a: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a:t>
            </a:r>
            <a:r>
              <a:rPr lang="en-US" altLang="zh-CN" sz="2800" b="1" dirty="0" smtClean="0">
                <a:solidFill>
                  <a:srgbClr val="FF0000"/>
                </a:solidFill>
                <a:latin typeface="Times New Roman" panose="02020603050405020304" pitchFamily="18" charset="0"/>
                <a:ea typeface="宋体" panose="02010600030101010101" pitchFamily="2" charset="-122"/>
              </a:rPr>
              <a:t>（1）算术运算符</a:t>
            </a:r>
            <a:endParaRPr lang="en-US" altLang="zh-CN" sz="2800" b="1" dirty="0" smtClean="0">
              <a:solidFill>
                <a:srgbClr val="FF0000"/>
              </a:solidFill>
              <a:latin typeface="Times New Roman" panose="02020603050405020304" pitchFamily="18" charset="0"/>
              <a:ea typeface="宋体" panose="02010600030101010101" pitchFamily="2" charset="-122"/>
            </a:endParaRPr>
          </a:p>
          <a:p>
            <a:pPr>
              <a:lnSpc>
                <a:spcPct val="130000"/>
              </a:lnSpc>
            </a:pPr>
            <a:endParaRPr lang="en-US" altLang="zh-CN" sz="2800" b="1" dirty="0" smtClean="0">
              <a:solidFill>
                <a:srgbClr val="FF0000"/>
              </a:solidFill>
              <a:latin typeface="Times New Roman" panose="02020603050405020304" pitchFamily="18" charset="0"/>
              <a:ea typeface="宋体" panose="02010600030101010101" pitchFamily="2" charset="-122"/>
            </a:endParaRPr>
          </a:p>
          <a:p>
            <a:pPr>
              <a:lnSpc>
                <a:spcPct val="130000"/>
              </a:lnSpc>
            </a:pPr>
            <a:endParaRPr lang="en-US" altLang="zh-CN" sz="2800" b="1" dirty="0" smtClean="0">
              <a:solidFill>
                <a:srgbClr val="FF0000"/>
              </a:solidFill>
              <a:latin typeface="Times New Roman" panose="02020603050405020304" pitchFamily="18" charset="0"/>
              <a:ea typeface="宋体" panose="02010600030101010101" pitchFamily="2" charset="-122"/>
            </a:endParaRPr>
          </a:p>
          <a:p>
            <a:pPr>
              <a:lnSpc>
                <a:spcPct val="130000"/>
              </a:lnSpc>
            </a:pPr>
            <a:endParaRPr lang="en-US" altLang="zh-CN" sz="2800" b="1" dirty="0" smtClean="0">
              <a:solidFill>
                <a:srgbClr val="FF0000"/>
              </a:solidFill>
              <a:latin typeface="Times New Roman" panose="02020603050405020304" pitchFamily="18" charset="0"/>
              <a:ea typeface="宋体" panose="02010600030101010101" pitchFamily="2" charset="-122"/>
            </a:endParaRPr>
          </a:p>
          <a:p>
            <a:pPr>
              <a:lnSpc>
                <a:spcPct val="130000"/>
              </a:lnSpc>
            </a:pPr>
            <a:endParaRPr lang="en-US" altLang="zh-CN" sz="2800" b="1" dirty="0" smtClean="0">
              <a:solidFill>
                <a:srgbClr val="FF0000"/>
              </a:solidFill>
              <a:latin typeface="Times New Roman" panose="02020603050405020304" pitchFamily="18" charset="0"/>
              <a:ea typeface="宋体" panose="02010600030101010101" pitchFamily="2" charset="-122"/>
            </a:endParaRPr>
          </a:p>
          <a:p>
            <a:pPr>
              <a:lnSpc>
                <a:spcPct val="130000"/>
              </a:lnSpc>
            </a:pPr>
            <a:endParaRPr lang="en-US" altLang="zh-CN" sz="2800" b="1" dirty="0" smtClean="0">
              <a:solidFill>
                <a:srgbClr val="FF0000"/>
              </a:solidFill>
              <a:latin typeface="Times New Roman" panose="02020603050405020304" pitchFamily="18" charset="0"/>
              <a:ea typeface="宋体" panose="02010600030101010101" pitchFamily="2" charset="-122"/>
            </a:endParaRPr>
          </a:p>
          <a:p>
            <a:pPr>
              <a:lnSpc>
                <a:spcPct val="130000"/>
              </a:lnSpc>
            </a:pPr>
            <a:endParaRPr lang="en-US" altLang="zh-CN" sz="2800" b="1" dirty="0" smtClean="0">
              <a:solidFill>
                <a:srgbClr val="FF0000"/>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solidFill>
                  <a:schemeClr val="tx1"/>
                </a:solidFill>
                <a:latin typeface="Times New Roman" panose="02020603050405020304" pitchFamily="18" charset="0"/>
                <a:ea typeface="宋体" panose="02010600030101010101" pitchFamily="2" charset="-122"/>
              </a:rPr>
              <a:t>    首先演示整数的运算：</a:t>
            </a:r>
            <a:endParaRPr lang="en-US" altLang="zh-CN" sz="2800" b="1" dirty="0" smtClean="0">
              <a:solidFill>
                <a:schemeClr val="tx1"/>
              </a:solidFill>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293" name="表格 12292"/>
          <p:cNvGraphicFramePr/>
          <p:nvPr>
            <p:custDataLst>
              <p:tags r:id="rId2"/>
            </p:custDataLst>
          </p:nvPr>
        </p:nvGraphicFramePr>
        <p:xfrm>
          <a:off x="2922905" y="1579880"/>
          <a:ext cx="6096635" cy="3169920"/>
        </p:xfrm>
        <a:graphic>
          <a:graphicData uri="http://schemas.openxmlformats.org/drawingml/2006/table">
            <a:tbl>
              <a:tblPr>
                <a:tableStyleId>{69CF1AB2-1976-4502-BF36-3FF5EA218861}</a:tableStyleId>
              </a:tblPr>
              <a:tblGrid>
                <a:gridCol w="1028700"/>
                <a:gridCol w="3305810"/>
                <a:gridCol w="1762125"/>
              </a:tblGrid>
              <a:tr h="369888">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运算符</a:t>
                      </a:r>
                      <a:endParaRPr lang="zh-CN" altLang="en-US" sz="20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功能</a:t>
                      </a:r>
                      <a:endParaRPr lang="zh-CN" altLang="en-US" sz="20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应用举例</a:t>
                      </a:r>
                      <a:endParaRPr lang="zh-CN" altLang="en-US" sz="2000" dirty="0"/>
                    </a:p>
                  </a:txBody>
                  <a:tcPr vert="horz" anchor="t">
                    <a:solidFill>
                      <a:schemeClr val="bg2">
                        <a:lumMod val="75000"/>
                      </a:schemeClr>
                    </a:solidFill>
                  </a:tcPr>
                </a:tc>
              </a:tr>
              <a:tr h="371475">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C00000"/>
                          </a:solidFill>
                        </a:rPr>
                        <a:t>+</a:t>
                      </a:r>
                      <a:endParaRPr lang="en-US" altLang="zh-CN" sz="20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加法运算符</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00B050"/>
                          </a:solidFill>
                        </a:rPr>
                        <a:t>x+y</a:t>
                      </a:r>
                      <a:endParaRPr lang="en-US" altLang="zh-CN" sz="2000">
                        <a:solidFill>
                          <a:srgbClr val="00B050"/>
                        </a:solidFill>
                      </a:endParaRPr>
                    </a:p>
                  </a:txBody>
                  <a:tcPr vert="horz" anchor="t"/>
                </a:tc>
              </a:tr>
              <a:tr h="371475">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C00000"/>
                          </a:solidFill>
                        </a:rPr>
                        <a:t>-</a:t>
                      </a:r>
                      <a:endParaRPr lang="en-US" altLang="zh-CN" sz="20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减法运算符</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00B050"/>
                          </a:solidFill>
                        </a:rPr>
                        <a:t>x-y</a:t>
                      </a:r>
                      <a:endParaRPr lang="en-US" altLang="zh-CN" sz="2000">
                        <a:solidFill>
                          <a:srgbClr val="00B050"/>
                        </a:solidFill>
                      </a:endParaRPr>
                    </a:p>
                  </a:txBody>
                  <a:tcPr vert="horz" anchor="t"/>
                </a:tc>
              </a:tr>
              <a:tr h="369887">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solidFill>
                            <a:srgbClr val="C00000"/>
                          </a:solidFill>
                        </a:rPr>
                        <a:t>*</a:t>
                      </a:r>
                      <a:endParaRPr lang="zh-CN" altLang="en-US" sz="20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乘法运算符</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00B050"/>
                          </a:solidFill>
                        </a:rPr>
                        <a:t>x*y</a:t>
                      </a:r>
                      <a:endParaRPr lang="en-US" altLang="zh-CN" sz="2000">
                        <a:solidFill>
                          <a:srgbClr val="00B050"/>
                        </a:solidFill>
                      </a:endParaRPr>
                    </a:p>
                  </a:txBody>
                  <a:tcPr vert="horz" anchor="t"/>
                </a:tc>
              </a:tr>
              <a:tr h="373063">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C00000"/>
                          </a:solidFill>
                        </a:rPr>
                        <a:t>/</a:t>
                      </a:r>
                      <a:endParaRPr lang="en-US" altLang="zh-CN" sz="20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除法运算符</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00B050"/>
                          </a:solidFill>
                        </a:rPr>
                        <a:t>x/y</a:t>
                      </a:r>
                      <a:endParaRPr lang="en-US" altLang="zh-CN" sz="2000">
                        <a:solidFill>
                          <a:srgbClr val="00B050"/>
                        </a:solidFill>
                      </a:endParaRPr>
                    </a:p>
                  </a:txBody>
                  <a:tcPr vert="horz" anchor="t"/>
                </a:tc>
              </a:tr>
              <a:tr h="369887">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C00000"/>
                          </a:solidFill>
                        </a:rPr>
                        <a:t>%</a:t>
                      </a:r>
                      <a:endParaRPr lang="en-US" altLang="zh-CN" sz="20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取模（求余数）运算符</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00B050"/>
                          </a:solidFill>
                        </a:rPr>
                        <a:t>x%y</a:t>
                      </a:r>
                      <a:endParaRPr lang="en-US" altLang="zh-CN" sz="2000">
                        <a:solidFill>
                          <a:srgbClr val="00B050"/>
                        </a:solidFill>
                      </a:endParaRPr>
                    </a:p>
                  </a:txBody>
                  <a:tcPr vert="horz" anchor="t"/>
                </a:tc>
              </a:tr>
              <a:tr h="371475">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C00000"/>
                          </a:solidFill>
                        </a:rPr>
                        <a:t>++</a:t>
                      </a:r>
                      <a:endParaRPr lang="en-US" altLang="zh-CN" sz="20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自增运算符</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solidFill>
                            <a:srgbClr val="00B050"/>
                          </a:solidFill>
                        </a:rPr>
                        <a:t>x++或者++x</a:t>
                      </a:r>
                      <a:endParaRPr lang="zh-CN" altLang="en-US" sz="2000" dirty="0">
                        <a:solidFill>
                          <a:srgbClr val="00B050"/>
                        </a:solidFill>
                      </a:endParaRPr>
                    </a:p>
                  </a:txBody>
                  <a:tcPr vert="horz" anchor="t"/>
                </a:tc>
              </a:tr>
              <a:tr h="371475">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2000">
                          <a:solidFill>
                            <a:srgbClr val="C00000"/>
                          </a:solidFill>
                        </a:rPr>
                        <a:t>--</a:t>
                      </a:r>
                      <a:endParaRPr lang="en-US" altLang="zh-CN" sz="20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t>自减运算符</a:t>
                      </a:r>
                      <a:endParaRPr lang="zh-CN" altLang="en-US" sz="20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2000" dirty="0">
                          <a:solidFill>
                            <a:srgbClr val="00B050"/>
                          </a:solidFill>
                        </a:rPr>
                        <a:t>x--或者--x</a:t>
                      </a:r>
                      <a:endParaRPr lang="zh-CN" altLang="en-US" sz="2000" dirty="0">
                        <a:solidFill>
                          <a:srgbClr val="00B050"/>
                        </a:solidFill>
                      </a:endParaRPr>
                    </a:p>
                  </a:txBody>
                  <a:tcPr vert="horz" anchor="t"/>
                </a:tc>
              </a:tr>
            </a:tbl>
          </a:graphicData>
        </a:graphic>
      </p:graphicFrame>
      <p:sp>
        <p:nvSpPr>
          <p:cNvPr id="3" name="文本框 2"/>
          <p:cNvSpPr txBox="1"/>
          <p:nvPr/>
        </p:nvSpPr>
        <p:spPr>
          <a:xfrm>
            <a:off x="436880" y="5422265"/>
            <a:ext cx="10668000" cy="829945"/>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r>
              <a:rPr lang="en-US" altLang="zh-CN" sz="2400"/>
              <a:t>int a=13,b=3;</a:t>
            </a:r>
            <a:endParaRPr lang="en-US" altLang="zh-CN" sz="2400"/>
          </a:p>
          <a:p>
            <a:r>
              <a:rPr lang="en-US" altLang="zh-CN" sz="2400"/>
              <a:t>printf("和：%d 差：%d 积：%d 商：%d 余数：%d\n",a+b,a-b,a*b,a/b,a%b);</a:t>
            </a:r>
            <a:endParaRPr lang="en-US" altLang="zh-CN" sz="2400"/>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3929380"/>
          </a:xfrm>
          <a:prstGeom prst="rect">
            <a:avLst/>
          </a:prstGeom>
          <a:noFill/>
        </p:spPr>
        <p:txBody>
          <a:bodyPr wrap="square" rtlCol="0">
            <a:spAutoFit/>
          </a:bodyPr>
          <a:lstStyle/>
          <a:p>
            <a:pPr>
              <a:lnSpc>
                <a:spcPct val="130000"/>
              </a:lnSpc>
            </a:pPr>
            <a:r>
              <a:rPr lang="en-US" altLang="zh-CN" sz="2800" b="1" dirty="0" smtClean="0">
                <a:latin typeface="Times New Roman" panose="02020603050405020304" pitchFamily="18" charset="0"/>
                <a:ea typeface="宋体" panose="02010600030101010101" pitchFamily="2" charset="-122"/>
              </a:rPr>
              <a:t>    格式</a:t>
            </a:r>
            <a:r>
              <a:rPr lang="zh-CN" altLang="en-US" sz="2800" b="1" dirty="0" smtClean="0">
                <a:latin typeface="Times New Roman" panose="02020603050405020304" pitchFamily="18" charset="0"/>
                <a:ea typeface="宋体" panose="02010600030101010101" pitchFamily="2" charset="-122"/>
              </a:rPr>
              <a:t>结果：</a:t>
            </a:r>
            <a:endParaRPr lang="zh-CN" altLang="en-US" sz="2800" b="1" dirty="0" smtClean="0">
              <a:latin typeface="Times New Roman" panose="02020603050405020304" pitchFamily="18" charset="0"/>
              <a:ea typeface="宋体" panose="02010600030101010101" pitchFamily="2" charset="-122"/>
            </a:endParaRPr>
          </a:p>
          <a:p>
            <a:pPr>
              <a:lnSpc>
                <a:spcPct val="130000"/>
              </a:lnSpc>
            </a:pPr>
            <a:endParaRPr lang="zh-CN" altLang="en-US" sz="2800" b="1" dirty="0" smtClean="0">
              <a:latin typeface="Times New Roman" panose="02020603050405020304" pitchFamily="18" charset="0"/>
              <a:ea typeface="宋体" panose="02010600030101010101" pitchFamily="2" charset="-122"/>
            </a:endParaRPr>
          </a:p>
          <a:p>
            <a:pPr>
              <a:lnSpc>
                <a:spcPct val="130000"/>
              </a:lnSpc>
            </a:pPr>
            <a:endParaRPr lang="zh-CN" altLang="en-US" sz="2800" b="1" dirty="0" smtClean="0">
              <a:latin typeface="Times New Roman" panose="02020603050405020304" pitchFamily="18" charset="0"/>
              <a:ea typeface="宋体" panose="02010600030101010101" pitchFamily="2" charset="-122"/>
            </a:endParaRPr>
          </a:p>
          <a:p>
            <a:pPr>
              <a:lnSpc>
                <a:spcPct val="130000"/>
              </a:lnSpc>
            </a:pPr>
            <a:endParaRPr lang="zh-CN" altLang="en-US" sz="2800" b="1" dirty="0" smtClean="0">
              <a:latin typeface="Times New Roman" panose="02020603050405020304" pitchFamily="18" charset="0"/>
              <a:ea typeface="宋体" panose="02010600030101010101" pitchFamily="2" charset="-122"/>
            </a:endParaRPr>
          </a:p>
          <a:p>
            <a:pPr>
              <a:lnSpc>
                <a:spcPct val="130000"/>
              </a:lnSpc>
            </a:pPr>
            <a:r>
              <a:rPr lang="zh-CN" altLang="en-US" sz="2400" b="1" i="1" dirty="0" smtClean="0">
                <a:solidFill>
                  <a:srgbClr val="00B050"/>
                </a:solidFill>
                <a:latin typeface="Times New Roman" panose="02020603050405020304" pitchFamily="18" charset="0"/>
                <a:ea typeface="宋体" panose="02010600030101010101" pitchFamily="2" charset="-122"/>
              </a:rPr>
              <a:t>    值得注意的是，13/3的结果是整除的结果4，只有整数才能做整除与取模运算。</a:t>
            </a:r>
            <a:endParaRPr lang="zh-CN" altLang="en-US" sz="2400" b="1" i="1" dirty="0" smtClean="0">
              <a:solidFill>
                <a:srgbClr val="00B050"/>
              </a:solidFill>
              <a:latin typeface="Times New Roman" panose="02020603050405020304" pitchFamily="18" charset="0"/>
              <a:ea typeface="宋体" panose="02010600030101010101" pitchFamily="2" charset="-122"/>
            </a:endParaRPr>
          </a:p>
          <a:p>
            <a:pPr>
              <a:lnSpc>
                <a:spcPct val="130000"/>
              </a:lnSpc>
            </a:pPr>
            <a:r>
              <a:rPr lang="zh-CN" altLang="en-US" sz="2800" b="1" dirty="0" smtClean="0">
                <a:solidFill>
                  <a:schemeClr val="tx1"/>
                </a:solidFill>
                <a:latin typeface="Times New Roman" panose="02020603050405020304" pitchFamily="18" charset="0"/>
                <a:ea typeface="宋体" panose="02010600030101010101" pitchFamily="2" charset="-122"/>
              </a:rPr>
              <a:t>    C语言中，四则运算同样遵循“先乘除后加减”的原则，如果需要改变运算次序，可以用小括号“( )”来提升运算优先等级，比如：</a:t>
            </a:r>
            <a:endParaRPr lang="zh-CN" altLang="en-US" sz="2800" b="1" dirty="0" smtClean="0">
              <a:solidFill>
                <a:schemeClr val="tx1"/>
              </a:solidFill>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125" name="图片 29"/>
          <p:cNvPicPr>
            <a:picLocks noChangeAspect="1"/>
          </p:cNvPicPr>
          <p:nvPr/>
        </p:nvPicPr>
        <p:blipFill>
          <a:blip r:embed="rId2"/>
          <a:stretch>
            <a:fillRect/>
          </a:stretch>
        </p:blipFill>
        <p:spPr>
          <a:xfrm>
            <a:off x="751840" y="987425"/>
            <a:ext cx="6165215" cy="1651000"/>
          </a:xfrm>
          <a:prstGeom prst="rect">
            <a:avLst/>
          </a:prstGeom>
          <a:noFill/>
          <a:ln>
            <a:solidFill>
              <a:schemeClr val="tx1"/>
            </a:solidFill>
          </a:ln>
        </p:spPr>
      </p:pic>
      <p:sp>
        <p:nvSpPr>
          <p:cNvPr id="3" name="文本框 2"/>
          <p:cNvSpPr txBox="1"/>
          <p:nvPr/>
        </p:nvSpPr>
        <p:spPr>
          <a:xfrm>
            <a:off x="751840" y="4355465"/>
            <a:ext cx="9570720" cy="829945"/>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r>
              <a:rPr lang="en-US" altLang="zh-CN" sz="2400"/>
              <a:t>float a=1,b=2,c=3,d=4,r;</a:t>
            </a:r>
            <a:endParaRPr lang="en-US" altLang="zh-CN" sz="2400"/>
          </a:p>
          <a:p>
            <a:r>
              <a:rPr lang="en-US" altLang="zh-CN" sz="2400"/>
              <a:t>r=(a+b)/c+d;</a:t>
            </a:r>
            <a:endParaRPr lang="en-US" altLang="zh-CN" sz="2400"/>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6249035"/>
          </a:xfrm>
          <a:prstGeom prst="rect">
            <a:avLst/>
          </a:prstGeom>
          <a:noFill/>
        </p:spPr>
        <p:txBody>
          <a:bodyPr wrap="square" rtlCol="0">
            <a:spAutoFit/>
          </a:bodyPr>
          <a:lstStyle/>
          <a:p>
            <a:pPr>
              <a:lnSpc>
                <a:spcPct val="130000"/>
              </a:lnSpc>
            </a:pPr>
            <a:r>
              <a:rPr lang="en-US" altLang="zh-CN" sz="2800" b="1" dirty="0" smtClean="0">
                <a:latin typeface="Times New Roman" panose="02020603050405020304" pitchFamily="18" charset="0"/>
                <a:ea typeface="宋体" panose="02010600030101010101" pitchFamily="2" charset="-122"/>
              </a:rPr>
              <a:t>    自增/减运算符属于单目运算符，符号与变量的位置不同，程序运行的效果也截然不同。</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接着演示自增运算符的使用方法：</a:t>
            </a: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运行结果</a:t>
            </a:r>
            <a:r>
              <a:rPr lang="zh-CN" altLang="en-US" sz="2800" b="1" dirty="0" smtClean="0">
                <a:latin typeface="Times New Roman" panose="02020603050405020304" pitchFamily="18" charset="0"/>
                <a:ea typeface="宋体" panose="02010600030101010101" pitchFamily="2" charset="-122"/>
              </a:rPr>
              <a:t>：</a:t>
            </a:r>
            <a:endParaRPr lang="zh-CN" altLang="en-US" sz="2800" b="1" dirty="0" smtClean="0">
              <a:latin typeface="Times New Roman" panose="02020603050405020304" pitchFamily="18" charset="0"/>
              <a:ea typeface="宋体" panose="02010600030101010101" pitchFamily="2" charset="-122"/>
            </a:endParaRPr>
          </a:p>
          <a:p>
            <a:pPr>
              <a:lnSpc>
                <a:spcPct val="130000"/>
              </a:lnSpc>
            </a:pPr>
            <a:endParaRPr lang="zh-CN" altLang="en-US" sz="2800" b="1" dirty="0" smtClean="0">
              <a:latin typeface="Times New Roman" panose="02020603050405020304" pitchFamily="18" charset="0"/>
              <a:ea typeface="宋体" panose="02010600030101010101" pitchFamily="2" charset="-122"/>
            </a:endParaRPr>
          </a:p>
          <a:p>
            <a:pPr>
              <a:lnSpc>
                <a:spcPct val="130000"/>
              </a:lnSpc>
            </a:pPr>
            <a:endParaRPr lang="zh-CN" altLang="en-US" sz="2800" b="1" dirty="0" smtClean="0">
              <a:latin typeface="Times New Roman" panose="02020603050405020304" pitchFamily="18" charset="0"/>
              <a:ea typeface="宋体" panose="02010600030101010101" pitchFamily="2" charset="-122"/>
            </a:endParaRPr>
          </a:p>
          <a:p>
            <a:pPr>
              <a:lnSpc>
                <a:spcPct val="130000"/>
              </a:lnSpc>
            </a:pPr>
            <a:endParaRPr lang="zh-CN" altLang="en-US" sz="2800" b="1" dirty="0" smtClean="0">
              <a:latin typeface="Times New Roman" panose="02020603050405020304" pitchFamily="18" charset="0"/>
              <a:ea typeface="宋体" panose="02010600030101010101" pitchFamily="2" charset="-122"/>
            </a:endParaRPr>
          </a:p>
          <a:p>
            <a:pPr>
              <a:lnSpc>
                <a:spcPct val="130000"/>
              </a:lnSpc>
            </a:pPr>
            <a:r>
              <a:rPr lang="zh-CN" altLang="en-US" sz="2800" b="1" dirty="0" smtClean="0">
                <a:latin typeface="Times New Roman" panose="02020603050405020304" pitchFamily="18" charset="0"/>
                <a:ea typeface="宋体" panose="02010600030101010101" pitchFamily="2" charset="-122"/>
              </a:rPr>
              <a:t>    总结：</a:t>
            </a:r>
            <a:r>
              <a:rPr lang="zh-CN" altLang="en-US" sz="2800" b="1" u="sng" dirty="0" smtClean="0">
                <a:latin typeface="Times New Roman" panose="02020603050405020304" pitchFamily="18" charset="0"/>
                <a:ea typeface="宋体" panose="02010600030101010101" pitchFamily="2" charset="-122"/>
              </a:rPr>
              <a:t>若</a:t>
            </a:r>
            <a:r>
              <a:rPr lang="en-US" altLang="zh-CN" sz="2800" b="1" u="sng" dirty="0" smtClean="0">
                <a:latin typeface="Times New Roman" panose="02020603050405020304" pitchFamily="18" charset="0"/>
                <a:ea typeface="宋体" panose="02010600030101010101" pitchFamily="2" charset="-122"/>
              </a:rPr>
              <a:t>++</a:t>
            </a:r>
            <a:r>
              <a:rPr lang="zh-CN" altLang="en-US" sz="2800" b="1" u="sng" dirty="0" smtClean="0">
                <a:latin typeface="Times New Roman" panose="02020603050405020304" pitchFamily="18" charset="0"/>
                <a:ea typeface="宋体" panose="02010600030101010101" pitchFamily="2" charset="-122"/>
              </a:rPr>
              <a:t>/</a:t>
            </a:r>
            <a:r>
              <a:rPr lang="en-US" altLang="zh-CN" sz="2800" b="1" u="sng" dirty="0" smtClean="0">
                <a:latin typeface="Times New Roman" panose="02020603050405020304" pitchFamily="18" charset="0"/>
                <a:ea typeface="宋体" panose="02010600030101010101" pitchFamily="2" charset="-122"/>
              </a:rPr>
              <a:t>--</a:t>
            </a:r>
            <a:r>
              <a:rPr lang="zh-CN" altLang="en-US" sz="2800" b="1" u="sng" dirty="0" smtClean="0">
                <a:latin typeface="Times New Roman" panose="02020603050405020304" pitchFamily="18" charset="0"/>
                <a:ea typeface="宋体" panose="02010600030101010101" pitchFamily="2" charset="-122"/>
              </a:rPr>
              <a:t>运算符在前是先自增/减再执行语句，若</a:t>
            </a:r>
            <a:r>
              <a:rPr lang="en-US" altLang="zh-CN" sz="2800" b="1" u="sng" dirty="0" smtClean="0">
                <a:latin typeface="Times New Roman" panose="02020603050405020304" pitchFamily="18" charset="0"/>
                <a:ea typeface="宋体" panose="02010600030101010101" pitchFamily="2" charset="-122"/>
              </a:rPr>
              <a:t>++</a:t>
            </a:r>
            <a:r>
              <a:rPr lang="zh-CN" altLang="en-US" sz="2800" b="1" u="sng" dirty="0" smtClean="0">
                <a:latin typeface="Times New Roman" panose="02020603050405020304" pitchFamily="18" charset="0"/>
                <a:ea typeface="宋体" panose="02010600030101010101" pitchFamily="2" charset="-122"/>
              </a:rPr>
              <a:t>/</a:t>
            </a:r>
            <a:r>
              <a:rPr lang="en-US" altLang="zh-CN" sz="2800" b="1" u="sng" dirty="0" smtClean="0">
                <a:latin typeface="Times New Roman" panose="02020603050405020304" pitchFamily="18" charset="0"/>
                <a:ea typeface="宋体" panose="02010600030101010101" pitchFamily="2" charset="-122"/>
              </a:rPr>
              <a:t>--</a:t>
            </a:r>
            <a:r>
              <a:rPr lang="zh-CN" altLang="en-US" sz="2800" b="1" u="sng" dirty="0" smtClean="0">
                <a:latin typeface="Times New Roman" panose="02020603050405020304" pitchFamily="18" charset="0"/>
                <a:ea typeface="宋体" panose="02010600030101010101" pitchFamily="2" charset="-122"/>
              </a:rPr>
              <a:t>运算符在后则是先执行语句再自增/减。</a:t>
            </a:r>
            <a:endParaRPr lang="zh-CN" altLang="en-US" sz="2800" b="1" u="sng"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782320" y="2035810"/>
            <a:ext cx="9570720" cy="1198880"/>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r>
              <a:rPr lang="en-US" altLang="zh-CN" sz="2400"/>
              <a:t>int a=1,b=1;</a:t>
            </a:r>
            <a:endParaRPr lang="en-US" altLang="zh-CN" sz="2400"/>
          </a:p>
          <a:p>
            <a:r>
              <a:rPr lang="en-US" altLang="zh-CN" sz="2400"/>
              <a:t>printf("a的值是%d，b的值是%d\n",++a,b++);</a:t>
            </a:r>
            <a:endParaRPr lang="en-US" altLang="zh-CN" sz="2400"/>
          </a:p>
          <a:p>
            <a:r>
              <a:rPr lang="en-US" altLang="zh-CN" sz="2400"/>
              <a:t>printf("a的值是%d，b的值是%d\n",a,b);</a:t>
            </a:r>
            <a:endParaRPr lang="en-US" altLang="zh-CN" sz="2400"/>
          </a:p>
        </p:txBody>
      </p:sp>
      <p:pic>
        <p:nvPicPr>
          <p:cNvPr id="132" name="图片 31"/>
          <p:cNvPicPr>
            <a:picLocks noChangeAspect="1"/>
          </p:cNvPicPr>
          <p:nvPr/>
        </p:nvPicPr>
        <p:blipFill>
          <a:blip r:embed="rId2"/>
          <a:stretch>
            <a:fillRect/>
          </a:stretch>
        </p:blipFill>
        <p:spPr>
          <a:xfrm>
            <a:off x="2397760" y="3336925"/>
            <a:ext cx="7221220" cy="2033270"/>
          </a:xfrm>
          <a:prstGeom prst="rect">
            <a:avLst/>
          </a:prstGeom>
          <a:noFill/>
          <a:ln>
            <a:solidFill>
              <a:schemeClr val="tx1"/>
            </a:solidFill>
          </a:ln>
        </p:spPr>
      </p:pic>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46710"/>
            <a:ext cx="11669395" cy="5128895"/>
          </a:xfrm>
          <a:prstGeom prst="rect">
            <a:avLst/>
          </a:prstGeom>
          <a:noFill/>
        </p:spPr>
        <p:txBody>
          <a:bodyPr wrap="square" rtlCol="0">
            <a:spAutoFit/>
          </a:bodyPr>
          <a:lstStyle/>
          <a:p>
            <a:pPr>
              <a:lnSpc>
                <a:spcPct val="130000"/>
              </a:lnSpc>
            </a:pPr>
            <a:r>
              <a:rPr lang="en-US" altLang="zh-CN" sz="2800" b="1" dirty="0" smtClean="0">
                <a:solidFill>
                  <a:srgbClr val="FF0000"/>
                </a:solidFill>
                <a:latin typeface="Times New Roman" panose="02020603050405020304" pitchFamily="18" charset="0"/>
                <a:ea typeface="黑体" panose="02010609060101010101" charset="-122"/>
              </a:rPr>
              <a:t>    </a:t>
            </a:r>
            <a:r>
              <a:rPr lang="zh-CN" altLang="en-US" sz="2800" b="1" dirty="0" smtClean="0">
                <a:solidFill>
                  <a:srgbClr val="FF0000"/>
                </a:solidFill>
                <a:latin typeface="Times New Roman" panose="02020603050405020304" pitchFamily="18" charset="0"/>
                <a:ea typeface="黑体" panose="02010609060101010101" charset="-122"/>
              </a:rPr>
              <a:t>（2）赋值运算符</a:t>
            </a:r>
            <a:endParaRPr lang="zh-CN" altLang="en-US" sz="2800" b="1" dirty="0" smtClean="0">
              <a:solidFill>
                <a:srgbClr val="FF0000"/>
              </a:solidFill>
              <a:latin typeface="Times New Roman" panose="02020603050405020304" pitchFamily="18" charset="0"/>
              <a:ea typeface="黑体" panose="02010609060101010101" charset="-122"/>
            </a:endParaRPr>
          </a:p>
          <a:p>
            <a:pPr>
              <a:lnSpc>
                <a:spcPct val="130000"/>
              </a:lnSpc>
            </a:pPr>
            <a:endParaRPr lang="zh-CN" altLang="en-US" sz="2800" b="1" dirty="0" smtClean="0">
              <a:solidFill>
                <a:srgbClr val="FF0000"/>
              </a:solidFill>
              <a:latin typeface="Times New Roman" panose="02020603050405020304" pitchFamily="18" charset="0"/>
              <a:ea typeface="黑体" panose="02010609060101010101" charset="-122"/>
            </a:endParaRPr>
          </a:p>
          <a:p>
            <a:pPr>
              <a:lnSpc>
                <a:spcPct val="130000"/>
              </a:lnSpc>
            </a:pPr>
            <a:endParaRPr lang="zh-CN" altLang="en-US" sz="2800" b="1" dirty="0" smtClean="0">
              <a:solidFill>
                <a:srgbClr val="FF0000"/>
              </a:solidFill>
              <a:latin typeface="Times New Roman" panose="02020603050405020304" pitchFamily="18" charset="0"/>
              <a:ea typeface="黑体" panose="02010609060101010101" charset="-122"/>
            </a:endParaRPr>
          </a:p>
          <a:p>
            <a:pPr>
              <a:lnSpc>
                <a:spcPct val="130000"/>
              </a:lnSpc>
            </a:pPr>
            <a:endParaRPr lang="zh-CN" altLang="en-US" sz="2800" b="1" dirty="0" smtClean="0">
              <a:solidFill>
                <a:srgbClr val="FF0000"/>
              </a:solidFill>
              <a:latin typeface="Times New Roman" panose="02020603050405020304" pitchFamily="18" charset="0"/>
              <a:ea typeface="黑体" panose="02010609060101010101" charset="-122"/>
            </a:endParaRPr>
          </a:p>
          <a:p>
            <a:pPr>
              <a:lnSpc>
                <a:spcPct val="130000"/>
              </a:lnSpc>
            </a:pPr>
            <a:endParaRPr lang="zh-CN" altLang="en-US" sz="2800" b="1" dirty="0" smtClean="0">
              <a:solidFill>
                <a:srgbClr val="FF0000"/>
              </a:solidFill>
              <a:latin typeface="Times New Roman" panose="02020603050405020304" pitchFamily="18" charset="0"/>
              <a:ea typeface="黑体" panose="02010609060101010101" charset="-122"/>
            </a:endParaRPr>
          </a:p>
          <a:p>
            <a:pPr>
              <a:lnSpc>
                <a:spcPct val="130000"/>
              </a:lnSpc>
            </a:pPr>
            <a:r>
              <a:rPr lang="zh-CN" altLang="en-US" sz="2800" b="1" dirty="0" smtClean="0">
                <a:solidFill>
                  <a:schemeClr val="tx1"/>
                </a:solidFill>
                <a:latin typeface="Times New Roman" panose="02020603050405020304" pitchFamily="18" charset="0"/>
                <a:ea typeface="黑体" panose="02010609060101010101" charset="-122"/>
              </a:rPr>
              <a:t>    演示程序：</a:t>
            </a:r>
            <a:endParaRPr lang="zh-CN" altLang="en-US" sz="2800" b="1" dirty="0" smtClean="0">
              <a:solidFill>
                <a:schemeClr val="tx1"/>
              </a:solidFill>
              <a:latin typeface="Times New Roman" panose="02020603050405020304" pitchFamily="18" charset="0"/>
              <a:ea typeface="黑体" panose="02010609060101010101" charset="-122"/>
            </a:endParaRPr>
          </a:p>
          <a:p>
            <a:pPr>
              <a:lnSpc>
                <a:spcPct val="130000"/>
              </a:lnSpc>
            </a:pPr>
            <a:endParaRPr lang="zh-CN" altLang="en-US" sz="2800" b="1" dirty="0" smtClean="0">
              <a:solidFill>
                <a:schemeClr val="tx1"/>
              </a:solidFill>
              <a:latin typeface="Times New Roman" panose="02020603050405020304" pitchFamily="18" charset="0"/>
              <a:ea typeface="黑体" panose="02010609060101010101" charset="-122"/>
            </a:endParaRPr>
          </a:p>
          <a:p>
            <a:pPr>
              <a:lnSpc>
                <a:spcPct val="130000"/>
              </a:lnSpc>
            </a:pPr>
            <a:endParaRPr lang="zh-CN" altLang="en-US" sz="2800" b="1" dirty="0" smtClean="0">
              <a:solidFill>
                <a:schemeClr val="tx1"/>
              </a:solidFill>
              <a:latin typeface="Times New Roman" panose="02020603050405020304" pitchFamily="18" charset="0"/>
              <a:ea typeface="黑体" panose="02010609060101010101" charset="-122"/>
            </a:endParaRPr>
          </a:p>
          <a:p>
            <a:pPr>
              <a:lnSpc>
                <a:spcPct val="130000"/>
              </a:lnSpc>
            </a:pPr>
            <a:r>
              <a:rPr lang="zh-CN" altLang="en-US" sz="2800" b="1" dirty="0" smtClean="0">
                <a:solidFill>
                  <a:schemeClr val="tx1"/>
                </a:solidFill>
                <a:latin typeface="Times New Roman" panose="02020603050405020304" pitchFamily="18" charset="0"/>
                <a:ea typeface="黑体" panose="02010609060101010101" charset="-122"/>
              </a:rPr>
              <a:t>    运行结果：</a:t>
            </a:r>
            <a:endParaRPr lang="zh-CN" altLang="en-US" sz="2800" b="1" dirty="0" smtClean="0">
              <a:solidFill>
                <a:schemeClr val="tx1"/>
              </a:solidFill>
              <a:latin typeface="Times New Roman" panose="02020603050405020304" pitchFamily="18" charset="0"/>
              <a:ea typeface="黑体" panose="02010609060101010101"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p:nvPr>
            <p:custDataLst>
              <p:tags r:id="rId2"/>
            </p:custDataLst>
          </p:nvPr>
        </p:nvGraphicFramePr>
        <p:xfrm>
          <a:off x="702310" y="994410"/>
          <a:ext cx="10788015" cy="2133600"/>
        </p:xfrm>
        <a:graphic>
          <a:graphicData uri="http://schemas.openxmlformats.org/drawingml/2006/table">
            <a:tbl>
              <a:tblPr firstRow="1" bandRow="1">
                <a:tableStyleId>{B301B821-A1FF-4177-AEE7-76D212191A09}</a:tableStyleId>
              </a:tblPr>
              <a:tblGrid>
                <a:gridCol w="1139190"/>
                <a:gridCol w="1222375"/>
                <a:gridCol w="2972435"/>
                <a:gridCol w="1082675"/>
                <a:gridCol w="1764665"/>
                <a:gridCol w="2606675"/>
              </a:tblGrid>
              <a:tr h="0">
                <a:tc>
                  <a:txBody>
                    <a:bodyPr/>
                    <a:p>
                      <a:pPr indent="0" algn="ctr">
                        <a:buNone/>
                      </a:pPr>
                      <a:r>
                        <a:rPr lang="en-US" sz="2000"/>
                        <a:t>运算符</a:t>
                      </a:r>
                      <a:endParaRPr lang="en-US" altLang="en-US" sz="2000"/>
                    </a:p>
                  </a:txBody>
                  <a:tcPr marL="68580" marR="68580" marT="0" marB="0" vert="horz" anchor="t"/>
                </a:tc>
                <a:tc>
                  <a:txBody>
                    <a:bodyPr/>
                    <a:p>
                      <a:pPr indent="0" algn="ctr">
                        <a:buNone/>
                      </a:pPr>
                      <a:r>
                        <a:rPr lang="en-US" sz="2000"/>
                        <a:t>功能</a:t>
                      </a:r>
                      <a:endParaRPr lang="en-US" altLang="en-US" sz="2000"/>
                    </a:p>
                  </a:txBody>
                  <a:tcPr marL="68580" marR="68580" marT="0" marB="0" vert="horz" anchor="t"/>
                </a:tc>
                <a:tc>
                  <a:txBody>
                    <a:bodyPr/>
                    <a:p>
                      <a:pPr indent="0" algn="ctr">
                        <a:buNone/>
                      </a:pPr>
                      <a:r>
                        <a:rPr lang="en-US" sz="2000"/>
                        <a:t>举例</a:t>
                      </a:r>
                      <a:endParaRPr lang="en-US" altLang="en-US" sz="2000"/>
                    </a:p>
                  </a:txBody>
                  <a:tcPr marL="68580" marR="68580" marT="0" marB="0" vert="horz" anchor="t"/>
                </a:tc>
                <a:tc>
                  <a:txBody>
                    <a:bodyPr/>
                    <a:p>
                      <a:pPr indent="0" algn="ctr">
                        <a:buNone/>
                      </a:pPr>
                      <a:r>
                        <a:rPr lang="en-US" sz="2000"/>
                        <a:t>运算符</a:t>
                      </a:r>
                      <a:endParaRPr lang="en-US" altLang="en-US" sz="2000"/>
                    </a:p>
                  </a:txBody>
                  <a:tcPr marL="68580" marR="68580" marT="0" marB="0" vert="horz" anchor="t"/>
                </a:tc>
                <a:tc>
                  <a:txBody>
                    <a:bodyPr/>
                    <a:p>
                      <a:pPr indent="0" algn="ctr">
                        <a:buNone/>
                      </a:pPr>
                      <a:r>
                        <a:rPr lang="en-US" sz="2000"/>
                        <a:t>功能</a:t>
                      </a:r>
                      <a:endParaRPr lang="en-US" altLang="en-US" sz="2000"/>
                    </a:p>
                  </a:txBody>
                  <a:tcPr marL="68580" marR="68580" marT="0" marB="0" vert="horz" anchor="t"/>
                </a:tc>
                <a:tc>
                  <a:txBody>
                    <a:bodyPr/>
                    <a:p>
                      <a:pPr indent="0" algn="ctr">
                        <a:buNone/>
                      </a:pPr>
                      <a:r>
                        <a:rPr lang="en-US" sz="2000"/>
                        <a:t>举例</a:t>
                      </a:r>
                      <a:endParaRPr lang="en-US" altLang="en-US" sz="2000"/>
                    </a:p>
                  </a:txBody>
                  <a:tcPr marL="68580" marR="68580" marT="0" marB="0" vert="horz" anchor="t"/>
                </a:tc>
              </a:tr>
              <a:tr h="0">
                <a:tc>
                  <a:txBody>
                    <a:bodyPr/>
                    <a:p>
                      <a:pPr indent="0">
                        <a:buNone/>
                      </a:pPr>
                      <a:r>
                        <a:rPr lang="en-US" sz="2000">
                          <a:solidFill>
                            <a:srgbClr val="C00000"/>
                          </a:solidFill>
                        </a:rPr>
                        <a:t>=</a:t>
                      </a:r>
                      <a:endParaRPr lang="en-US" altLang="en-US" sz="2000">
                        <a:solidFill>
                          <a:srgbClr val="C00000"/>
                        </a:solidFill>
                      </a:endParaRPr>
                    </a:p>
                  </a:txBody>
                  <a:tcPr marL="68580" marR="68580" marT="0" marB="0" vert="horz" anchor="t"/>
                </a:tc>
                <a:tc>
                  <a:txBody>
                    <a:bodyPr/>
                    <a:p>
                      <a:pPr indent="0">
                        <a:buNone/>
                      </a:pPr>
                      <a:r>
                        <a:rPr lang="en-US" sz="2000"/>
                        <a:t>赋值</a:t>
                      </a:r>
                      <a:endParaRPr lang="en-US" altLang="en-US" sz="2000"/>
                    </a:p>
                  </a:txBody>
                  <a:tcPr marL="68580" marR="68580" marT="0" marB="0" vert="horz" anchor="t"/>
                </a:tc>
                <a:tc>
                  <a:txBody>
                    <a:bodyPr/>
                    <a:p>
                      <a:pPr indent="0">
                        <a:buNone/>
                      </a:pPr>
                      <a:r>
                        <a:rPr lang="en-US" sz="2000">
                          <a:solidFill>
                            <a:srgbClr val="00B050"/>
                          </a:solidFill>
                        </a:rPr>
                        <a:t>a=b;</a:t>
                      </a:r>
                      <a:endParaRPr lang="en-US" altLang="en-US" sz="2000">
                        <a:solidFill>
                          <a:srgbClr val="00B050"/>
                        </a:solidFill>
                      </a:endParaRPr>
                    </a:p>
                  </a:txBody>
                  <a:tcPr marL="68580" marR="68580" marT="0" marB="0" vert="horz" anchor="t"/>
                </a:tc>
                <a:tc>
                  <a:txBody>
                    <a:bodyPr/>
                    <a:p>
                      <a:pPr indent="0">
                        <a:buNone/>
                      </a:pPr>
                      <a:r>
                        <a:rPr lang="en-US" sz="2000">
                          <a:solidFill>
                            <a:srgbClr val="C00000"/>
                          </a:solidFill>
                        </a:rPr>
                        <a:t>&amp;=</a:t>
                      </a:r>
                      <a:endParaRPr lang="en-US" altLang="en-US" sz="2000">
                        <a:solidFill>
                          <a:srgbClr val="C00000"/>
                        </a:solidFill>
                      </a:endParaRPr>
                    </a:p>
                  </a:txBody>
                  <a:tcPr marL="68580" marR="68580" marT="0" marB="0" vert="horz" anchor="t"/>
                </a:tc>
                <a:tc>
                  <a:txBody>
                    <a:bodyPr/>
                    <a:p>
                      <a:pPr indent="0">
                        <a:buNone/>
                      </a:pPr>
                      <a:r>
                        <a:rPr lang="en-US" sz="2000"/>
                        <a:t>位与赋值</a:t>
                      </a:r>
                      <a:endParaRPr lang="en-US" altLang="en-US" sz="2000"/>
                    </a:p>
                  </a:txBody>
                  <a:tcPr marL="68580" marR="68580" marT="0" marB="0" vert="horz" anchor="t"/>
                </a:tc>
                <a:tc>
                  <a:txBody>
                    <a:bodyPr/>
                    <a:p>
                      <a:pPr indent="0">
                        <a:buNone/>
                      </a:pPr>
                      <a:r>
                        <a:rPr lang="en-US" sz="2000">
                          <a:solidFill>
                            <a:srgbClr val="00B050"/>
                          </a:solidFill>
                        </a:rPr>
                        <a:t>a&amp;=b等价于a=a&amp;b</a:t>
                      </a:r>
                      <a:endParaRPr lang="en-US" altLang="en-US" sz="2000">
                        <a:solidFill>
                          <a:srgbClr val="00B050"/>
                        </a:solidFill>
                      </a:endParaRPr>
                    </a:p>
                  </a:txBody>
                  <a:tcPr marL="68580" marR="68580" marT="0" marB="0" vert="horz" anchor="t"/>
                </a:tc>
              </a:tr>
              <a:tr h="0">
                <a:tc>
                  <a:txBody>
                    <a:bodyPr/>
                    <a:p>
                      <a:pPr indent="0">
                        <a:buNone/>
                      </a:pPr>
                      <a:r>
                        <a:rPr lang="en-US" sz="2000">
                          <a:solidFill>
                            <a:srgbClr val="C00000"/>
                          </a:solidFill>
                        </a:rPr>
                        <a:t>+=</a:t>
                      </a:r>
                      <a:endParaRPr lang="en-US" altLang="en-US" sz="2000">
                        <a:solidFill>
                          <a:srgbClr val="C00000"/>
                        </a:solidFill>
                      </a:endParaRPr>
                    </a:p>
                  </a:txBody>
                  <a:tcPr marL="68580" marR="68580" marT="0" marB="0" vert="horz" anchor="t"/>
                </a:tc>
                <a:tc>
                  <a:txBody>
                    <a:bodyPr/>
                    <a:p>
                      <a:pPr indent="0">
                        <a:buNone/>
                      </a:pPr>
                      <a:r>
                        <a:rPr lang="en-US" sz="2000"/>
                        <a:t>加赋值</a:t>
                      </a:r>
                      <a:endParaRPr lang="en-US" altLang="en-US" sz="2000"/>
                    </a:p>
                  </a:txBody>
                  <a:tcPr marL="68580" marR="68580" marT="0" marB="0" vert="horz" anchor="t"/>
                </a:tc>
                <a:tc>
                  <a:txBody>
                    <a:bodyPr/>
                    <a:p>
                      <a:pPr indent="0">
                        <a:buNone/>
                      </a:pPr>
                      <a:r>
                        <a:rPr lang="en-US" sz="2000">
                          <a:solidFill>
                            <a:srgbClr val="00B050"/>
                          </a:solidFill>
                        </a:rPr>
                        <a:t>a+=b等价于a=a+b</a:t>
                      </a:r>
                      <a:endParaRPr lang="en-US" altLang="en-US" sz="2000">
                        <a:solidFill>
                          <a:srgbClr val="00B050"/>
                        </a:solidFill>
                      </a:endParaRPr>
                    </a:p>
                  </a:txBody>
                  <a:tcPr marL="68580" marR="68580" marT="0" marB="0" vert="horz" anchor="t"/>
                </a:tc>
                <a:tc>
                  <a:txBody>
                    <a:bodyPr/>
                    <a:p>
                      <a:pPr indent="0">
                        <a:buNone/>
                      </a:pPr>
                      <a:r>
                        <a:rPr lang="en-US" sz="2000">
                          <a:solidFill>
                            <a:srgbClr val="C00000"/>
                          </a:solidFill>
                        </a:rPr>
                        <a:t>^=</a:t>
                      </a:r>
                      <a:endParaRPr lang="en-US" altLang="en-US" sz="2000">
                        <a:solidFill>
                          <a:srgbClr val="C00000"/>
                        </a:solidFill>
                      </a:endParaRPr>
                    </a:p>
                  </a:txBody>
                  <a:tcPr marL="68580" marR="68580" marT="0" marB="0" vert="horz" anchor="t"/>
                </a:tc>
                <a:tc>
                  <a:txBody>
                    <a:bodyPr/>
                    <a:p>
                      <a:pPr indent="0">
                        <a:buNone/>
                      </a:pPr>
                      <a:r>
                        <a:rPr lang="en-US" sz="2000"/>
                        <a:t>位异或赋值</a:t>
                      </a:r>
                      <a:endParaRPr lang="en-US" altLang="en-US" sz="2000"/>
                    </a:p>
                  </a:txBody>
                  <a:tcPr marL="68580" marR="68580" marT="0" marB="0" vert="horz" anchor="t"/>
                </a:tc>
                <a:tc>
                  <a:txBody>
                    <a:bodyPr/>
                    <a:p>
                      <a:pPr indent="0">
                        <a:buNone/>
                      </a:pPr>
                      <a:r>
                        <a:rPr lang="en-US" sz="2000">
                          <a:solidFill>
                            <a:srgbClr val="00B050"/>
                          </a:solidFill>
                        </a:rPr>
                        <a:t>a^=b等价于a=a^b</a:t>
                      </a:r>
                      <a:endParaRPr lang="en-US" altLang="en-US" sz="2000">
                        <a:solidFill>
                          <a:srgbClr val="00B050"/>
                        </a:solidFill>
                      </a:endParaRPr>
                    </a:p>
                  </a:txBody>
                  <a:tcPr marL="68580" marR="68580" marT="0" marB="0" vert="horz" anchor="t"/>
                </a:tc>
              </a:tr>
              <a:tr h="0">
                <a:tc>
                  <a:txBody>
                    <a:bodyPr/>
                    <a:p>
                      <a:pPr indent="0">
                        <a:buNone/>
                      </a:pPr>
                      <a:r>
                        <a:rPr lang="en-US" sz="2000">
                          <a:solidFill>
                            <a:srgbClr val="C00000"/>
                          </a:solidFill>
                        </a:rPr>
                        <a:t>-=</a:t>
                      </a:r>
                      <a:endParaRPr lang="en-US" altLang="en-US" sz="2000">
                        <a:solidFill>
                          <a:srgbClr val="C00000"/>
                        </a:solidFill>
                      </a:endParaRPr>
                    </a:p>
                  </a:txBody>
                  <a:tcPr marL="68580" marR="68580" marT="0" marB="0" vert="horz" anchor="t"/>
                </a:tc>
                <a:tc>
                  <a:txBody>
                    <a:bodyPr/>
                    <a:p>
                      <a:pPr indent="0">
                        <a:buNone/>
                      </a:pPr>
                      <a:r>
                        <a:rPr lang="en-US" sz="2000"/>
                        <a:t>减赋值</a:t>
                      </a:r>
                      <a:endParaRPr lang="en-US" altLang="en-US" sz="2000"/>
                    </a:p>
                  </a:txBody>
                  <a:tcPr marL="68580" marR="68580" marT="0" marB="0" vert="horz" anchor="t"/>
                </a:tc>
                <a:tc>
                  <a:txBody>
                    <a:bodyPr/>
                    <a:p>
                      <a:pPr indent="0">
                        <a:buNone/>
                      </a:pPr>
                      <a:r>
                        <a:rPr lang="en-US" sz="2000">
                          <a:solidFill>
                            <a:srgbClr val="00B050"/>
                          </a:solidFill>
                        </a:rPr>
                        <a:t>a-=b等价于a=a-b</a:t>
                      </a:r>
                      <a:endParaRPr lang="en-US" altLang="en-US" sz="2000">
                        <a:solidFill>
                          <a:srgbClr val="00B050"/>
                        </a:solidFill>
                      </a:endParaRPr>
                    </a:p>
                  </a:txBody>
                  <a:tcPr marL="68580" marR="68580" marT="0" marB="0" vert="horz" anchor="t"/>
                </a:tc>
                <a:tc>
                  <a:txBody>
                    <a:bodyPr/>
                    <a:p>
                      <a:pPr indent="0">
                        <a:buNone/>
                      </a:pPr>
                      <a:r>
                        <a:rPr lang="en-US" sz="2000">
                          <a:solidFill>
                            <a:srgbClr val="C00000"/>
                          </a:solidFill>
                        </a:rPr>
                        <a:t>|=</a:t>
                      </a:r>
                      <a:endParaRPr lang="en-US" altLang="en-US" sz="2000">
                        <a:solidFill>
                          <a:srgbClr val="C00000"/>
                        </a:solidFill>
                      </a:endParaRPr>
                    </a:p>
                  </a:txBody>
                  <a:tcPr marL="68580" marR="68580" marT="0" marB="0" vert="horz" anchor="t"/>
                </a:tc>
                <a:tc>
                  <a:txBody>
                    <a:bodyPr/>
                    <a:p>
                      <a:pPr indent="0">
                        <a:buNone/>
                      </a:pPr>
                      <a:r>
                        <a:rPr lang="en-US" sz="2000"/>
                        <a:t>位或赋值</a:t>
                      </a:r>
                      <a:endParaRPr lang="en-US" altLang="en-US" sz="2000"/>
                    </a:p>
                  </a:txBody>
                  <a:tcPr marL="68580" marR="68580" marT="0" marB="0" vert="horz" anchor="t"/>
                </a:tc>
                <a:tc>
                  <a:txBody>
                    <a:bodyPr/>
                    <a:p>
                      <a:pPr indent="0">
                        <a:buNone/>
                      </a:pPr>
                      <a:r>
                        <a:rPr lang="en-US" sz="2000">
                          <a:solidFill>
                            <a:srgbClr val="00B050"/>
                          </a:solidFill>
                        </a:rPr>
                        <a:t>a|=b等价于a=a|b</a:t>
                      </a:r>
                      <a:endParaRPr lang="en-US" altLang="en-US" sz="2000">
                        <a:solidFill>
                          <a:srgbClr val="00B050"/>
                        </a:solidFill>
                      </a:endParaRPr>
                    </a:p>
                  </a:txBody>
                  <a:tcPr marL="68580" marR="68580" marT="0" marB="0" vert="horz" anchor="t"/>
                </a:tc>
              </a:tr>
              <a:tr h="0">
                <a:tc>
                  <a:txBody>
                    <a:bodyPr/>
                    <a:p>
                      <a:pPr indent="0">
                        <a:buNone/>
                      </a:pPr>
                      <a:r>
                        <a:rPr lang="en-US" sz="2000">
                          <a:solidFill>
                            <a:srgbClr val="C00000"/>
                          </a:solidFill>
                        </a:rPr>
                        <a:t>*=</a:t>
                      </a:r>
                      <a:endParaRPr lang="en-US" altLang="en-US" sz="2000">
                        <a:solidFill>
                          <a:srgbClr val="C00000"/>
                        </a:solidFill>
                      </a:endParaRPr>
                    </a:p>
                  </a:txBody>
                  <a:tcPr marL="68580" marR="68580" marT="0" marB="0" vert="horz" anchor="t"/>
                </a:tc>
                <a:tc>
                  <a:txBody>
                    <a:bodyPr/>
                    <a:p>
                      <a:pPr indent="0">
                        <a:buNone/>
                      </a:pPr>
                      <a:r>
                        <a:rPr lang="en-US" sz="2000"/>
                        <a:t>乘赋值</a:t>
                      </a:r>
                      <a:endParaRPr lang="en-US" altLang="en-US" sz="2000"/>
                    </a:p>
                  </a:txBody>
                  <a:tcPr marL="68580" marR="68580" marT="0" marB="0" vert="horz" anchor="t"/>
                </a:tc>
                <a:tc>
                  <a:txBody>
                    <a:bodyPr/>
                    <a:p>
                      <a:pPr indent="0">
                        <a:buNone/>
                      </a:pPr>
                      <a:r>
                        <a:rPr lang="en-US" sz="2000">
                          <a:solidFill>
                            <a:srgbClr val="00B050"/>
                          </a:solidFill>
                        </a:rPr>
                        <a:t>a*=b等价于a=a*b</a:t>
                      </a:r>
                      <a:endParaRPr lang="en-US" altLang="en-US" sz="2000">
                        <a:solidFill>
                          <a:srgbClr val="00B050"/>
                        </a:solidFill>
                      </a:endParaRPr>
                    </a:p>
                  </a:txBody>
                  <a:tcPr marL="68580" marR="68580" marT="0" marB="0" vert="horz" anchor="t"/>
                </a:tc>
                <a:tc>
                  <a:txBody>
                    <a:bodyPr/>
                    <a:p>
                      <a:pPr indent="0">
                        <a:buNone/>
                      </a:pPr>
                      <a:r>
                        <a:rPr lang="en-US" sz="2000">
                          <a:solidFill>
                            <a:srgbClr val="C00000"/>
                          </a:solidFill>
                        </a:rPr>
                        <a:t>&lt;&lt;=</a:t>
                      </a:r>
                      <a:endParaRPr lang="en-US" altLang="en-US" sz="2000">
                        <a:solidFill>
                          <a:srgbClr val="C00000"/>
                        </a:solidFill>
                      </a:endParaRPr>
                    </a:p>
                  </a:txBody>
                  <a:tcPr marL="68580" marR="68580" marT="0" marB="0" vert="horz" anchor="t"/>
                </a:tc>
                <a:tc>
                  <a:txBody>
                    <a:bodyPr/>
                    <a:p>
                      <a:pPr indent="0">
                        <a:buNone/>
                      </a:pPr>
                      <a:r>
                        <a:rPr lang="en-US" sz="2000"/>
                        <a:t>左移赋值</a:t>
                      </a:r>
                      <a:endParaRPr lang="en-US" altLang="en-US" sz="2000"/>
                    </a:p>
                  </a:txBody>
                  <a:tcPr marL="68580" marR="68580" marT="0" marB="0" vert="horz" anchor="t"/>
                </a:tc>
                <a:tc>
                  <a:txBody>
                    <a:bodyPr/>
                    <a:p>
                      <a:pPr indent="0">
                        <a:buNone/>
                      </a:pPr>
                      <a:r>
                        <a:rPr lang="en-US" sz="2000">
                          <a:solidFill>
                            <a:srgbClr val="00B050"/>
                          </a:solidFill>
                        </a:rPr>
                        <a:t>a&lt;&lt;=n等价于a=a&lt;&lt;n</a:t>
                      </a:r>
                      <a:endParaRPr lang="en-US" altLang="en-US" sz="2000">
                        <a:solidFill>
                          <a:srgbClr val="00B050"/>
                        </a:solidFill>
                      </a:endParaRPr>
                    </a:p>
                  </a:txBody>
                  <a:tcPr marL="68580" marR="68580" marT="0" marB="0" vert="horz" anchor="t"/>
                </a:tc>
              </a:tr>
              <a:tr h="0">
                <a:tc>
                  <a:txBody>
                    <a:bodyPr/>
                    <a:p>
                      <a:pPr indent="0">
                        <a:buNone/>
                      </a:pPr>
                      <a:r>
                        <a:rPr lang="en-US" sz="2000">
                          <a:solidFill>
                            <a:srgbClr val="C00000"/>
                          </a:solidFill>
                        </a:rPr>
                        <a:t>/=</a:t>
                      </a:r>
                      <a:endParaRPr lang="en-US" altLang="en-US" sz="2000">
                        <a:solidFill>
                          <a:srgbClr val="C00000"/>
                        </a:solidFill>
                      </a:endParaRPr>
                    </a:p>
                  </a:txBody>
                  <a:tcPr marL="68580" marR="68580" marT="0" marB="0" vert="horz" anchor="t"/>
                </a:tc>
                <a:tc>
                  <a:txBody>
                    <a:bodyPr/>
                    <a:p>
                      <a:pPr indent="0">
                        <a:buNone/>
                      </a:pPr>
                      <a:r>
                        <a:rPr lang="en-US" sz="2000"/>
                        <a:t>除赋值</a:t>
                      </a:r>
                      <a:endParaRPr lang="en-US" altLang="en-US" sz="2000"/>
                    </a:p>
                  </a:txBody>
                  <a:tcPr marL="68580" marR="68580" marT="0" marB="0" vert="horz" anchor="t"/>
                </a:tc>
                <a:tc>
                  <a:txBody>
                    <a:bodyPr/>
                    <a:p>
                      <a:pPr indent="0">
                        <a:buNone/>
                      </a:pPr>
                      <a:r>
                        <a:rPr lang="en-US" sz="2000">
                          <a:solidFill>
                            <a:srgbClr val="00B050"/>
                          </a:solidFill>
                        </a:rPr>
                        <a:t>a/=b等价于a=a/b</a:t>
                      </a:r>
                      <a:endParaRPr lang="en-US" altLang="en-US" sz="2000">
                        <a:solidFill>
                          <a:srgbClr val="00B050"/>
                        </a:solidFill>
                      </a:endParaRPr>
                    </a:p>
                  </a:txBody>
                  <a:tcPr marL="68580" marR="68580" marT="0" marB="0" vert="horz" anchor="t"/>
                </a:tc>
                <a:tc>
                  <a:txBody>
                    <a:bodyPr/>
                    <a:p>
                      <a:pPr indent="0">
                        <a:buNone/>
                      </a:pPr>
                      <a:r>
                        <a:rPr lang="en-US" sz="2000">
                          <a:solidFill>
                            <a:srgbClr val="C00000"/>
                          </a:solidFill>
                        </a:rPr>
                        <a:t>&gt;&gt;=</a:t>
                      </a:r>
                      <a:endParaRPr lang="en-US" altLang="en-US" sz="2000">
                        <a:solidFill>
                          <a:srgbClr val="C00000"/>
                        </a:solidFill>
                      </a:endParaRPr>
                    </a:p>
                  </a:txBody>
                  <a:tcPr marL="68580" marR="68580" marT="0" marB="0" vert="horz" anchor="t"/>
                </a:tc>
                <a:tc>
                  <a:txBody>
                    <a:bodyPr/>
                    <a:p>
                      <a:pPr indent="0">
                        <a:buNone/>
                      </a:pPr>
                      <a:r>
                        <a:rPr lang="en-US" sz="2000"/>
                        <a:t>右移赋值</a:t>
                      </a:r>
                      <a:endParaRPr lang="en-US" altLang="en-US" sz="2000"/>
                    </a:p>
                  </a:txBody>
                  <a:tcPr marL="68580" marR="68580" marT="0" marB="0" vert="horz" anchor="t"/>
                </a:tc>
                <a:tc>
                  <a:txBody>
                    <a:bodyPr/>
                    <a:p>
                      <a:pPr indent="0">
                        <a:buNone/>
                      </a:pPr>
                      <a:r>
                        <a:rPr lang="en-US" sz="2000">
                          <a:solidFill>
                            <a:srgbClr val="00B050"/>
                          </a:solidFill>
                        </a:rPr>
                        <a:t>a&gt;&gt;=n等价于a=a&gt;&gt;n</a:t>
                      </a:r>
                      <a:endParaRPr lang="en-US" altLang="en-US" sz="2000">
                        <a:solidFill>
                          <a:srgbClr val="00B050"/>
                        </a:solidFill>
                      </a:endParaRPr>
                    </a:p>
                  </a:txBody>
                  <a:tcPr marL="68580" marR="68580" marT="0" marB="0" vert="horz" anchor="t"/>
                </a:tc>
              </a:tr>
              <a:tr h="0">
                <a:tc>
                  <a:txBody>
                    <a:bodyPr/>
                    <a:p>
                      <a:pPr indent="0">
                        <a:buNone/>
                      </a:pPr>
                      <a:r>
                        <a:rPr lang="en-US" sz="2000">
                          <a:solidFill>
                            <a:srgbClr val="C00000"/>
                          </a:solidFill>
                        </a:rPr>
                        <a:t>%=</a:t>
                      </a:r>
                      <a:endParaRPr lang="en-US" altLang="en-US" sz="2000">
                        <a:solidFill>
                          <a:srgbClr val="C00000"/>
                        </a:solidFill>
                      </a:endParaRPr>
                    </a:p>
                  </a:txBody>
                  <a:tcPr marL="68580" marR="68580" marT="0" marB="0" vert="horz" anchor="t"/>
                </a:tc>
                <a:tc>
                  <a:txBody>
                    <a:bodyPr/>
                    <a:p>
                      <a:pPr indent="0">
                        <a:buNone/>
                      </a:pPr>
                      <a:r>
                        <a:rPr lang="en-US" sz="2000"/>
                        <a:t>取模赋值</a:t>
                      </a:r>
                      <a:endParaRPr lang="en-US" altLang="en-US" sz="2000"/>
                    </a:p>
                  </a:txBody>
                  <a:tcPr marL="68580" marR="68580" marT="0" marB="0" vert="horz" anchor="t"/>
                </a:tc>
                <a:tc>
                  <a:txBody>
                    <a:bodyPr/>
                    <a:p>
                      <a:pPr indent="0">
                        <a:buNone/>
                      </a:pPr>
                      <a:r>
                        <a:rPr lang="en-US" sz="2000">
                          <a:solidFill>
                            <a:srgbClr val="00B050"/>
                          </a:solidFill>
                        </a:rPr>
                        <a:t>a%=b等价于a=a%b</a:t>
                      </a:r>
                      <a:endParaRPr lang="en-US" altLang="en-US" sz="2000">
                        <a:solidFill>
                          <a:srgbClr val="00B050"/>
                        </a:solidFill>
                      </a:endParaRPr>
                    </a:p>
                  </a:txBody>
                  <a:tcPr marL="68580" marR="68580" marT="0" marB="0" vert="horz" anchor="t"/>
                </a:tc>
                <a:tc>
                  <a:txBody>
                    <a:bodyPr/>
                    <a:p>
                      <a:pPr indent="0">
                        <a:buNone/>
                      </a:pPr>
                      <a:r>
                        <a:rPr lang="en-US" sz="2000"/>
                        <a:t> </a:t>
                      </a:r>
                      <a:endParaRPr lang="en-US" altLang="en-US" sz="2000"/>
                    </a:p>
                  </a:txBody>
                  <a:tcPr marL="68580" marR="68580" marT="0" marB="0" vert="horz" anchor="t"/>
                </a:tc>
                <a:tc>
                  <a:txBody>
                    <a:bodyPr/>
                    <a:p>
                      <a:pPr indent="0">
                        <a:buNone/>
                      </a:pPr>
                      <a:r>
                        <a:rPr lang="en-US" sz="2000"/>
                        <a:t> </a:t>
                      </a:r>
                      <a:endParaRPr lang="en-US" altLang="en-US" sz="2000"/>
                    </a:p>
                  </a:txBody>
                  <a:tcPr marL="68580" marR="68580" marT="0" marB="0" vert="horz" anchor="t"/>
                </a:tc>
                <a:tc>
                  <a:txBody>
                    <a:bodyPr/>
                    <a:p>
                      <a:pPr indent="0">
                        <a:buNone/>
                      </a:pPr>
                      <a:endParaRPr lang="en-US" altLang="en-US" sz="2000"/>
                    </a:p>
                  </a:txBody>
                  <a:tcPr marL="68580" marR="68580" marT="0" marB="0" vert="horz" anchor="t"/>
                </a:tc>
              </a:tr>
            </a:tbl>
          </a:graphicData>
        </a:graphic>
      </p:graphicFrame>
      <p:sp>
        <p:nvSpPr>
          <p:cNvPr id="4" name="文本框 3"/>
          <p:cNvSpPr txBox="1"/>
          <p:nvPr/>
        </p:nvSpPr>
        <p:spPr>
          <a:xfrm>
            <a:off x="702310" y="3674745"/>
            <a:ext cx="9570720" cy="1198880"/>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r>
              <a:rPr lang="en-US" altLang="zh-CN" sz="2400"/>
              <a:t>int a=11,b=13,c=15,d=17,e=19;</a:t>
            </a:r>
            <a:endParaRPr lang="en-US" altLang="zh-CN" sz="2400"/>
          </a:p>
          <a:p>
            <a:r>
              <a:rPr lang="en-US" altLang="zh-CN" sz="2400"/>
              <a:t>a+=1;b-=2;c*=3;d/=4;e%=5;</a:t>
            </a:r>
            <a:endParaRPr lang="en-US" altLang="zh-CN" sz="2400"/>
          </a:p>
          <a:p>
            <a:r>
              <a:rPr lang="en-US" altLang="zh-CN" sz="2400"/>
              <a:t>printf("a:%d,b:%d,c:%d,d:%d,e:%d\n",a,b,c,d,e);</a:t>
            </a:r>
            <a:endParaRPr lang="en-US" altLang="zh-CN" sz="2400"/>
          </a:p>
        </p:txBody>
      </p:sp>
      <p:pic>
        <p:nvPicPr>
          <p:cNvPr id="134" name="图片 29"/>
          <p:cNvPicPr>
            <a:picLocks noChangeAspect="1"/>
          </p:cNvPicPr>
          <p:nvPr/>
        </p:nvPicPr>
        <p:blipFill>
          <a:blip r:embed="rId3"/>
          <a:srcRect r="393"/>
          <a:stretch>
            <a:fillRect/>
          </a:stretch>
        </p:blipFill>
        <p:spPr>
          <a:xfrm>
            <a:off x="2490470" y="4987290"/>
            <a:ext cx="6287135" cy="1668780"/>
          </a:xfrm>
          <a:prstGeom prst="rect">
            <a:avLst/>
          </a:prstGeom>
          <a:noFill/>
          <a:ln>
            <a:solidFill>
              <a:schemeClr val="tx1"/>
            </a:solidFill>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5688965"/>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2.1.1  计算机语言与C语言</a:t>
            </a: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r>
              <a:rPr lang="en-US" altLang="zh-CN" sz="2800" b="1" dirty="0" smtClean="0">
                <a:solidFill>
                  <a:srgbClr val="FF0000"/>
                </a:solidFill>
                <a:latin typeface="Times New Roman" panose="02020603050405020304" pitchFamily="18" charset="0"/>
                <a:ea typeface="宋体" panose="02010600030101010101" pitchFamily="2" charset="-122"/>
              </a:rPr>
              <a:t>（1）计算机语言概述</a:t>
            </a:r>
            <a:endParaRPr lang="en-US" altLang="zh-CN" sz="2800" b="1" dirty="0" smtClean="0">
              <a:solidFill>
                <a:srgbClr val="FF0000"/>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solidFill>
                  <a:srgbClr val="7030A0"/>
                </a:solidFill>
                <a:latin typeface="Times New Roman" panose="02020603050405020304" pitchFamily="18" charset="0"/>
                <a:ea typeface="宋体" panose="02010600030101010101" pitchFamily="2" charset="-122"/>
              </a:rPr>
              <a:t>● 机器语言</a:t>
            </a:r>
            <a:endParaRPr lang="en-US" altLang="zh-CN" sz="2800" b="1" dirty="0" smtClean="0">
              <a:solidFill>
                <a:srgbClr val="7030A0"/>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机器码是唯一能被计算机CPU直接识别的代码，它由二级制编码按一定规律构成。但由于不同的CPU集成的指令集不尽相同，因此即便是完成相同的功能，机器码的编写方式也不一样。</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solidFill>
                  <a:srgbClr val="7030A0"/>
                </a:solidFill>
                <a:latin typeface="Times New Roman" panose="02020603050405020304" pitchFamily="18" charset="0"/>
                <a:ea typeface="宋体" panose="02010600030101010101" pitchFamily="2" charset="-122"/>
              </a:rPr>
              <a:t>● 汇编语言</a:t>
            </a:r>
            <a:endParaRPr lang="en-US" altLang="zh-CN" sz="2800" b="1" dirty="0" smtClean="0">
              <a:solidFill>
                <a:srgbClr val="7030A0"/>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本质上汇编语言与机器语言没有区别，只是将晦涩难懂的二进制编码用英文助记符来代替，方便人们编写代码。汇编代码与机器代码逐条对应，工作量基本相同。</a:t>
            </a:r>
            <a:endParaRPr lang="en-US" altLang="zh-CN" sz="28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5128895"/>
          </a:xfrm>
          <a:prstGeom prst="rect">
            <a:avLst/>
          </a:prstGeom>
          <a:noFill/>
        </p:spPr>
        <p:txBody>
          <a:bodyPr wrap="square" rtlCol="0">
            <a:spAutoFit/>
          </a:bodyPr>
          <a:lstStyle/>
          <a:p>
            <a:pPr>
              <a:lnSpc>
                <a:spcPct val="130000"/>
              </a:lnSpc>
            </a:pPr>
            <a:r>
              <a:rPr lang="en-US" altLang="zh-CN" sz="2800" b="1" dirty="0" smtClean="0">
                <a:solidFill>
                  <a:srgbClr val="FF0000"/>
                </a:solidFill>
                <a:latin typeface="Times New Roman" panose="02020603050405020304" pitchFamily="18" charset="0"/>
                <a:ea typeface="黑体" panose="02010609060101010101" charset="-122"/>
              </a:rPr>
              <a:t>    </a:t>
            </a:r>
            <a:r>
              <a:rPr lang="zh-CN" altLang="en-US" sz="2800" b="1" dirty="0" smtClean="0">
                <a:solidFill>
                  <a:srgbClr val="FF0000"/>
                </a:solidFill>
                <a:latin typeface="Times New Roman" panose="02020603050405020304" pitchFamily="18" charset="0"/>
                <a:ea typeface="黑体" panose="02010609060101010101" charset="-122"/>
              </a:rPr>
              <a:t>（3）逗号运算符</a:t>
            </a:r>
            <a:endParaRPr lang="zh-CN" altLang="en-US" sz="2800" b="1" dirty="0" smtClean="0">
              <a:solidFill>
                <a:srgbClr val="FF0000"/>
              </a:solidFill>
              <a:latin typeface="Times New Roman" panose="02020603050405020304" pitchFamily="18" charset="0"/>
              <a:ea typeface="黑体" panose="02010609060101010101" charset="-122"/>
            </a:endParaRPr>
          </a:p>
          <a:p>
            <a:pPr>
              <a:lnSpc>
                <a:spcPct val="130000"/>
              </a:lnSpc>
            </a:pPr>
            <a:r>
              <a:rPr lang="zh-CN" altLang="en-US" sz="2800" b="1" dirty="0" smtClean="0">
                <a:solidFill>
                  <a:srgbClr val="FF0000"/>
                </a:solidFill>
                <a:latin typeface="Times New Roman" panose="02020603050405020304" pitchFamily="18" charset="0"/>
                <a:ea typeface="黑体" panose="02010609060101010101" charset="-122"/>
              </a:rPr>
              <a:t>    逗号运算构成的表达式一般形式是：</a:t>
            </a:r>
            <a:endParaRPr lang="zh-CN" altLang="en-US" sz="2800" b="1" dirty="0" smtClean="0">
              <a:solidFill>
                <a:srgbClr val="FF0000"/>
              </a:solidFill>
              <a:latin typeface="Times New Roman" panose="02020603050405020304" pitchFamily="18" charset="0"/>
              <a:ea typeface="黑体" panose="02010609060101010101" charset="-122"/>
            </a:endParaRPr>
          </a:p>
          <a:p>
            <a:pPr>
              <a:lnSpc>
                <a:spcPct val="130000"/>
              </a:lnSpc>
            </a:pPr>
            <a:r>
              <a:rPr lang="zh-CN" altLang="en-US" sz="2800" b="1" dirty="0" smtClean="0">
                <a:solidFill>
                  <a:srgbClr val="FF0000"/>
                </a:solidFill>
                <a:latin typeface="Times New Roman" panose="02020603050405020304" pitchFamily="18" charset="0"/>
                <a:ea typeface="黑体" panose="02010609060101010101" charset="-122"/>
              </a:rPr>
              <a:t>    </a:t>
            </a:r>
            <a:r>
              <a:rPr lang="zh-CN" altLang="en-US" sz="2800" b="1" dirty="0" smtClean="0">
                <a:solidFill>
                  <a:srgbClr val="7030A0"/>
                </a:solidFill>
                <a:latin typeface="Times New Roman" panose="02020603050405020304" pitchFamily="18" charset="0"/>
                <a:ea typeface="黑体" panose="02010609060101010101" charset="-122"/>
              </a:rPr>
              <a:t>表达式1,表达式2,表达式3,…,表达式n</a:t>
            </a:r>
            <a:endParaRPr lang="zh-CN" altLang="en-US" sz="2800" b="1" dirty="0" smtClean="0">
              <a:solidFill>
                <a:srgbClr val="7030A0"/>
              </a:solidFill>
              <a:latin typeface="Times New Roman" panose="02020603050405020304" pitchFamily="18" charset="0"/>
              <a:ea typeface="黑体" panose="02010609060101010101" charset="-122"/>
            </a:endParaRPr>
          </a:p>
          <a:p>
            <a:pPr>
              <a:lnSpc>
                <a:spcPct val="130000"/>
              </a:lnSpc>
            </a:pPr>
            <a:r>
              <a:rPr lang="zh-CN" altLang="en-US" sz="2800" b="1" dirty="0" smtClean="0">
                <a:solidFill>
                  <a:schemeClr val="tx1"/>
                </a:solidFill>
                <a:latin typeface="Times New Roman" panose="02020603050405020304" pitchFamily="18" charset="0"/>
                <a:ea typeface="黑体" panose="02010609060101010101" charset="-122"/>
              </a:rPr>
              <a:t>    以上表达式的功能是，从左往右依次求出每个表达式的值，表达式n的值即为整个逗号表达式的值。</a:t>
            </a:r>
            <a:endParaRPr lang="zh-CN" altLang="en-US" sz="2800" b="1" dirty="0" smtClean="0">
              <a:solidFill>
                <a:schemeClr val="tx1"/>
              </a:solidFill>
              <a:latin typeface="Times New Roman" panose="02020603050405020304" pitchFamily="18" charset="0"/>
              <a:ea typeface="黑体" panose="02010609060101010101" charset="-122"/>
            </a:endParaRPr>
          </a:p>
          <a:p>
            <a:pPr>
              <a:lnSpc>
                <a:spcPct val="130000"/>
              </a:lnSpc>
            </a:pPr>
            <a:r>
              <a:rPr lang="zh-CN" altLang="en-US" sz="2800" b="1" dirty="0" smtClean="0">
                <a:solidFill>
                  <a:schemeClr val="tx1"/>
                </a:solidFill>
                <a:latin typeface="Times New Roman" panose="02020603050405020304" pitchFamily="18" charset="0"/>
                <a:ea typeface="黑体" panose="02010609060101010101" charset="-122"/>
              </a:rPr>
              <a:t>    演示程序：</a:t>
            </a:r>
            <a:endParaRPr lang="zh-CN" altLang="en-US" sz="2800" b="1" dirty="0" smtClean="0">
              <a:solidFill>
                <a:schemeClr val="tx1"/>
              </a:solidFill>
              <a:latin typeface="Times New Roman" panose="02020603050405020304" pitchFamily="18" charset="0"/>
              <a:ea typeface="黑体" panose="02010609060101010101" charset="-122"/>
            </a:endParaRPr>
          </a:p>
          <a:p>
            <a:pPr>
              <a:lnSpc>
                <a:spcPct val="130000"/>
              </a:lnSpc>
            </a:pPr>
            <a:endParaRPr lang="zh-CN" altLang="en-US" sz="2800" b="1" dirty="0" smtClean="0">
              <a:solidFill>
                <a:schemeClr val="tx1"/>
              </a:solidFill>
              <a:latin typeface="Times New Roman" panose="02020603050405020304" pitchFamily="18" charset="0"/>
              <a:ea typeface="黑体" panose="02010609060101010101" charset="-122"/>
            </a:endParaRPr>
          </a:p>
          <a:p>
            <a:pPr>
              <a:lnSpc>
                <a:spcPct val="130000"/>
              </a:lnSpc>
            </a:pPr>
            <a:endParaRPr lang="zh-CN" altLang="en-US" sz="2800" b="1" dirty="0" smtClean="0">
              <a:solidFill>
                <a:schemeClr val="tx1"/>
              </a:solidFill>
              <a:latin typeface="Times New Roman" panose="02020603050405020304" pitchFamily="18" charset="0"/>
              <a:ea typeface="黑体" panose="02010609060101010101" charset="-122"/>
            </a:endParaRPr>
          </a:p>
          <a:p>
            <a:pPr>
              <a:lnSpc>
                <a:spcPct val="130000"/>
              </a:lnSpc>
            </a:pPr>
            <a:r>
              <a:rPr lang="zh-CN" altLang="en-US" sz="2800" b="1" dirty="0" smtClean="0">
                <a:solidFill>
                  <a:schemeClr val="tx1"/>
                </a:solidFill>
                <a:latin typeface="Times New Roman" panose="02020603050405020304" pitchFamily="18" charset="0"/>
                <a:ea typeface="黑体" panose="02010609060101010101" charset="-122"/>
              </a:rPr>
              <a:t>运行结果：</a:t>
            </a:r>
            <a:endParaRPr lang="zh-CN" altLang="en-US" sz="2800" b="1" dirty="0" smtClean="0">
              <a:solidFill>
                <a:schemeClr val="tx1"/>
              </a:solidFill>
              <a:latin typeface="Times New Roman" panose="02020603050405020304" pitchFamily="18" charset="0"/>
              <a:ea typeface="黑体" panose="02010609060101010101"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741680" y="3695065"/>
            <a:ext cx="9570720" cy="1198880"/>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r>
              <a:rPr lang="en-US" altLang="zh-CN" sz="2400"/>
              <a:t>int a=2,b;</a:t>
            </a:r>
            <a:endParaRPr lang="en-US" altLang="zh-CN" sz="2400"/>
          </a:p>
          <a:p>
            <a:r>
              <a:rPr lang="en-US" altLang="zh-CN" sz="2400"/>
              <a:t>b=(a++,a+3);</a:t>
            </a:r>
            <a:endParaRPr lang="en-US" altLang="zh-CN" sz="2400"/>
          </a:p>
          <a:p>
            <a:r>
              <a:rPr lang="en-US" altLang="zh-CN" sz="2400"/>
              <a:t>printf("b:%d\n",b);</a:t>
            </a:r>
            <a:endParaRPr lang="en-US" altLang="zh-CN" sz="2400"/>
          </a:p>
        </p:txBody>
      </p:sp>
      <p:pic>
        <p:nvPicPr>
          <p:cNvPr id="135" name="图片 30"/>
          <p:cNvPicPr>
            <a:picLocks noChangeAspect="1"/>
          </p:cNvPicPr>
          <p:nvPr/>
        </p:nvPicPr>
        <p:blipFill>
          <a:blip r:embed="rId2"/>
          <a:stretch>
            <a:fillRect/>
          </a:stretch>
        </p:blipFill>
        <p:spPr>
          <a:xfrm>
            <a:off x="1998980" y="4993640"/>
            <a:ext cx="6591300" cy="1626235"/>
          </a:xfrm>
          <a:prstGeom prst="rect">
            <a:avLst/>
          </a:prstGeom>
          <a:noFill/>
          <a:ln>
            <a:solidFill>
              <a:schemeClr val="tx1"/>
            </a:solidFill>
          </a:ln>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1210945"/>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2.1.6  任务程序的编写</a:t>
            </a: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a:t>
            </a:r>
            <a:r>
              <a:rPr lang="zh-CN" altLang="en-US" sz="2400" b="1" dirty="0" smtClean="0">
                <a:solidFill>
                  <a:srgbClr val="7030A0"/>
                </a:solidFill>
                <a:latin typeface="Times New Roman" panose="02020603050405020304" pitchFamily="18" charset="0"/>
                <a:ea typeface="宋体" panose="02010600030101010101" pitchFamily="2" charset="-122"/>
              </a:rPr>
              <a:t>（现场操作演示</a:t>
            </a:r>
            <a:r>
              <a:rPr lang="en-US" altLang="zh-CN" sz="2400" b="1" dirty="0" smtClean="0">
                <a:solidFill>
                  <a:srgbClr val="7030A0"/>
                </a:solidFill>
                <a:latin typeface="Times New Roman" panose="02020603050405020304" pitchFamily="18" charset="0"/>
                <a:ea typeface="宋体" panose="02010600030101010101" pitchFamily="2" charset="-122"/>
              </a:rPr>
              <a:t>...</a:t>
            </a:r>
            <a:r>
              <a:rPr lang="zh-CN" altLang="en-US" sz="2400" b="1" dirty="0" smtClean="0">
                <a:solidFill>
                  <a:srgbClr val="7030A0"/>
                </a:solidFill>
                <a:latin typeface="Times New Roman" panose="02020603050405020304" pitchFamily="18" charset="0"/>
                <a:ea typeface="宋体" panose="02010600030101010101" pitchFamily="2" charset="-122"/>
              </a:rPr>
              <a:t>）</a:t>
            </a:r>
            <a:endParaRPr lang="zh-CN" altLang="en-US" sz="2400" b="1" dirty="0" smtClean="0">
              <a:solidFill>
                <a:srgbClr val="7030A0"/>
              </a:solidFill>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208"/>
          <p:cNvSpPr txBox="1">
            <a:spLocks noChangeArrowheads="1"/>
          </p:cNvSpPr>
          <p:nvPr/>
        </p:nvSpPr>
        <p:spPr bwMode="auto">
          <a:xfrm>
            <a:off x="1533525" y="2600960"/>
            <a:ext cx="91249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华康少女文字W5(P)" panose="040F0500000000000000" pitchFamily="82" charset="-122"/>
              </a:defRPr>
            </a:lvl1pPr>
            <a:lvl2pPr marL="742950" indent="-285750">
              <a:defRPr sz="1300">
                <a:solidFill>
                  <a:schemeClr val="tx1"/>
                </a:solidFill>
                <a:latin typeface="Lao UI" panose="020B0502040204020203" pitchFamily="34" charset="0"/>
                <a:ea typeface="华康少女文字W5(P)" panose="040F0500000000000000" pitchFamily="82" charset="-122"/>
              </a:defRPr>
            </a:lvl2pPr>
            <a:lvl3pPr marL="1143000" indent="-228600">
              <a:defRPr sz="1300">
                <a:solidFill>
                  <a:schemeClr val="tx1"/>
                </a:solidFill>
                <a:latin typeface="Lao UI" panose="020B0502040204020203" pitchFamily="34" charset="0"/>
                <a:ea typeface="华康少女文字W5(P)" panose="040F0500000000000000" pitchFamily="82" charset="-122"/>
              </a:defRPr>
            </a:lvl3pPr>
            <a:lvl4pPr marL="1600200" indent="-228600">
              <a:defRPr sz="1300">
                <a:solidFill>
                  <a:schemeClr val="tx1"/>
                </a:solidFill>
                <a:latin typeface="Lao UI" panose="020B0502040204020203" pitchFamily="34" charset="0"/>
                <a:ea typeface="华康少女文字W5(P)" panose="040F0500000000000000" pitchFamily="82" charset="-122"/>
              </a:defRPr>
            </a:lvl4pPr>
            <a:lvl5pPr marL="2057400" indent="-228600">
              <a:defRPr sz="1300">
                <a:solidFill>
                  <a:schemeClr val="tx1"/>
                </a:solidFill>
                <a:latin typeface="Lao UI" panose="020B0502040204020203" pitchFamily="34"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w="12700">
                  <a:noFill/>
                </a:ln>
                <a:solidFill>
                  <a:schemeClr val="accent1"/>
                </a:solidFill>
                <a:effectLst>
                  <a:outerShdw blurRad="50800" dist="38100" dir="2700000" algn="tl" rotWithShape="0">
                    <a:prstClr val="black">
                      <a:alpha val="40000"/>
                    </a:prstClr>
                  </a:outerShdw>
                </a:effectLst>
                <a:uLnTx/>
                <a:uFillTx/>
                <a:latin typeface="+mn-lt"/>
                <a:ea typeface="黑体" panose="02010609060101010101" charset="-122"/>
                <a:cs typeface="+mn-lt"/>
              </a:rPr>
              <a:t>To be continued...</a:t>
            </a:r>
            <a:endParaRPr kumimoji="0" lang="en-US" altLang="zh-CN" sz="7200" b="1" i="0" u="none" strike="noStrike" kern="1200" cap="none" spc="0" normalizeH="0" baseline="0" noProof="0" dirty="0">
              <a:ln w="12700">
                <a:noFill/>
              </a:ln>
              <a:solidFill>
                <a:schemeClr val="accent1"/>
              </a:solidFill>
              <a:effectLst>
                <a:outerShdw blurRad="50800" dist="38100" dir="2700000" algn="tl" rotWithShape="0">
                  <a:prstClr val="black">
                    <a:alpha val="40000"/>
                  </a:prstClr>
                </a:outerShdw>
              </a:effectLst>
              <a:uLnTx/>
              <a:uFillTx/>
              <a:latin typeface="+mn-lt"/>
              <a:ea typeface="黑体" panose="02010609060101010101" charset="-122"/>
              <a:cs typeface="+mn-lt"/>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2889885"/>
          </a:xfrm>
          <a:prstGeom prst="rect">
            <a:avLst/>
          </a:prstGeom>
          <a:noFill/>
        </p:spPr>
        <p:txBody>
          <a:bodyPr wrap="square" rtlCol="0">
            <a:spAutoFit/>
          </a:bodyPr>
          <a:lstStyle/>
          <a:p>
            <a:pPr>
              <a:lnSpc>
                <a:spcPct val="130000"/>
              </a:lnSpc>
            </a:pPr>
            <a:r>
              <a:rPr lang="en-US" altLang="zh-CN" sz="2800" b="1" dirty="0" smtClean="0">
                <a:solidFill>
                  <a:srgbClr val="7030A0"/>
                </a:solidFill>
                <a:latin typeface="Times New Roman" panose="02020603050405020304" pitchFamily="18" charset="0"/>
                <a:ea typeface="宋体" panose="02010600030101010101" pitchFamily="2" charset="-122"/>
              </a:rPr>
              <a:t>● 高级语言</a:t>
            </a:r>
            <a:endParaRPr lang="en-US" altLang="zh-CN" sz="2800" b="1" dirty="0" smtClean="0">
              <a:solidFill>
                <a:srgbClr val="7030A0"/>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如果说机器语言、汇编语言是完全站在计算机CPU的角度考虑问题，那么高级语言就是偏向于站在人类的角度考虑问题了。高级语言通过字母、符号、数字的组合，以一种简单、优雅的方式书写代码，程序更紧凑，结构更清晰，可以有效的提高人们的工作效率。</a:t>
            </a:r>
            <a:endParaRPr lang="en-US" altLang="zh-CN" sz="28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121" name="图片 121" descr="C代码"/>
          <p:cNvPicPr>
            <a:picLocks noChangeAspect="1"/>
          </p:cNvPicPr>
          <p:nvPr/>
        </p:nvPicPr>
        <p:blipFill>
          <a:blip r:embed="rId2"/>
          <a:stretch>
            <a:fillRect/>
          </a:stretch>
        </p:blipFill>
        <p:spPr>
          <a:xfrm>
            <a:off x="376555" y="3226435"/>
            <a:ext cx="3335020" cy="3054985"/>
          </a:xfrm>
          <a:prstGeom prst="rect">
            <a:avLst/>
          </a:prstGeom>
          <a:ln>
            <a:solidFill>
              <a:schemeClr val="tx1"/>
            </a:solidFill>
          </a:ln>
        </p:spPr>
      </p:pic>
      <p:pic>
        <p:nvPicPr>
          <p:cNvPr id="119" name="图片 119" descr="机器码+汇编代码"/>
          <p:cNvPicPr>
            <a:picLocks noChangeAspect="1"/>
          </p:cNvPicPr>
          <p:nvPr/>
        </p:nvPicPr>
        <p:blipFill>
          <a:blip r:embed="rId3"/>
          <a:stretch>
            <a:fillRect/>
          </a:stretch>
        </p:blipFill>
        <p:spPr>
          <a:xfrm>
            <a:off x="3869690" y="3226435"/>
            <a:ext cx="7176135" cy="3054985"/>
          </a:xfrm>
          <a:prstGeom prst="rect">
            <a:avLst/>
          </a:prstGeom>
          <a:ln>
            <a:solidFill>
              <a:schemeClr val="tx1"/>
            </a:solidFill>
          </a:ln>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7252335" cy="6249035"/>
          </a:xfrm>
          <a:prstGeom prst="rect">
            <a:avLst/>
          </a:prstGeom>
          <a:noFill/>
        </p:spPr>
        <p:txBody>
          <a:bodyPr wrap="square" rtlCol="0">
            <a:spAutoFit/>
          </a:bodyPr>
          <a:lstStyle/>
          <a:p>
            <a:pPr>
              <a:lnSpc>
                <a:spcPct val="130000"/>
              </a:lnSpc>
            </a:pPr>
            <a:r>
              <a:rPr lang="en-US" altLang="zh-CN" sz="2800" b="1" dirty="0" smtClean="0">
                <a:solidFill>
                  <a:srgbClr val="FF0000"/>
                </a:solidFill>
                <a:latin typeface="Times New Roman" panose="02020603050405020304" pitchFamily="18" charset="0"/>
                <a:ea typeface="宋体" panose="02010600030101010101" pitchFamily="2" charset="-122"/>
              </a:rPr>
              <a:t>（2）C语言的产生与发展</a:t>
            </a:r>
            <a:endParaRPr lang="en-US" altLang="zh-CN" sz="2800" b="1" dirty="0" smtClean="0">
              <a:solidFill>
                <a:srgbClr val="FF0000"/>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rPr>
              <a:t>● </a:t>
            </a:r>
            <a:r>
              <a:rPr lang="en-US" altLang="zh-CN" sz="2800" b="1" dirty="0" smtClean="0">
                <a:latin typeface="Times New Roman" panose="02020603050405020304" pitchFamily="18" charset="0"/>
                <a:ea typeface="宋体" panose="02010600030101010101" pitchFamily="2" charset="-122"/>
              </a:rPr>
              <a:t>1972年，美国贝尔实验室的Dennis M. Ritchie在B语言的基础上设计出了一种全新的计算机语言，这就是C语言。</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sym typeface="+mn-ea"/>
              </a:rPr>
              <a:t>● </a:t>
            </a:r>
            <a:r>
              <a:rPr lang="en-US" altLang="zh-CN" sz="2800" b="1" dirty="0" smtClean="0">
                <a:latin typeface="Times New Roman" panose="02020603050405020304" pitchFamily="18" charset="0"/>
                <a:ea typeface="宋体" panose="02010600030101010101" pitchFamily="2" charset="-122"/>
              </a:rPr>
              <a:t>1978年，Dennis M. Ritchie与Brian W. Kernighan合著了著名的</a:t>
            </a:r>
            <a:r>
              <a:rPr lang="en-US" altLang="zh-CN" sz="2800" b="1" dirty="0" smtClean="0">
                <a:solidFill>
                  <a:srgbClr val="00B050"/>
                </a:solidFill>
                <a:latin typeface="Times New Roman" panose="02020603050405020304" pitchFamily="18" charset="0"/>
                <a:ea typeface="宋体" panose="02010600030101010101" pitchFamily="2" charset="-122"/>
              </a:rPr>
              <a:t>《The C Programming Language》</a:t>
            </a:r>
            <a:r>
              <a:rPr lang="en-US" altLang="zh-CN" sz="2800" b="1" dirty="0" smtClean="0">
                <a:latin typeface="Times New Roman" panose="02020603050405020304" pitchFamily="18" charset="0"/>
                <a:ea typeface="宋体" panose="02010600030101010101" pitchFamily="2" charset="-122"/>
              </a:rPr>
              <a:t>，但此书并没有给出一个完整的C语言的标准。</a:t>
            </a: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7409815" y="4426585"/>
            <a:ext cx="3848735" cy="645160"/>
          </a:xfrm>
          <a:prstGeom prst="rect">
            <a:avLst/>
          </a:prstGeom>
          <a:noFill/>
        </p:spPr>
        <p:txBody>
          <a:bodyPr wrap="none" rtlCol="0">
            <a:spAutoFit/>
          </a:bodyPr>
          <a:p>
            <a:pPr algn="ctr"/>
            <a:r>
              <a:rPr lang="en-US" altLang="zh-CN">
                <a:solidFill>
                  <a:srgbClr val="002060"/>
                </a:solidFill>
              </a:rPr>
              <a:t>C</a:t>
            </a:r>
            <a:r>
              <a:rPr lang="zh-CN" altLang="en-US">
                <a:solidFill>
                  <a:srgbClr val="002060"/>
                </a:solidFill>
              </a:rPr>
              <a:t>语言之父</a:t>
            </a:r>
            <a:r>
              <a:rPr lang="en-US" altLang="zh-CN">
                <a:solidFill>
                  <a:srgbClr val="002060"/>
                </a:solidFill>
              </a:rPr>
              <a:t>——</a:t>
            </a:r>
            <a:r>
              <a:rPr lang="en-US" altLang="zh-CN" b="1" dirty="0" smtClean="0">
                <a:solidFill>
                  <a:srgbClr val="002060"/>
                </a:solidFill>
                <a:latin typeface="Times New Roman" panose="02020603050405020304" pitchFamily="18" charset="0"/>
                <a:ea typeface="宋体" panose="02010600030101010101" pitchFamily="2" charset="-122"/>
                <a:sym typeface="+mn-ea"/>
              </a:rPr>
              <a:t>Dennis M. Ritchie</a:t>
            </a:r>
            <a:endParaRPr lang="en-US" altLang="zh-CN" b="1" dirty="0" smtClean="0">
              <a:solidFill>
                <a:srgbClr val="002060"/>
              </a:solidFill>
              <a:latin typeface="Times New Roman" panose="02020603050405020304" pitchFamily="18" charset="0"/>
              <a:ea typeface="宋体" panose="02010600030101010101" pitchFamily="2" charset="-122"/>
              <a:sym typeface="+mn-ea"/>
            </a:endParaRPr>
          </a:p>
          <a:p>
            <a:pPr algn="ctr"/>
            <a:r>
              <a:rPr lang="zh-CN" altLang="en-US">
                <a:solidFill>
                  <a:srgbClr val="002060"/>
                </a:solidFill>
              </a:rPr>
              <a:t>（1941年9月9日-2011年10月12日）</a:t>
            </a:r>
            <a:endParaRPr lang="zh-CN" altLang="en-US">
              <a:solidFill>
                <a:srgbClr val="002060"/>
              </a:solidFill>
            </a:endParaRPr>
          </a:p>
        </p:txBody>
      </p:sp>
      <p:pic>
        <p:nvPicPr>
          <p:cNvPr id="4" name="图片 3" descr="丹尼斯里奇"/>
          <p:cNvPicPr>
            <a:picLocks noChangeAspect="1"/>
          </p:cNvPicPr>
          <p:nvPr/>
        </p:nvPicPr>
        <p:blipFill>
          <a:blip r:embed="rId2"/>
          <a:stretch>
            <a:fillRect/>
          </a:stretch>
        </p:blipFill>
        <p:spPr>
          <a:xfrm>
            <a:off x="7616190" y="1059815"/>
            <a:ext cx="3436620" cy="3223895"/>
          </a:xfrm>
          <a:prstGeom prst="rect">
            <a:avLst/>
          </a:prstGeom>
          <a:ln w="28575">
            <a:solidFill>
              <a:schemeClr val="tx1"/>
            </a:solidFill>
          </a:ln>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4569460"/>
          </a:xfrm>
          <a:prstGeom prst="rect">
            <a:avLst/>
          </a:prstGeom>
          <a:noFill/>
        </p:spPr>
        <p:txBody>
          <a:bodyPr wrap="square" rtlCol="0">
            <a:spAutoFit/>
          </a:bodyPr>
          <a:lstStyle/>
          <a:p>
            <a:pPr>
              <a:lnSpc>
                <a:spcPct val="130000"/>
              </a:lnSpc>
            </a:pPr>
            <a:r>
              <a:rPr lang="en-US" altLang="zh-CN" sz="2800" b="1" dirty="0" smtClean="0">
                <a:latin typeface="Times New Roman" panose="02020603050405020304" pitchFamily="18" charset="0"/>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sym typeface="+mn-ea"/>
              </a:rPr>
              <a:t>● </a:t>
            </a:r>
            <a:r>
              <a:rPr lang="en-US" altLang="zh-CN" sz="2800" b="1" dirty="0" smtClean="0">
                <a:latin typeface="Times New Roman" panose="02020603050405020304" pitchFamily="18" charset="0"/>
                <a:ea typeface="宋体" panose="02010600030101010101" pitchFamily="2" charset="-122"/>
              </a:rPr>
              <a:t>1983年，美国国家标准化协会（American National Standards Institute，简称ANSI）在《The C Programming Language》的基础上制定了第一个C语言标准，并于1989年正式发布，称为“C89”标准，这也是后来人们熟知的“ANSI C”标准。</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sym typeface="+mn-ea"/>
              </a:rPr>
              <a:t>● </a:t>
            </a:r>
            <a:r>
              <a:rPr lang="en-US" altLang="zh-CN" sz="2800" b="1" dirty="0" smtClean="0">
                <a:latin typeface="Times New Roman" panose="02020603050405020304" pitchFamily="18" charset="0"/>
                <a:ea typeface="宋体" panose="02010600030101010101" pitchFamily="2" charset="-122"/>
              </a:rPr>
              <a:t>后来，国际标准化组织（International Organization for Standardization，简称为ISO）接纳了“C89”标准，并在此基础上不断修改，陆续推出了“C90”、“C99”、“C11”标准，这些也被人们称为“ISO C”标准。</a:t>
            </a:r>
            <a:endParaRPr lang="en-US" altLang="zh-CN" sz="28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3449955"/>
          </a:xfrm>
          <a:prstGeom prst="rect">
            <a:avLst/>
          </a:prstGeom>
          <a:noFill/>
        </p:spPr>
        <p:txBody>
          <a:bodyPr wrap="square" rtlCol="0">
            <a:spAutoFit/>
          </a:bodyPr>
          <a:lstStyle/>
          <a:p>
            <a:pPr>
              <a:lnSpc>
                <a:spcPct val="130000"/>
              </a:lnSpc>
            </a:pPr>
            <a:r>
              <a:rPr lang="en-US" altLang="zh-CN" sz="2800" b="1" dirty="0" smtClean="0">
                <a:solidFill>
                  <a:srgbClr val="FF0000"/>
                </a:solidFill>
                <a:latin typeface="Times New Roman" panose="02020603050405020304" pitchFamily="18" charset="0"/>
                <a:ea typeface="宋体" panose="02010600030101010101" pitchFamily="2" charset="-122"/>
              </a:rPr>
              <a:t>（3）C语言的标识符与关键字</a:t>
            </a:r>
            <a:endParaRPr lang="en-US" altLang="zh-CN" sz="2800" b="1" dirty="0" smtClean="0">
              <a:solidFill>
                <a:srgbClr val="FF0000"/>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标识符是构成C语言代码的重要元素之一，标识符</a:t>
            </a:r>
            <a:r>
              <a:rPr lang="en-US" altLang="zh-CN" sz="2800" b="1" u="sng" dirty="0" smtClean="0">
                <a:latin typeface="Times New Roman" panose="02020603050405020304" pitchFamily="18" charset="0"/>
                <a:ea typeface="宋体" panose="02010600030101010101" pitchFamily="2" charset="-122"/>
              </a:rPr>
              <a:t>由英文字母、数字和下划线组成，而且开头只能是字母或者下划线</a:t>
            </a:r>
            <a:r>
              <a:rPr lang="en-US" altLang="zh-CN" sz="2800" b="1" dirty="0" smtClean="0">
                <a:latin typeface="Times New Roman" panose="02020603050405020304" pitchFamily="18" charset="0"/>
                <a:ea typeface="宋体" panose="02010600030101010101" pitchFamily="2" charset="-122"/>
              </a:rPr>
              <a:t>，比如：</a:t>
            </a:r>
            <a:r>
              <a:rPr lang="en-US" altLang="zh-CN" sz="2800" b="1" dirty="0" smtClean="0">
                <a:solidFill>
                  <a:srgbClr val="0070C0"/>
                </a:solidFill>
                <a:latin typeface="Times New Roman" panose="02020603050405020304" pitchFamily="18" charset="0"/>
                <a:ea typeface="宋体" panose="02010600030101010101" pitchFamily="2" charset="-122"/>
              </a:rPr>
              <a:t>a、Ab、Ba1、_1a</a:t>
            </a:r>
            <a:r>
              <a:rPr lang="en-US" altLang="zh-CN" sz="2800" b="1" dirty="0" smtClean="0">
                <a:latin typeface="Times New Roman" panose="02020603050405020304" pitchFamily="18" charset="0"/>
                <a:ea typeface="宋体" panose="02010600030101010101" pitchFamily="2" charset="-122"/>
              </a:rPr>
              <a:t>，都是合法的标识符。</a:t>
            </a:r>
            <a:r>
              <a:rPr lang="en-US" altLang="zh-CN" sz="2800" b="1" u="sng" dirty="0" smtClean="0">
                <a:latin typeface="Times New Roman" panose="02020603050405020304" pitchFamily="18" charset="0"/>
                <a:ea typeface="宋体" panose="02010600030101010101" pitchFamily="2" charset="-122"/>
              </a:rPr>
              <a:t>值得注意的是，C语言区分大小写字母。</a:t>
            </a:r>
            <a:endParaRPr lang="en-US" altLang="zh-CN" sz="2800" b="1" u="sng" dirty="0" smtClean="0">
              <a:latin typeface="Times New Roman" panose="02020603050405020304" pitchFamily="18" charset="0"/>
              <a:ea typeface="宋体" panose="02010600030101010101" pitchFamily="2"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ANSI C保留了32个标识符作为C语言的关键字，不能重做其他定义。</a:t>
            </a:r>
            <a:endParaRPr lang="en-US" altLang="zh-CN" sz="2800" b="1" dirty="0" smtClean="0">
              <a:latin typeface="Times New Roman" panose="02020603050405020304" pitchFamily="18" charset="0"/>
              <a:ea typeface="宋体" panose="02010600030101010101" pitchFamily="2" charset="-122"/>
            </a:endParaRPr>
          </a:p>
          <a:p>
            <a:pPr>
              <a:lnSpc>
                <a:spcPct val="130000"/>
              </a:lnSpc>
            </a:pPr>
            <a:r>
              <a:rPr lang="zh-CN" altLang="en-US" sz="2800" b="1" dirty="0" smtClean="0">
                <a:latin typeface="Times New Roman" panose="02020603050405020304" pitchFamily="18" charset="0"/>
                <a:ea typeface="宋体" panose="02010600030101010101" pitchFamily="2" charset="-122"/>
              </a:rPr>
              <a:t>（表见下一页</a:t>
            </a:r>
            <a:r>
              <a:rPr lang="zh-CN" altLang="en-US" sz="2800" b="1" dirty="0" smtClean="0">
                <a:latin typeface="Times New Roman" panose="02020603050405020304" pitchFamily="18" charset="0"/>
                <a:ea typeface="宋体" panose="02010600030101010101" pitchFamily="2" charset="-122"/>
              </a:rPr>
              <a:t>）</a:t>
            </a:r>
            <a:endParaRPr lang="zh-CN" altLang="en-US" sz="28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435" name="表格占位符 18434"/>
          <p:cNvGraphicFramePr/>
          <p:nvPr>
            <p:ph type="tbl" idx="1"/>
            <p:custDataLst>
              <p:tags r:id="rId2"/>
            </p:custDataLst>
          </p:nvPr>
        </p:nvGraphicFramePr>
        <p:xfrm>
          <a:off x="1905318" y="801370"/>
          <a:ext cx="8207375" cy="5183188"/>
        </p:xfrm>
        <a:graphic>
          <a:graphicData uri="http://schemas.openxmlformats.org/drawingml/2006/table">
            <a:tbl>
              <a:tblPr>
                <a:tableStyleId>{69CF1AB2-1976-4502-BF36-3FF5EA218861}</a:tableStyleId>
              </a:tblPr>
              <a:tblGrid>
                <a:gridCol w="1403350"/>
                <a:gridCol w="2700338"/>
                <a:gridCol w="1493837"/>
                <a:gridCol w="2609850"/>
              </a:tblGrid>
              <a:tr h="425450">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关键字</a:t>
                      </a:r>
                      <a:endParaRPr lang="zh-CN" altLang="en-US" sz="18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功能</a:t>
                      </a:r>
                      <a:endParaRPr lang="zh-CN" altLang="en-US" sz="18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关键字</a:t>
                      </a:r>
                      <a:endParaRPr lang="zh-CN" altLang="en-US" sz="18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功能</a:t>
                      </a:r>
                      <a:endParaRPr lang="zh-CN" altLang="en-US" sz="1800" dirty="0"/>
                    </a:p>
                  </a:txBody>
                  <a:tcPr vert="horz" anchor="t">
                    <a:solidFill>
                      <a:schemeClr val="bg2">
                        <a:lumMod val="75000"/>
                      </a:schemeClr>
                    </a:solidFill>
                  </a:tcPr>
                </a:tc>
              </a:tr>
              <a:tr h="425450">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auto</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声明自动变量</a:t>
                      </a:r>
                      <a:endParaRPr lang="zh-CN" altLang="en-US" sz="18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short </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声明短整型变量或函数</a:t>
                      </a:r>
                      <a:endParaRPr lang="zh-CN" altLang="en-US" sz="1800" dirty="0"/>
                    </a:p>
                  </a:txBody>
                  <a:tcPr vert="horz" anchor="t"/>
                </a:tc>
              </a:tr>
              <a:tr h="425450">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int</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声明整型变量或函数 </a:t>
                      </a:r>
                      <a:endParaRPr lang="zh-CN" altLang="en-US" sz="18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long</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声明长整型变量或函数</a:t>
                      </a:r>
                      <a:endParaRPr lang="zh-CN" altLang="en-US" sz="1800" dirty="0"/>
                    </a:p>
                  </a:txBody>
                  <a:tcPr vert="horz" anchor="t"/>
                </a:tc>
              </a:tr>
              <a:tr h="425450">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float</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声明浮点型变量或函数</a:t>
                      </a:r>
                      <a:endParaRPr lang="zh-CN" altLang="en-US" sz="18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double</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声明双精度变量或函数</a:t>
                      </a:r>
                      <a:endParaRPr lang="zh-CN" altLang="en-US" sz="1800" dirty="0"/>
                    </a:p>
                  </a:txBody>
                  <a:tcPr vert="horz" anchor="t"/>
                </a:tc>
              </a:tr>
              <a:tr h="425450">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char</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声明字符型变量或函数</a:t>
                      </a:r>
                      <a:endParaRPr lang="zh-CN" altLang="en-US" sz="18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struct</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声明结构体变量或函数</a:t>
                      </a:r>
                      <a:endParaRPr lang="zh-CN" altLang="en-US" sz="1800" dirty="0"/>
                    </a:p>
                  </a:txBody>
                  <a:tcPr vert="horz" anchor="t"/>
                </a:tc>
              </a:tr>
              <a:tr h="427038">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union</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声明共用数据类型</a:t>
                      </a:r>
                      <a:endParaRPr lang="zh-CN" altLang="en-US" sz="18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enum</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声明枚举类型</a:t>
                      </a:r>
                      <a:endParaRPr lang="zh-CN" altLang="en-US" sz="1800" dirty="0"/>
                    </a:p>
                  </a:txBody>
                  <a:tcPr vert="horz" anchor="t"/>
                </a:tc>
              </a:tr>
              <a:tr h="423862">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typedef</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用以给数据类型取别名</a:t>
                      </a:r>
                      <a:endParaRPr lang="zh-CN" altLang="en-US" sz="18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const</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声明只读变量</a:t>
                      </a:r>
                      <a:endParaRPr lang="zh-CN" altLang="en-US" sz="1800" dirty="0"/>
                    </a:p>
                  </a:txBody>
                  <a:tcPr vert="horz" anchor="t"/>
                </a:tc>
              </a:tr>
              <a:tr h="735013">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unsigned</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声明无符号类型变量或函数</a:t>
                      </a:r>
                      <a:endParaRPr lang="zh-CN" altLang="en-US" sz="18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signed</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声明有符号类型变量或函数</a:t>
                      </a:r>
                      <a:endParaRPr lang="zh-CN" altLang="en-US" sz="1800" dirty="0"/>
                    </a:p>
                  </a:txBody>
                  <a:tcPr vert="horz" anchor="t"/>
                </a:tc>
              </a:tr>
              <a:tr h="735012">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extern</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声明变量是在其他文件正声明</a:t>
                      </a:r>
                      <a:endParaRPr lang="zh-CN" altLang="en-US" sz="18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register</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声明寄存器变量</a:t>
                      </a:r>
                      <a:endParaRPr lang="zh-CN" altLang="en-US" sz="1800" dirty="0"/>
                    </a:p>
                  </a:txBody>
                  <a:tcPr vert="horz" anchor="t"/>
                </a:tc>
              </a:tr>
              <a:tr h="735013">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static</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声明静态变量</a:t>
                      </a:r>
                      <a:endParaRPr lang="zh-CN" altLang="en-US" sz="18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volatile</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说明变量在程序执行中可被隐含地改变</a:t>
                      </a:r>
                      <a:endParaRPr lang="zh-CN" altLang="en-US" sz="1800" dirty="0"/>
                    </a:p>
                  </a:txBody>
                  <a:tcPr vert="horz" anchor="t"/>
                </a:tc>
              </a:tr>
            </a:tbl>
          </a:graphicData>
        </a:graphic>
      </p:graphicFrame>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458" name="表格占位符 19457"/>
          <p:cNvGraphicFramePr/>
          <p:nvPr>
            <p:ph type="tbl" idx="1"/>
            <p:custDataLst>
              <p:tags r:id="rId2"/>
            </p:custDataLst>
          </p:nvPr>
        </p:nvGraphicFramePr>
        <p:xfrm>
          <a:off x="1371600" y="1012190"/>
          <a:ext cx="9013825" cy="4297680"/>
        </p:xfrm>
        <a:graphic>
          <a:graphicData uri="http://schemas.openxmlformats.org/drawingml/2006/table">
            <a:tbl>
              <a:tblPr>
                <a:tableStyleId>{69CF1AB2-1976-4502-BF36-3FF5EA218861}</a:tableStyleId>
              </a:tblPr>
              <a:tblGrid>
                <a:gridCol w="1029970"/>
                <a:gridCol w="3241675"/>
                <a:gridCol w="1216025"/>
                <a:gridCol w="3526155"/>
              </a:tblGrid>
              <a:tr h="400050">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ctr" eaLnBrk="1" hangingPunct="1">
                        <a:lnSpc>
                          <a:spcPct val="100000"/>
                        </a:lnSpc>
                        <a:spcBef>
                          <a:spcPct val="0"/>
                        </a:spcBef>
                        <a:spcAft>
                          <a:spcPct val="0"/>
                        </a:spcAft>
                        <a:buNone/>
                      </a:pPr>
                      <a:r>
                        <a:rPr lang="zh-CN" altLang="en-US" sz="1800" dirty="0"/>
                        <a:t>关键字</a:t>
                      </a:r>
                      <a:endParaRPr lang="zh-CN" altLang="en-US" sz="18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ctr" eaLnBrk="1" hangingPunct="1">
                        <a:lnSpc>
                          <a:spcPct val="100000"/>
                        </a:lnSpc>
                        <a:spcBef>
                          <a:spcPct val="0"/>
                        </a:spcBef>
                        <a:spcAft>
                          <a:spcPct val="0"/>
                        </a:spcAft>
                        <a:buNone/>
                      </a:pPr>
                      <a:r>
                        <a:rPr lang="zh-CN" altLang="en-US" sz="1800" dirty="0"/>
                        <a:t>功能</a:t>
                      </a:r>
                      <a:endParaRPr lang="zh-CN" altLang="en-US" sz="18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ctr" eaLnBrk="1" hangingPunct="1">
                        <a:lnSpc>
                          <a:spcPct val="100000"/>
                        </a:lnSpc>
                        <a:spcBef>
                          <a:spcPct val="0"/>
                        </a:spcBef>
                        <a:spcAft>
                          <a:spcPct val="0"/>
                        </a:spcAft>
                        <a:buNone/>
                      </a:pPr>
                      <a:r>
                        <a:rPr lang="zh-CN" altLang="en-US" sz="1800" dirty="0"/>
                        <a:t>关键字</a:t>
                      </a:r>
                      <a:endParaRPr lang="zh-CN" altLang="en-US" sz="1800" dirty="0"/>
                    </a:p>
                  </a:txBody>
                  <a:tcPr vert="horz" anchor="t">
                    <a:solidFill>
                      <a:schemeClr val="bg2">
                        <a:lumMod val="75000"/>
                      </a:schemeClr>
                    </a:solidFill>
                  </a:tcPr>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ctr" eaLnBrk="1" hangingPunct="1">
                        <a:lnSpc>
                          <a:spcPct val="100000"/>
                        </a:lnSpc>
                        <a:spcBef>
                          <a:spcPct val="0"/>
                        </a:spcBef>
                        <a:spcAft>
                          <a:spcPct val="0"/>
                        </a:spcAft>
                        <a:buNone/>
                      </a:pPr>
                      <a:r>
                        <a:rPr lang="zh-CN" altLang="en-US" sz="1800" dirty="0"/>
                        <a:t>功能</a:t>
                      </a:r>
                      <a:endParaRPr lang="zh-CN" altLang="en-US" sz="1800" dirty="0"/>
                    </a:p>
                  </a:txBody>
                  <a:tcPr vert="horz" anchor="t">
                    <a:solidFill>
                      <a:schemeClr val="bg2">
                        <a:lumMod val="75000"/>
                      </a:schemeClr>
                    </a:solidFill>
                  </a:tcPr>
                </a:tc>
              </a:tr>
              <a:tr h="761365">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1800">
                          <a:solidFill>
                            <a:srgbClr val="C00000"/>
                          </a:solidFill>
                        </a:rPr>
                        <a:t>void</a:t>
                      </a:r>
                      <a:endParaRPr lang="en-US" altLang="zh-CN" sz="18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algn="l" eaLnBrk="1" hangingPunct="1">
                        <a:lnSpc>
                          <a:spcPct val="100000"/>
                        </a:lnSpc>
                        <a:buNone/>
                      </a:pPr>
                      <a:r>
                        <a:rPr lang="zh-CN" altLang="en-US" sz="1800" dirty="0"/>
                        <a:t>声明函数无返回值或无参数，声明无类型指针</a:t>
                      </a:r>
                      <a:endParaRPr lang="zh-CN" altLang="en-US" sz="18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en-US" altLang="zh-CN" sz="1800">
                          <a:solidFill>
                            <a:srgbClr val="C00000"/>
                          </a:solidFill>
                        </a:rPr>
                        <a:t>if</a:t>
                      </a:r>
                      <a:endParaRPr lang="en-US" altLang="zh-CN" sz="180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algn="l" eaLnBrk="1" hangingPunct="1">
                        <a:lnSpc>
                          <a:spcPct val="100000"/>
                        </a:lnSpc>
                        <a:spcBef>
                          <a:spcPct val="20000"/>
                        </a:spcBef>
                        <a:buNone/>
                      </a:pPr>
                      <a:r>
                        <a:rPr lang="zh-CN" altLang="en-US" sz="1800" dirty="0"/>
                        <a:t>条件语句</a:t>
                      </a:r>
                      <a:endParaRPr lang="zh-CN" altLang="en-US" sz="1800" dirty="0"/>
                    </a:p>
                  </a:txBody>
                  <a:tcPr vert="horz" anchor="t"/>
                </a:tc>
              </a:tr>
              <a:tr h="618490">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else</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条件语句否定分支（与 if 连用）</a:t>
                      </a:r>
                      <a:endParaRPr lang="zh-CN" altLang="en-US" sz="18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switch</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用于开关语句</a:t>
                      </a:r>
                      <a:endParaRPr lang="zh-CN" altLang="en-US" sz="1800" dirty="0"/>
                    </a:p>
                  </a:txBody>
                  <a:tcPr vert="horz" anchor="t"/>
                </a:tc>
              </a:tr>
              <a:tr h="365760">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case</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开关语句分支</a:t>
                      </a:r>
                      <a:endParaRPr lang="zh-CN" altLang="en-US" sz="18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for</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一种循环语句</a:t>
                      </a:r>
                      <a:endParaRPr lang="zh-CN" altLang="en-US" sz="1800" dirty="0"/>
                    </a:p>
                  </a:txBody>
                  <a:tcPr vert="horz" anchor="t"/>
                </a:tc>
              </a:tr>
              <a:tr h="365760">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do</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循环语句的循环体</a:t>
                      </a:r>
                      <a:endParaRPr lang="zh-CN" altLang="en-US" sz="18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while</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循环语句的循环条件</a:t>
                      </a:r>
                      <a:endParaRPr lang="zh-CN" altLang="en-US" sz="1800" dirty="0"/>
                    </a:p>
                  </a:txBody>
                  <a:tcPr vert="horz" anchor="t"/>
                </a:tc>
              </a:tr>
              <a:tr h="466090">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goto</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无条件跳转语句</a:t>
                      </a:r>
                      <a:endParaRPr lang="zh-CN" altLang="en-US" sz="18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continue</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结束当前循环，开始下一轮循环</a:t>
                      </a:r>
                      <a:endParaRPr lang="zh-CN" altLang="en-US" sz="1800" dirty="0"/>
                    </a:p>
                  </a:txBody>
                  <a:tcPr vert="horz" anchor="t"/>
                </a:tc>
              </a:tr>
              <a:tr h="439420">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break</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跳出当前循环</a:t>
                      </a:r>
                      <a:endParaRPr lang="zh-CN" altLang="en-US" sz="18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default</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开关语句中的“其他”分支 </a:t>
                      </a:r>
                      <a:endParaRPr lang="zh-CN" altLang="en-US" sz="1800" dirty="0"/>
                    </a:p>
                  </a:txBody>
                  <a:tcPr vert="horz" anchor="t"/>
                </a:tc>
              </a:tr>
              <a:tr h="880745">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sizeof</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计算数据类型长度</a:t>
                      </a:r>
                      <a:endParaRPr lang="zh-CN" altLang="en-US" sz="1800" dirty="0"/>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solidFill>
                            <a:srgbClr val="C00000"/>
                          </a:solidFill>
                        </a:rPr>
                        <a:t>return</a:t>
                      </a:r>
                      <a:endParaRPr lang="zh-CN" altLang="en-US" sz="1800" dirty="0">
                        <a:solidFill>
                          <a:srgbClr val="C00000"/>
                        </a:solidFill>
                      </a:endParaRPr>
                    </a:p>
                  </a:txBody>
                  <a:tcPr vert="horz" anchor="t"/>
                </a:tc>
                <a:tc>
                  <a:txBody>
                    <a:bodyPr wrap="square"/>
                    <a:lst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Arial" panose="020B0604020202020204" pitchFamily="34" charset="0"/>
                          <a:ea typeface="华文细黑" panose="02010600040101010101" pitchFamily="2" charset="-122"/>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600" b="1" i="0" u="none" kern="1200" baseline="0">
                          <a:solidFill>
                            <a:schemeClr val="tx1"/>
                          </a:solidFill>
                          <a:latin typeface="Arial" panose="020B0604020202020204" pitchFamily="34" charset="0"/>
                          <a:ea typeface="华文细黑" panose="02010600040101010101" pitchFamily="2" charset="-122"/>
                        </a:defRPr>
                      </a:lvl2pPr>
                      <a:lvl3pPr marL="1143000" lvl="2"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400" b="1" i="0" u="none" kern="1200" baseline="0">
                          <a:solidFill>
                            <a:schemeClr val="tx1"/>
                          </a:solidFill>
                          <a:latin typeface="Arial" panose="020B0604020202020204" pitchFamily="34" charset="0"/>
                          <a:ea typeface="华文细黑" panose="02010600040101010101" pitchFamily="2" charset="-122"/>
                        </a:defRPr>
                      </a:lvl3pPr>
                      <a:lvl4pPr marL="1600200" lvl="3" indent="-2286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200" b="1" i="0" u="none" kern="1200" baseline="0">
                          <a:solidFill>
                            <a:schemeClr val="tx1"/>
                          </a:solidFill>
                          <a:latin typeface="Arial" panose="020B0604020202020204" pitchFamily="34" charset="0"/>
                          <a:ea typeface="华文细黑" panose="02010600040101010101" pitchFamily="2" charset="-122"/>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600" b="0" i="0" u="none" kern="1200" baseline="0">
                          <a:solidFill>
                            <a:schemeClr val="tx1"/>
                          </a:solidFill>
                          <a:latin typeface="Arial" panose="020B0604020202020204" pitchFamily="34" charset="0"/>
                          <a:ea typeface="华文细黑" panose="02010600040101010101" pitchFamily="2" charset="-122"/>
                        </a:defRPr>
                      </a:lvl5pPr>
                    </a:lstStyle>
                    <a:p>
                      <a:pPr marL="0" lvl="0" indent="0" algn="l" eaLnBrk="1" hangingPunct="1">
                        <a:lnSpc>
                          <a:spcPct val="100000"/>
                        </a:lnSpc>
                        <a:spcBef>
                          <a:spcPct val="0"/>
                        </a:spcBef>
                        <a:spcAft>
                          <a:spcPct val="0"/>
                        </a:spcAft>
                        <a:buNone/>
                      </a:pPr>
                      <a:r>
                        <a:rPr lang="zh-CN" altLang="en-US" sz="1800" dirty="0"/>
                        <a:t>子程序返回语句（可以带参数，也可不带参数）循环条件</a:t>
                      </a:r>
                      <a:endParaRPr lang="zh-CN" altLang="en-US" sz="1800" dirty="0"/>
                    </a:p>
                  </a:txBody>
                  <a:tcPr vert="horz" anchor="t"/>
                </a:tc>
              </a:tr>
            </a:tbl>
          </a:graphicData>
        </a:graphic>
      </p:graphicFrame>
    </p:spTree>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KSO_WM_UNIT_TABLE_BEAUTIFY" val="smartTable{0f5398de-bf02-4f1f-b19f-1d3e872d8564}"/>
</p:tagLst>
</file>

<file path=ppt/tags/tag10.xml><?xml version="1.0" encoding="utf-8"?>
<p:tagLst xmlns:p="http://schemas.openxmlformats.org/presentationml/2006/main">
  <p:tag name="KSO_WM_DOC_GUID" val="{0c78e80a-2d6b-4de1-a306-8b402359c32a}"/>
</p:tagLst>
</file>

<file path=ppt/tags/tag2.xml><?xml version="1.0" encoding="utf-8"?>
<p:tagLst xmlns:p="http://schemas.openxmlformats.org/presentationml/2006/main">
  <p:tag name="KSO_WM_UNIT_TABLE_BEAUTIFY" val="smartTable{ddbce7df-f900-4e47-97e7-6f9d01c746e9}"/>
</p:tagLst>
</file>

<file path=ppt/tags/tag3.xml><?xml version="1.0" encoding="utf-8"?>
<p:tagLst xmlns:p="http://schemas.openxmlformats.org/presentationml/2006/main">
  <p:tag name="KSO_WM_UNIT_TABLE_BEAUTIFY" val="smartTable{faccbfe3-a1b0-4922-987e-bfd4c980f69c}"/>
</p:tagLst>
</file>

<file path=ppt/tags/tag4.xml><?xml version="1.0" encoding="utf-8"?>
<p:tagLst xmlns:p="http://schemas.openxmlformats.org/presentationml/2006/main">
  <p:tag name="KSO_WM_UNIT_TABLE_BEAUTIFY" val="smartTable{4c641b26-7437-4582-a003-96347ad61c91}"/>
</p:tagLst>
</file>

<file path=ppt/tags/tag5.xml><?xml version="1.0" encoding="utf-8"?>
<p:tagLst xmlns:p="http://schemas.openxmlformats.org/presentationml/2006/main">
  <p:tag name="KSO_WM_UNIT_TABLE_BEAUTIFY" val="smartTable{f94a6199-e83b-4807-85aa-37919c14cfe2}"/>
</p:tagLst>
</file>

<file path=ppt/tags/tag6.xml><?xml version="1.0" encoding="utf-8"?>
<p:tagLst xmlns:p="http://schemas.openxmlformats.org/presentationml/2006/main">
  <p:tag name="KSO_WM_UNIT_TABLE_BEAUTIFY" val="smartTable{6da0a9d8-a329-4200-8ac1-0f346a0b5fef}"/>
</p:tagLst>
</file>

<file path=ppt/tags/tag7.xml><?xml version="1.0" encoding="utf-8"?>
<p:tagLst xmlns:p="http://schemas.openxmlformats.org/presentationml/2006/main">
  <p:tag name="KSO_WM_UNIT_TABLE_BEAUTIFY" val="smartTable{45ca7c63-513b-4647-aadb-c84b31ab916a}"/>
</p:tagLst>
</file>

<file path=ppt/tags/tag8.xml><?xml version="1.0" encoding="utf-8"?>
<p:tagLst xmlns:p="http://schemas.openxmlformats.org/presentationml/2006/main">
  <p:tag name="KSO_WM_UNIT_TABLE_BEAUTIFY" val="smartTable{94fc81ea-f4d9-4baf-8cb5-7203cb33f0fe}"/>
</p:tagLst>
</file>

<file path=ppt/tags/tag9.xml><?xml version="1.0" encoding="utf-8"?>
<p:tagLst xmlns:p="http://schemas.openxmlformats.org/presentationml/2006/main">
  <p:tag name="KSO_WM_UNIT_TABLE_BEAUTIFY" val="smartTable{c3c7eb4d-a452-42ee-8255-75fc0e974d6a}"/>
</p:tagLst>
</file>

<file path=ppt/theme/theme1.xml><?xml version="1.0" encoding="utf-8"?>
<a:theme xmlns:a="http://schemas.openxmlformats.org/drawingml/2006/main" name="Office 主题">
  <a:themeElements>
    <a:clrScheme name="碧海蓝天">
      <a:dk1>
        <a:srgbClr val="000000"/>
      </a:dk1>
      <a:lt1>
        <a:srgbClr val="FFFFFF"/>
      </a:lt1>
      <a:dk2>
        <a:srgbClr val="17406D"/>
      </a:dk2>
      <a:lt2>
        <a:srgbClr val="DBEFF9"/>
      </a:lt2>
      <a:accent1>
        <a:srgbClr val="0080CB"/>
      </a:accent1>
      <a:accent2>
        <a:srgbClr val="0080CB"/>
      </a:accent2>
      <a:accent3>
        <a:srgbClr val="0BD0D9"/>
      </a:accent3>
      <a:accent4>
        <a:srgbClr val="C9C9C9"/>
      </a:accent4>
      <a:accent5>
        <a:srgbClr val="7CCA62"/>
      </a:accent5>
      <a:accent6>
        <a:srgbClr val="F49100"/>
      </a:accent6>
      <a:hlink>
        <a:srgbClr val="F49100"/>
      </a:hlink>
      <a:folHlink>
        <a:srgbClr val="85DFD0"/>
      </a:folHlink>
    </a:clrScheme>
    <a:fontScheme name="自定义 6">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5296</Words>
  <Application>WPS 演示</Application>
  <PresentationFormat>自定义</PresentationFormat>
  <Paragraphs>685</Paragraphs>
  <Slides>32</Slides>
  <Notes>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8" baseType="lpstr">
      <vt:lpstr>Arial</vt:lpstr>
      <vt:lpstr>宋体</vt:lpstr>
      <vt:lpstr>Wingdings</vt:lpstr>
      <vt:lpstr>微软雅黑 Light</vt:lpstr>
      <vt:lpstr>黑体</vt:lpstr>
      <vt:lpstr>楷体</vt:lpstr>
      <vt:lpstr>Calibri</vt:lpstr>
      <vt:lpstr>Times New Roman</vt:lpstr>
      <vt:lpstr>华文细黑</vt:lpstr>
      <vt:lpstr>微软雅黑</vt:lpstr>
      <vt:lpstr>Arial Unicode MS</vt:lpstr>
      <vt:lpstr>Lao UI</vt:lpstr>
      <vt:lpstr>Segoe WP Light</vt:lpstr>
      <vt:lpstr>华康少女文字W5(P)</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更多模版：亮亮图文旗舰店https:/liangliangtuwen.tmall.com</cp:keywords>
  <dc:description>更多模版：亮亮图文旗舰店https://liangliangtuwen.tmall.com</dc:description>
  <dc:subject>亮亮图文旗舰店</dc:subject>
  <cp:category>亮亮图文旗舰店</cp:category>
  <cp:lastModifiedBy>Administrator</cp:lastModifiedBy>
  <cp:revision>145</cp:revision>
  <dcterms:created xsi:type="dcterms:W3CDTF">2015-10-07T04:43:00Z</dcterms:created>
  <dcterms:modified xsi:type="dcterms:W3CDTF">2020-10-13T10:31:42Z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