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13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2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1.wmf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2.2  </a:t>
            </a:r>
            <a:r>
              <a:rPr lang="en-US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C</a:t>
            </a:r>
            <a:r>
              <a:rPr lang="zh-CN" altLang="en-US"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语言</a:t>
            </a:r>
            <a:r>
              <a:rPr sz="62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分支结构</a:t>
            </a:r>
            <a:endParaRPr sz="62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2.2.2  分支语句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（1）if语句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if分支语句的通用格式为：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语句的流程图：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06120" y="2046605"/>
            <a:ext cx="438912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if(条件表达式1)分支语句1;</a:t>
            </a:r>
            <a:endParaRPr lang="en-US" altLang="zh-CN" sz="2400"/>
          </a:p>
          <a:p>
            <a:r>
              <a:rPr lang="en-US" altLang="zh-CN" sz="2400"/>
              <a:t>else if(条件表达式2)分支语句2;</a:t>
            </a:r>
            <a:endParaRPr lang="en-US" altLang="zh-CN" sz="2400"/>
          </a:p>
          <a:p>
            <a:r>
              <a:rPr lang="en-US" altLang="zh-CN" sz="2400"/>
              <a:t>else if(条件表达式3)分支语句3;</a:t>
            </a:r>
            <a:endParaRPr lang="en-US" altLang="zh-CN" sz="2400"/>
          </a:p>
          <a:p>
            <a:r>
              <a:rPr lang="en-US" altLang="zh-CN" sz="2400"/>
              <a:t>……</a:t>
            </a:r>
            <a:endParaRPr lang="en-US" altLang="zh-CN" sz="2400"/>
          </a:p>
          <a:p>
            <a:r>
              <a:rPr lang="en-US" altLang="zh-CN" sz="2400"/>
              <a:t>else if(条件表达式n)分支语句n;</a:t>
            </a:r>
            <a:endParaRPr lang="en-US" altLang="zh-CN" sz="2400"/>
          </a:p>
          <a:p>
            <a:r>
              <a:rPr lang="en-US" altLang="zh-CN" sz="2400"/>
              <a:t>else 分支语句n+1;</a:t>
            </a:r>
            <a:endParaRPr lang="en-US" altLang="zh-CN" sz="2400"/>
          </a:p>
        </p:txBody>
      </p:sp>
      <p:graphicFrame>
        <p:nvGraphicFramePr>
          <p:cNvPr id="3" name="对象 -2147482571"/>
          <p:cNvGraphicFramePr/>
          <p:nvPr/>
        </p:nvGraphicFramePr>
        <p:xfrm>
          <a:off x="5710555" y="2046605"/>
          <a:ext cx="4498975" cy="352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765300" imgH="1313815" progId="Visio.Drawing.11">
                  <p:embed/>
                </p:oleObj>
              </mc:Choice>
              <mc:Fallback>
                <p:oleObj name="" r:id="rId2" imgW="1765300" imgH="13138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10555" y="2046605"/>
                        <a:ext cx="4498975" cy="3522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例如，随机输入数字0~9，输出与其对应的英文翻译：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1840" y="908685"/>
            <a:ext cx="5400040" cy="5262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char num;</a:t>
            </a:r>
            <a:endParaRPr lang="en-US" altLang="zh-CN" sz="2400"/>
          </a:p>
          <a:p>
            <a:r>
              <a:rPr lang="en-US" altLang="zh-CN" sz="2400"/>
              <a:t>printf("输入数字0~9：");</a:t>
            </a:r>
            <a:endParaRPr lang="en-US" altLang="zh-CN" sz="2400"/>
          </a:p>
          <a:p>
            <a:r>
              <a:rPr lang="en-US" altLang="zh-CN" sz="2400"/>
              <a:t>scanf("%d",&amp;num);</a:t>
            </a:r>
            <a:endParaRPr lang="en-US" altLang="zh-CN" sz="2400"/>
          </a:p>
          <a:p>
            <a:r>
              <a:rPr lang="en-US" altLang="zh-CN" sz="2400"/>
              <a:t>If    (num==0)printf("Zero\n");</a:t>
            </a:r>
            <a:endParaRPr lang="en-US" altLang="zh-CN" sz="2400"/>
          </a:p>
          <a:p>
            <a:r>
              <a:rPr lang="en-US" altLang="zh-CN" sz="2400"/>
              <a:t>else if(num==1)printf("One\n");</a:t>
            </a:r>
            <a:endParaRPr lang="en-US" altLang="zh-CN" sz="2400"/>
          </a:p>
          <a:p>
            <a:r>
              <a:rPr lang="en-US" altLang="zh-CN" sz="2400"/>
              <a:t>else if(num==2)printf("Two\n");</a:t>
            </a:r>
            <a:endParaRPr lang="en-US" altLang="zh-CN" sz="2400"/>
          </a:p>
          <a:p>
            <a:r>
              <a:rPr lang="en-US" altLang="zh-CN" sz="2400"/>
              <a:t>else if(num==3)printf("Three\n");</a:t>
            </a:r>
            <a:endParaRPr lang="en-US" altLang="zh-CN" sz="2400"/>
          </a:p>
          <a:p>
            <a:r>
              <a:rPr lang="en-US" altLang="zh-CN" sz="2400"/>
              <a:t>else if(num==4)printf("Four\n");</a:t>
            </a:r>
            <a:endParaRPr lang="en-US" altLang="zh-CN" sz="2400"/>
          </a:p>
          <a:p>
            <a:r>
              <a:rPr lang="en-US" altLang="zh-CN" sz="2400"/>
              <a:t>else if(num==5)printf("Five\n");</a:t>
            </a:r>
            <a:endParaRPr lang="en-US" altLang="zh-CN" sz="2400"/>
          </a:p>
          <a:p>
            <a:r>
              <a:rPr lang="en-US" altLang="zh-CN" sz="2400"/>
              <a:t>else if(num==6)printf("Six\n");</a:t>
            </a:r>
            <a:endParaRPr lang="en-US" altLang="zh-CN" sz="2400"/>
          </a:p>
          <a:p>
            <a:r>
              <a:rPr lang="en-US" altLang="zh-CN" sz="2400"/>
              <a:t>else if(num==7)printf("Seven\n");</a:t>
            </a:r>
            <a:endParaRPr lang="en-US" altLang="zh-CN" sz="2400"/>
          </a:p>
          <a:p>
            <a:r>
              <a:rPr lang="en-US" altLang="zh-CN" sz="2400"/>
              <a:t>else if(num==8)printf("Eight\n");</a:t>
            </a:r>
            <a:endParaRPr lang="en-US" altLang="zh-CN" sz="2400"/>
          </a:p>
          <a:p>
            <a:r>
              <a:rPr lang="en-US" altLang="zh-CN" sz="2400"/>
              <a:t>else if(num==9)printf("Nine\n");</a:t>
            </a:r>
            <a:endParaRPr lang="en-US" altLang="zh-CN" sz="2400"/>
          </a:p>
          <a:p>
            <a:r>
              <a:rPr lang="en-US" altLang="zh-CN" sz="2400"/>
              <a:t>else          printf("输入数字超限！\n");</a:t>
            </a:r>
            <a:endParaRPr lang="en-US" altLang="zh-CN" sz="2400"/>
          </a:p>
        </p:txBody>
      </p:sp>
      <p:pic>
        <p:nvPicPr>
          <p:cNvPr id="141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215" y="3925570"/>
            <a:ext cx="5638165" cy="1605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292215" y="3214370"/>
            <a:ext cx="22047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C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语言有一条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条件三目运算符（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?: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可以替代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“if...else...”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结构语句，比如判断随机输入整数是否为正数：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可以用条件三目运算符替代：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442595" y="1547495"/>
            <a:ext cx="5383530" cy="2676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num;</a:t>
            </a:r>
            <a:endParaRPr lang="en-US" altLang="zh-CN" sz="2400"/>
          </a:p>
          <a:p>
            <a:r>
              <a:rPr lang="en-US" altLang="zh-CN" sz="2400"/>
              <a:t>printf("请输入一个整数：");</a:t>
            </a:r>
            <a:endParaRPr lang="en-US" altLang="zh-CN" sz="2400"/>
          </a:p>
          <a:p>
            <a:r>
              <a:rPr lang="en-US" altLang="zh-CN" sz="2400"/>
              <a:t>scanf("%d",&amp;num);</a:t>
            </a:r>
            <a:endParaRPr lang="en-US" altLang="zh-CN" sz="2400"/>
          </a:p>
          <a:p>
            <a:r>
              <a:rPr lang="en-US" altLang="zh-CN" sz="2400"/>
              <a:t>if(num&gt;0)</a:t>
            </a:r>
            <a:endParaRPr lang="en-US" altLang="zh-CN" sz="2400"/>
          </a:p>
          <a:p>
            <a:r>
              <a:rPr lang="en-US" altLang="zh-CN" sz="2400"/>
              <a:t>   printf("输入的数字是正数:-)\n");</a:t>
            </a:r>
            <a:endParaRPr lang="en-US" altLang="zh-CN" sz="2400"/>
          </a:p>
          <a:p>
            <a:r>
              <a:rPr lang="en-US" altLang="zh-CN" sz="2400"/>
              <a:t>else</a:t>
            </a:r>
            <a:endParaRPr lang="en-US" altLang="zh-CN" sz="2400"/>
          </a:p>
          <a:p>
            <a:r>
              <a:rPr lang="en-US" altLang="zh-CN" sz="2400"/>
              <a:t>   printf("输入的数字不是正数:-(\n");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442595" y="4926965"/>
            <a:ext cx="10192385" cy="15684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int num;</a:t>
            </a:r>
            <a:endParaRPr lang="en-US" altLang="zh-CN" sz="2400"/>
          </a:p>
          <a:p>
            <a:r>
              <a:rPr lang="en-US" altLang="zh-CN" sz="2400"/>
              <a:t>printf("请输入一个整数：");</a:t>
            </a:r>
            <a:endParaRPr lang="en-US" altLang="zh-CN" sz="2400"/>
          </a:p>
          <a:p>
            <a:r>
              <a:rPr lang="en-US" altLang="zh-CN" sz="2400"/>
              <a:t>scanf("%d",&amp;num);</a:t>
            </a:r>
            <a:endParaRPr lang="en-US" altLang="zh-CN" sz="2400"/>
          </a:p>
          <a:p>
            <a:r>
              <a:rPr lang="en-US" altLang="zh-CN" sz="2400"/>
              <a:t>num&gt;0?printf("输入的数字是正数:-)\n"):printf("输入的数字不是正数:-(\n");</a:t>
            </a:r>
            <a:endParaRPr lang="en-US" altLang="zh-CN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（2）switch开关语句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charset="-122"/>
              </a:rPr>
              <a:t>    switch开关语句的通用格式为：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charset="-122"/>
              </a:rPr>
              <a:t>switch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charset="-122"/>
              </a:rPr>
              <a:t>语句的流程图：</a:t>
            </a:r>
            <a:endParaRPr lang="zh-CN" altLang="en-US" sz="2800" b="1" dirty="0" smtClean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15010" y="1547495"/>
            <a:ext cx="4754245" cy="3046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switch(表达式)</a:t>
            </a:r>
            <a:endParaRPr lang="en-US" altLang="zh-CN" sz="2400"/>
          </a:p>
          <a:p>
            <a:r>
              <a:rPr lang="en-US" altLang="zh-CN" sz="2400"/>
              <a:t>{</a:t>
            </a:r>
            <a:endParaRPr lang="en-US" altLang="zh-CN" sz="2400"/>
          </a:p>
          <a:p>
            <a:r>
              <a:rPr lang="en-US" altLang="zh-CN" sz="2400"/>
              <a:t>case 常量表达式1:语句1;break;</a:t>
            </a:r>
            <a:endParaRPr lang="en-US" altLang="zh-CN" sz="2400"/>
          </a:p>
          <a:p>
            <a:r>
              <a:rPr lang="en-US" altLang="zh-CN" sz="2400"/>
              <a:t>case 常量表达式2:语句2;break;</a:t>
            </a:r>
            <a:endParaRPr lang="en-US" altLang="zh-CN" sz="2400"/>
          </a:p>
          <a:p>
            <a:r>
              <a:rPr lang="en-US" altLang="zh-CN" sz="2400"/>
              <a:t>… …</a:t>
            </a:r>
            <a:endParaRPr lang="en-US" altLang="zh-CN" sz="2400"/>
          </a:p>
          <a:p>
            <a:r>
              <a:rPr lang="en-US" altLang="zh-CN" sz="2400"/>
              <a:t>case 常量表达式n:语句n;break;</a:t>
            </a:r>
            <a:endParaRPr lang="en-US" altLang="zh-CN" sz="2400"/>
          </a:p>
          <a:p>
            <a:r>
              <a:rPr lang="en-US" altLang="zh-CN" sz="2400"/>
              <a:t>default:语句n+1;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  <p:graphicFrame>
        <p:nvGraphicFramePr>
          <p:cNvPr id="3" name="对象 -2147482616"/>
          <p:cNvGraphicFramePr/>
          <p:nvPr/>
        </p:nvGraphicFramePr>
        <p:xfrm>
          <a:off x="5951855" y="1547495"/>
          <a:ext cx="4805680" cy="304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33525" imgH="949325" progId="Visio.Drawing.11">
                  <p:embed/>
                </p:oleObj>
              </mc:Choice>
              <mc:Fallback>
                <p:oleObj name="" r:id="rId2" imgW="1533525" imgH="94932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855" y="1547495"/>
                        <a:ext cx="4805680" cy="304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例如，随机输入数字0~9，输出与其对应的英文翻译：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1365" y="987425"/>
            <a:ext cx="4243705" cy="5323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/>
              <a:t>char num;</a:t>
            </a:r>
            <a:endParaRPr lang="en-US" altLang="zh-CN" sz="2000"/>
          </a:p>
          <a:p>
            <a:r>
              <a:rPr lang="en-US" altLang="zh-CN" sz="2000"/>
              <a:t>printf("输入数字0~9：");</a:t>
            </a:r>
            <a:endParaRPr lang="en-US" altLang="zh-CN" sz="2000"/>
          </a:p>
          <a:p>
            <a:r>
              <a:rPr lang="en-US" altLang="zh-CN" sz="2000"/>
              <a:t>scanf("%d",&amp;num);</a:t>
            </a:r>
            <a:endParaRPr lang="en-US" altLang="zh-CN" sz="2000"/>
          </a:p>
          <a:p>
            <a:r>
              <a:rPr lang="en-US" altLang="zh-CN" sz="2000"/>
              <a:t>switch(num)</a:t>
            </a:r>
            <a:endParaRPr lang="en-US" altLang="zh-CN" sz="2000"/>
          </a:p>
          <a:p>
            <a:r>
              <a:rPr lang="en-US" altLang="zh-CN" sz="2000"/>
              <a:t>{</a:t>
            </a:r>
            <a:endParaRPr lang="en-US" altLang="zh-CN" sz="2000"/>
          </a:p>
          <a:p>
            <a:r>
              <a:rPr lang="en-US" altLang="zh-CN" sz="2000"/>
              <a:t>case  0:printf("Zero\n")  ;break;</a:t>
            </a:r>
            <a:endParaRPr lang="en-US" altLang="zh-CN" sz="2000"/>
          </a:p>
          <a:p>
            <a:r>
              <a:rPr lang="en-US" altLang="zh-CN" sz="2000"/>
              <a:t>case  1:printf("One\n")  ;break;</a:t>
            </a:r>
            <a:endParaRPr lang="en-US" altLang="zh-CN" sz="2000"/>
          </a:p>
          <a:p>
            <a:r>
              <a:rPr lang="en-US" altLang="zh-CN" sz="2000"/>
              <a:t>case  2:printf("Two\n")  ;break;</a:t>
            </a:r>
            <a:endParaRPr lang="en-US" altLang="zh-CN" sz="2000"/>
          </a:p>
          <a:p>
            <a:r>
              <a:rPr lang="en-US" altLang="zh-CN" sz="2000"/>
              <a:t>case  3:printf("Three\n") ;break;</a:t>
            </a:r>
            <a:endParaRPr lang="en-US" altLang="zh-CN" sz="2000"/>
          </a:p>
          <a:p>
            <a:r>
              <a:rPr lang="en-US" altLang="zh-CN" sz="2000"/>
              <a:t>case  4:printf("Four\n")  ;break;</a:t>
            </a:r>
            <a:endParaRPr lang="en-US" altLang="zh-CN" sz="2000"/>
          </a:p>
          <a:p>
            <a:r>
              <a:rPr lang="en-US" altLang="zh-CN" sz="2000"/>
              <a:t>case  5:printf("Five\n")  ;break;</a:t>
            </a:r>
            <a:endParaRPr lang="en-US" altLang="zh-CN" sz="2000"/>
          </a:p>
          <a:p>
            <a:r>
              <a:rPr lang="en-US" altLang="zh-CN" sz="2000"/>
              <a:t>case  6:printf("Six\n")   ;break;</a:t>
            </a:r>
            <a:endParaRPr lang="en-US" altLang="zh-CN" sz="2000"/>
          </a:p>
          <a:p>
            <a:r>
              <a:rPr lang="en-US" altLang="zh-CN" sz="2000"/>
              <a:t>case  7:printf("Seven\n");break;</a:t>
            </a:r>
            <a:endParaRPr lang="en-US" altLang="zh-CN" sz="2000"/>
          </a:p>
          <a:p>
            <a:r>
              <a:rPr lang="en-US" altLang="zh-CN" sz="2000"/>
              <a:t>case  8:printf("Eight\n") ;break;</a:t>
            </a:r>
            <a:endParaRPr lang="en-US" altLang="zh-CN" sz="2000"/>
          </a:p>
          <a:p>
            <a:r>
              <a:rPr lang="en-US" altLang="zh-CN" sz="2000"/>
              <a:t>case  9:printf("Nine\n") ;break;</a:t>
            </a:r>
            <a:endParaRPr lang="en-US" altLang="zh-CN" sz="2000"/>
          </a:p>
          <a:p>
            <a:r>
              <a:rPr lang="en-US" altLang="zh-CN" sz="2000"/>
              <a:t>default: printf("输入数字超限！\n");</a:t>
            </a:r>
            <a:endParaRPr lang="en-US" altLang="zh-CN" sz="2000"/>
          </a:p>
          <a:p>
            <a:r>
              <a:rPr lang="en-US" altLang="zh-CN" sz="2000"/>
              <a:t>}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5235575" y="3223895"/>
            <a:ext cx="22047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43" name="图片 37"/>
          <p:cNvPicPr>
            <a:picLocks noChangeAspect="1"/>
          </p:cNvPicPr>
          <p:nvPr/>
        </p:nvPicPr>
        <p:blipFill>
          <a:blip r:embed="rId2"/>
          <a:srcRect r="656"/>
          <a:stretch>
            <a:fillRect/>
          </a:stretch>
        </p:blipFill>
        <p:spPr>
          <a:xfrm>
            <a:off x="5417820" y="3874770"/>
            <a:ext cx="6286500" cy="1863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168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2.2.3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任务A：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闰年是公历中的概念，分为普通闰年和世纪闰年两种，所谓普通闰年指的是年份数是4的倍数但不是100的倍数的年份，比如2020年，所谓世纪闰年指的是年份数是400的倍数的年份，比如2000年。</a:t>
            </a:r>
            <a:endParaRPr lang="en-US" altLang="zh-CN" sz="24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任务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理解、区分并掌握C语言的逻辑运算符与位运算符，理解并掌握C语言的比较运算符，能利用if语句与switch语句实现分支结构程序。</a:t>
            </a:r>
            <a:endParaRPr sz="2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u="sng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任务A</a:t>
            </a: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：输入年份，判断该年份是否为闰年。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u="sng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任务B</a:t>
            </a:r>
            <a:r>
              <a:rPr lang="en-US" altLang="zh-CN" sz="28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：某商场举办优惠购物活动，购物满5000元打8折，购物满2000元，不满5000元打8.5折，购物满1000元，不满2000元打9折，其余不打折，输入购物金额数，自动计算折后价。</a:t>
            </a:r>
            <a:endParaRPr lang="en-US" altLang="zh-CN" sz="28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2.2.1  C语言的运算符（二）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（1）逻辑运算符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在逻辑关系中，用整型或字符型数字“0”代表“假”，用非零值代表“真”，但逻辑表达式的计算结果只有“0”或者“1”。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演示程序：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044065" y="4294505"/>
            <a:ext cx="8649970" cy="23069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rgbClr val="00B050"/>
                </a:solidFill>
              </a:rPr>
              <a:t>//逻辑与运算 </a:t>
            </a:r>
            <a:endParaRPr lang="en-US" altLang="zh-CN" sz="2400" i="1">
              <a:solidFill>
                <a:srgbClr val="00B050"/>
              </a:solidFill>
            </a:endParaRPr>
          </a:p>
          <a:p>
            <a:r>
              <a:rPr lang="en-US" altLang="zh-CN" sz="2400"/>
              <a:t>printf("And: %d,%d,%d,%d\n",0&amp;&amp;0,0&amp;&amp;1,2&amp;&amp;0,3&amp;&amp;4);</a:t>
            </a:r>
            <a:endParaRPr lang="en-US" altLang="zh-CN" sz="2400"/>
          </a:p>
          <a:p>
            <a:r>
              <a:rPr lang="en-US" altLang="zh-CN" sz="2400" i="1">
                <a:solidFill>
                  <a:srgbClr val="00B050"/>
                </a:solidFill>
              </a:rPr>
              <a:t>//逻辑或运算</a:t>
            </a:r>
            <a:endParaRPr lang="en-US" altLang="zh-CN" sz="2400" i="1">
              <a:solidFill>
                <a:srgbClr val="00B050"/>
              </a:solidFill>
            </a:endParaRPr>
          </a:p>
          <a:p>
            <a:r>
              <a:rPr lang="en-US" altLang="zh-CN" sz="2400"/>
              <a:t>printf("Or : %d,%d,%d,%d\n",0||0,0||1,2||0,3||4);</a:t>
            </a:r>
            <a:endParaRPr lang="en-US" altLang="zh-CN" sz="2400"/>
          </a:p>
          <a:p>
            <a:r>
              <a:rPr lang="en-US" altLang="zh-CN" sz="2400" i="1">
                <a:solidFill>
                  <a:srgbClr val="00B050"/>
                </a:solidFill>
              </a:rPr>
              <a:t>//逻辑非运算</a:t>
            </a:r>
            <a:endParaRPr lang="en-US" altLang="zh-CN" sz="2400" i="1">
              <a:solidFill>
                <a:srgbClr val="00B050"/>
              </a:solidFill>
            </a:endParaRPr>
          </a:p>
          <a:p>
            <a:r>
              <a:rPr lang="en-US" altLang="zh-CN" sz="2400"/>
              <a:t>printf("Not: %d,%d\n",!0,!1); </a:t>
            </a:r>
            <a:endParaRPr lang="en-US" altLang="zh-CN" sz="2400"/>
          </a:p>
        </p:txBody>
      </p:sp>
      <p:graphicFrame>
        <p:nvGraphicFramePr>
          <p:cNvPr id="20485" name="表格 20484"/>
          <p:cNvGraphicFramePr/>
          <p:nvPr>
            <p:custDataLst>
              <p:tags r:id="rId2"/>
            </p:custDataLst>
          </p:nvPr>
        </p:nvGraphicFramePr>
        <p:xfrm>
          <a:off x="1801495" y="1447165"/>
          <a:ext cx="7775575" cy="18288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92705"/>
                <a:gridCol w="2588895"/>
                <a:gridCol w="2593975"/>
              </a:tblGrid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运算符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功能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表达式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&amp;&amp;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逻辑与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a &amp;&amp; b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||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逻辑或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a || b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！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逻辑非</a:t>
                      </a:r>
                      <a:endParaRPr lang="zh-CN" altLang="en-US" sz="2000" dirty="0"/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00B050"/>
                          </a:solidFill>
                        </a:rPr>
                        <a:t>! a</a:t>
                      </a:r>
                      <a:endParaRPr lang="zh-CN" altLang="en-US" sz="2000" dirty="0">
                        <a:solidFill>
                          <a:srgbClr val="00B050"/>
                        </a:solidFill>
                      </a:endParaRPr>
                    </a:p>
                  </a:txBody>
                  <a:tcPr vert="horz" anchor="t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运行结果：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（2）位运算符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340" y="540385"/>
            <a:ext cx="6258560" cy="2026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3" name="表格 2"/>
          <p:cNvGraphicFramePr/>
          <p:nvPr>
            <p:custDataLst>
              <p:tags r:id="rId3"/>
            </p:custDataLst>
          </p:nvPr>
        </p:nvGraphicFramePr>
        <p:xfrm>
          <a:off x="1047750" y="3226435"/>
          <a:ext cx="9511665" cy="16497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22045"/>
                <a:gridCol w="1967230"/>
                <a:gridCol w="1317625"/>
                <a:gridCol w="1840865"/>
                <a:gridCol w="1693545"/>
                <a:gridCol w="1570355"/>
              </a:tblGrid>
              <a:tr h="304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运算符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举例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运算符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功能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举例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67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&amp;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按位与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a&amp;b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^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按位异或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a^b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921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|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按位或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a|b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&lt;&lt;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左移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a&lt;&lt;n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~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按位取反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~a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&gt;&gt;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右移</a:t>
                      </a:r>
                      <a:endParaRPr lang="en-US" altLang="en-US" sz="2000"/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00B050"/>
                          </a:solidFill>
                        </a:rPr>
                        <a:t>a&gt;&gt;n</a:t>
                      </a:r>
                      <a:endParaRPr lang="en-US" altLang="en-US" sz="200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0" marB="0" vert="horz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12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首先演示按位与、按位或、按位取反、按位异或运算符的使用：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运行结果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下面是四个表达式的手工验算过程：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01000010B=42H，11111011B=FBH，10000101B=85H，      10111001B=B9H</a:t>
            </a:r>
            <a:endParaRPr lang="zh-CN" altLang="en-US" sz="22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62000" y="1086485"/>
            <a:ext cx="8852535" cy="8299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unsigned char a=0x7A,b=0xC3;</a:t>
            </a:r>
            <a:endParaRPr lang="en-US" altLang="zh-CN" sz="2400"/>
          </a:p>
          <a:p>
            <a:r>
              <a:rPr lang="en-US" altLang="zh-CN" sz="2400"/>
              <a:t>printf("%x,%x,%x,%x\n",a&amp;b,a|b,(unsigned char)(~a),a^b);</a:t>
            </a:r>
            <a:endParaRPr lang="en-US" altLang="zh-CN" sz="2400"/>
          </a:p>
        </p:txBody>
      </p:sp>
      <p:pic>
        <p:nvPicPr>
          <p:cNvPr id="138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95" y="2067560"/>
            <a:ext cx="6480810" cy="1699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3" name="对象 -2147482622"/>
          <p:cNvGraphicFramePr>
            <a:graphicFrameLocks noChangeAspect="1"/>
          </p:cNvGraphicFramePr>
          <p:nvPr/>
        </p:nvGraphicFramePr>
        <p:xfrm>
          <a:off x="473710" y="4345940"/>
          <a:ext cx="1800225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38200" imgH="609600" progId="Equation.KSEE3">
                  <p:embed/>
                </p:oleObj>
              </mc:Choice>
              <mc:Fallback>
                <p:oleObj name="" r:id="rId3" imgW="838200" imgH="609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710" y="4345940"/>
                        <a:ext cx="1800225" cy="1309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1"/>
          <p:cNvGraphicFramePr>
            <a:graphicFrameLocks noChangeAspect="1"/>
          </p:cNvGraphicFramePr>
          <p:nvPr/>
        </p:nvGraphicFramePr>
        <p:xfrm>
          <a:off x="2565400" y="4345940"/>
          <a:ext cx="1744980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812800" imgH="609600" progId="Equation.KSEE3">
                  <p:embed/>
                </p:oleObj>
              </mc:Choice>
              <mc:Fallback>
                <p:oleObj name="" r:id="rId5" imgW="812800" imgH="609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5400" y="4345940"/>
                        <a:ext cx="1744980" cy="1309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620"/>
          <p:cNvGraphicFramePr>
            <a:graphicFrameLocks noChangeAspect="1"/>
          </p:cNvGraphicFramePr>
          <p:nvPr/>
        </p:nvGraphicFramePr>
        <p:xfrm>
          <a:off x="4657725" y="5215890"/>
          <a:ext cx="2713990" cy="43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333500" imgH="215900" progId="Equation.KSEE3">
                  <p:embed/>
                </p:oleObj>
              </mc:Choice>
              <mc:Fallback>
                <p:oleObj name="" r:id="rId7" imgW="1333500" imgH="215900" progId="Equation.KSEE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57725" y="5215890"/>
                        <a:ext cx="2713990" cy="439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619"/>
          <p:cNvGraphicFramePr>
            <a:graphicFrameLocks noChangeAspect="1"/>
          </p:cNvGraphicFramePr>
          <p:nvPr/>
        </p:nvGraphicFramePr>
        <p:xfrm>
          <a:off x="7488555" y="4345940"/>
          <a:ext cx="1772920" cy="1309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825500" imgH="609600" progId="Equation.KSEE3">
                  <p:embed/>
                </p:oleObj>
              </mc:Choice>
              <mc:Fallback>
                <p:oleObj name="" r:id="rId9" imgW="825500" imgH="6096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88555" y="4345940"/>
                        <a:ext cx="1772920" cy="1309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接着演示左移运算符：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运行结果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下面是手工验算过程：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55H=01010101B</a:t>
            </a:r>
            <a:endParaRPr lang="zh-CN" altLang="en-US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1840" y="1092200"/>
            <a:ext cx="5260975" cy="1938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unsigned char dat=0x55;</a:t>
            </a:r>
            <a:endParaRPr lang="en-US" altLang="zh-CN" sz="2400"/>
          </a:p>
          <a:p>
            <a:r>
              <a:rPr lang="en-US" altLang="zh-CN" sz="2400"/>
              <a:t>dat=dat&lt;&lt;1;</a:t>
            </a:r>
            <a:endParaRPr lang="en-US" altLang="zh-CN" sz="2400"/>
          </a:p>
          <a:p>
            <a:r>
              <a:rPr lang="en-US" altLang="zh-CN" sz="2400"/>
              <a:t>printf("左移一位：%x\n",dat);</a:t>
            </a:r>
            <a:endParaRPr lang="en-US" altLang="zh-CN" sz="2400"/>
          </a:p>
          <a:p>
            <a:r>
              <a:rPr lang="en-US" altLang="zh-CN" sz="2400"/>
              <a:t>dat=dat&lt;&lt;3;</a:t>
            </a:r>
            <a:endParaRPr lang="en-US" altLang="zh-CN" sz="2400"/>
          </a:p>
          <a:p>
            <a:r>
              <a:rPr lang="en-US" altLang="zh-CN" sz="2400"/>
              <a:t>printf("继续左移三位：%x\n",dat);</a:t>
            </a:r>
            <a:endParaRPr lang="en-US" altLang="zh-CN" sz="2400"/>
          </a:p>
        </p:txBody>
      </p:sp>
      <p:pic>
        <p:nvPicPr>
          <p:cNvPr id="133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35" y="3225165"/>
            <a:ext cx="6252845" cy="177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95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7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C语言的左移运算表达式在移动数据位的过程中左侧移出位丢弃，右侧补0</a:t>
            </a: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7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10101010B=AAH，01010000B=50H</a:t>
            </a:r>
            <a:endParaRPr lang="en-US" altLang="zh-CN" sz="27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7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7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右移运算与左移运算类似，不做演示。</a:t>
            </a:r>
            <a:endParaRPr lang="en-US" altLang="zh-CN" sz="27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-2147482618"/>
          <p:cNvGraphicFramePr/>
          <p:nvPr/>
        </p:nvGraphicFramePr>
        <p:xfrm>
          <a:off x="3130550" y="1089660"/>
          <a:ext cx="5482590" cy="281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74165" imgH="804545" progId="Visio.Drawing.11">
                  <p:embed/>
                </p:oleObj>
              </mc:Choice>
              <mc:Fallback>
                <p:oleObj name="" r:id="rId2" imgW="1574165" imgH="80454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0550" y="1089660"/>
                        <a:ext cx="5482590" cy="2811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45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（3）关系运算符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 关系运算符用来表达数值的大小，关系成立则运算结果为“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真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”（1），否则为“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假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”（0）。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 演示程序：                                     运行结果：</a:t>
            </a:r>
            <a:endParaRPr lang="zh-CN" altLang="en-US" sz="2800" b="1" dirty="0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33425" y="4906010"/>
            <a:ext cx="4754245" cy="11988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400"/>
              <a:t>char a,b;</a:t>
            </a:r>
            <a:endParaRPr lang="en-US" altLang="zh-CN" sz="2400"/>
          </a:p>
          <a:p>
            <a:r>
              <a:rPr lang="en-US" altLang="zh-CN" sz="2400"/>
              <a:t>a=(3&gt;=2),b=(3==2);</a:t>
            </a:r>
            <a:endParaRPr lang="en-US" altLang="zh-CN" sz="2400"/>
          </a:p>
          <a:p>
            <a:r>
              <a:rPr lang="en-US" altLang="zh-CN" sz="2400"/>
              <a:t>printf("%d,%d\n",a,b);</a:t>
            </a:r>
            <a:endParaRPr lang="en-US" altLang="zh-CN" sz="2400"/>
          </a:p>
        </p:txBody>
      </p:sp>
      <p:graphicFrame>
        <p:nvGraphicFramePr>
          <p:cNvPr id="10244" name="内容占位符 10243"/>
          <p:cNvGraphicFramePr/>
          <p:nvPr>
            <p:ph sz="half" idx="2"/>
            <p:custDataLst>
              <p:tags r:id="rId2"/>
            </p:custDataLst>
          </p:nvPr>
        </p:nvGraphicFramePr>
        <p:xfrm>
          <a:off x="2538095" y="1088390"/>
          <a:ext cx="6450013" cy="186848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12900"/>
                <a:gridCol w="1612900"/>
                <a:gridCol w="1612900"/>
                <a:gridCol w="1611313"/>
              </a:tblGrid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运算符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符号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实例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/>
                        <a:t>读作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449263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大于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&gt;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小于等于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&lt;=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大于等于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&gt;=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等于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==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47307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小于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&lt;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000" dirty="0"/>
                        <a:t>不等于</a:t>
                      </a:r>
                      <a:endParaRPr lang="zh-CN" altLang="en-US" sz="2000" dirty="0"/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8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6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4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n"/>
                        <a:defRPr sz="1200" b="1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buChar char="»"/>
                        <a:defRPr sz="1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000" dirty="0">
                          <a:solidFill>
                            <a:srgbClr val="C00000"/>
                          </a:solidFill>
                        </a:rPr>
                        <a:t>!=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pic>
        <p:nvPicPr>
          <p:cNvPr id="139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906010"/>
            <a:ext cx="4613910" cy="1198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249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（4）运算优先级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</a:t>
            </a:r>
            <a:r>
              <a:rPr lang="zh-CN" alt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charset="-122"/>
              </a:rPr>
              <a:t>   </a:t>
            </a:r>
            <a:r>
              <a:rPr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charset="-122"/>
              </a:rPr>
              <a:t>*</a:t>
            </a:r>
            <a:r>
              <a:rPr lang="zh-CN" altLang="en-US" sz="2400" b="1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charset="-122"/>
              </a:rPr>
              <a:t>C语言中的运算优先级一共分为16级，数字越小，优先级就越高。</a:t>
            </a:r>
            <a:endParaRPr lang="zh-CN" altLang="en-US" sz="2400" b="1" i="1" dirty="0" smtClean="0">
              <a:solidFill>
                <a:srgbClr val="00B05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86460" y="988060"/>
          <a:ext cx="10167620" cy="50063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63930"/>
                <a:gridCol w="2921000"/>
                <a:gridCol w="1198880"/>
                <a:gridCol w="969645"/>
                <a:gridCol w="2930525"/>
                <a:gridCol w="1183640"/>
              </a:tblGrid>
              <a:tr h="4260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优先级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运算符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结合方向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优先级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运算符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结合方向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020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后缀运算符：[]  ()  .  -&gt;  ++（后置）  --（后置）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一元运算符：++（前置）  --（前置）  !  ~  +  -  *（指针）  &amp;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从右往左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类型转换运算符：()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从右往左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乘除法运算符：*  /  %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530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加减法运算符：+  -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移位运算符：&lt;&lt;  &gt;&gt;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7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关系运算符：&gt;  &gt;=  &lt;  &lt;=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8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关系运算符：==  !=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60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9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位运算符：&amp;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10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位运算符：^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4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11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位运算符：|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12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逻辑运算符：&amp;&amp;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254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13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逻辑运算符：||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14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条件三目运算符：?: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从右往左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572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15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赋值运算符：=  +=  -=  *=  /=  %=  &amp;=  ^=  |=  &lt;&lt;=  &gt;&gt;=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从右往左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16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逗号运算符：,</a:t>
                      </a:r>
                      <a:endParaRPr lang="en-US" altLang="en-US" sz="2000">
                        <a:solidFill>
                          <a:srgbClr val="C00000"/>
                        </a:solidFill>
                      </a:endParaRPr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从左往右</a:t>
                      </a:r>
                      <a:endParaRPr lang="en-US" altLang="en-US" sz="2000"/>
                    </a:p>
                  </a:txBody>
                  <a:tcPr marL="68580" marR="68580" marT="0" marB="0" vert="horz" anchor="t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db59c21c-44ef-4b62-8bdd-9bbe53bb73da}"/>
</p:tagLst>
</file>

<file path=ppt/tags/tag2.xml><?xml version="1.0" encoding="utf-8"?>
<p:tagLst xmlns:p="http://schemas.openxmlformats.org/presentationml/2006/main">
  <p:tag name="KSO_WM_UNIT_TABLE_BEAUTIFY" val="smartTable{390dcc43-ddbe-4ef3-b623-39b2644c0a5e}"/>
</p:tagLst>
</file>

<file path=ppt/tags/tag3.xml><?xml version="1.0" encoding="utf-8"?>
<p:tagLst xmlns:p="http://schemas.openxmlformats.org/presentationml/2006/main">
  <p:tag name="KSO_WM_UNIT_TABLE_BEAUTIFY" val="smartTable{19bd0301-90ff-412f-838a-f380e1fdcaa9}"/>
</p:tagLst>
</file>

<file path=ppt/tags/tag4.xml><?xml version="1.0" encoding="utf-8"?>
<p:tagLst xmlns:p="http://schemas.openxmlformats.org/presentationml/2006/main">
  <p:tag name="KSO_WM_UNIT_TABLE_BEAUTIFY" val="smartTable{355a0df2-fe19-4240-9d40-584f062e1246}"/>
</p:tagLst>
</file>

<file path=ppt/tags/tag5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3272</Words>
  <Application>WPS 演示</Application>
  <PresentationFormat>自定义</PresentationFormat>
  <Paragraphs>410</Paragraphs>
  <Slides>16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华文细黑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Visio.Drawing.11</vt:lpstr>
      <vt:lpstr>Visio.Drawing.11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117</cp:revision>
  <dcterms:created xsi:type="dcterms:W3CDTF">2015-10-07T04:43:00Z</dcterms:created>
  <dcterms:modified xsi:type="dcterms:W3CDTF">2020-10-13T10:31:16Z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