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4" r:id="rId3"/>
    <p:sldId id="292" r:id="rId5"/>
    <p:sldId id="325" r:id="rId6"/>
    <p:sldId id="328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13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CB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89074"/>
  </p:normalViewPr>
  <p:slideViewPr>
    <p:cSldViewPr snapToGrid="0">
      <p:cViewPr varScale="1">
        <p:scale>
          <a:sx n="89" d="100"/>
          <a:sy n="89" d="100"/>
        </p:scale>
        <p:origin x="-618" y="-108"/>
      </p:cViewPr>
      <p:guideLst>
        <p:guide orient="horz" pos="2177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16656F9-9585-4187-A8F5-014ED015095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D03D8-F7CE-4A92-B791-1A55E7B8B1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D03D8-F7CE-4A92-B791-1A55E7B8B1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image" Target="../media/image5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e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e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019175"/>
            <a:ext cx="12192000" cy="2686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2420" y="1839595"/>
            <a:ext cx="11614150" cy="1045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6200" noProof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2.3  循环结构程序</a:t>
            </a:r>
            <a:endParaRPr sz="6200" noProof="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6" name="图片 5" descr="cube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72880" y="3316605"/>
            <a:ext cx="2557780" cy="3325495"/>
          </a:xfrm>
          <a:prstGeom prst="rect">
            <a:avLst/>
          </a:prstGeom>
        </p:spPr>
      </p:pic>
      <p:pic>
        <p:nvPicPr>
          <p:cNvPr id="2" name="图片 1" descr="chip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75565"/>
            <a:ext cx="1724025" cy="1552575"/>
          </a:xfrm>
          <a:prstGeom prst="rect">
            <a:avLst/>
          </a:prstGeom>
        </p:spPr>
      </p:pic>
      <p:pic>
        <p:nvPicPr>
          <p:cNvPr id="4" name="图片 3" descr="JSIT_LOGO_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570" y="75565"/>
            <a:ext cx="818515" cy="818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89085" y="129540"/>
            <a:ext cx="28822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江苏信息职业技术学院</a:t>
            </a:r>
            <a:endParaRPr lang="zh-CN" altLang="en-US" sz="2000" b="1">
              <a:solidFill>
                <a:srgbClr val="6A0C1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智能</a:t>
            </a:r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工程学院</a:t>
            </a:r>
            <a:endParaRPr lang="zh-CN" altLang="en-US" sz="2000" b="1">
              <a:solidFill>
                <a:srgbClr val="6A0C1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3449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实际使用的时候，for语句的常用格式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同样，1+2+3+…+100=?</a:t>
            </a: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运行结果：</a:t>
            </a: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779145" y="987425"/>
            <a:ext cx="7833360" cy="4603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2400"/>
              <a:t>for(循环变量赋初值;循环条件;循环变量增/减值)循环语句</a:t>
            </a:r>
            <a:endParaRPr lang="en-US" alt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779145" y="2025015"/>
            <a:ext cx="5210810" cy="1198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2400"/>
              <a:t>unsigned int sum=0,i;</a:t>
            </a:r>
            <a:endParaRPr lang="en-US" altLang="zh-CN" sz="2400"/>
          </a:p>
          <a:p>
            <a:r>
              <a:rPr lang="en-US" altLang="zh-CN" sz="2400"/>
              <a:t>for(i=1;i&lt;=100;i++) sum+=i;</a:t>
            </a:r>
            <a:endParaRPr lang="en-US" altLang="zh-CN" sz="2400"/>
          </a:p>
          <a:p>
            <a:r>
              <a:rPr lang="en-US" altLang="zh-CN" sz="2400"/>
              <a:t>printf("1+2+3+...+100=%d\n",sum);</a:t>
            </a:r>
            <a:endParaRPr lang="en-US" altLang="zh-CN" sz="2400"/>
          </a:p>
        </p:txBody>
      </p:sp>
      <p:pic>
        <p:nvPicPr>
          <p:cNvPr id="145" name="图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45" y="3725545"/>
            <a:ext cx="5394960" cy="1330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5431790" cy="3449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（4）continue语句与break语句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● 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continue语句的作用是提前结束当次循环进行下一次循环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举例说明：</a:t>
            </a:r>
            <a:endParaRPr lang="zh-CN" altLang="en-US" sz="28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运行结果：</a:t>
            </a:r>
            <a:endParaRPr lang="zh-CN" altLang="en-US" sz="28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5574665" y="1153160"/>
            <a:ext cx="5534025" cy="52622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2400"/>
              <a:t>int i=1;</a:t>
            </a:r>
            <a:endParaRPr lang="en-US" altLang="zh-CN" sz="2400"/>
          </a:p>
          <a:p>
            <a:r>
              <a:rPr lang="en-US" altLang="zh-CN" sz="2400"/>
              <a:t>while(i&lt;10)</a:t>
            </a:r>
            <a:endParaRPr lang="en-US" altLang="zh-CN" sz="2400"/>
          </a:p>
          <a:p>
            <a:r>
              <a:rPr lang="en-US" altLang="zh-CN" sz="2400"/>
              <a:t>{</a:t>
            </a:r>
            <a:endParaRPr lang="en-US" altLang="zh-CN" sz="2400"/>
          </a:p>
          <a:p>
            <a:r>
              <a:rPr lang="en-US" altLang="zh-CN" sz="2400"/>
              <a:t>	if(i==5)</a:t>
            </a:r>
            <a:endParaRPr lang="en-US" altLang="zh-CN" sz="2400"/>
          </a:p>
          <a:p>
            <a:r>
              <a:rPr lang="en-US" altLang="zh-CN" sz="2400"/>
              <a:t>	{</a:t>
            </a:r>
            <a:endParaRPr lang="en-US" altLang="zh-CN" sz="2400"/>
          </a:p>
          <a:p>
            <a:r>
              <a:rPr lang="en-US" altLang="zh-CN" sz="2400"/>
              <a:t>		i++;</a:t>
            </a:r>
            <a:endParaRPr lang="en-US" altLang="zh-CN" sz="2400"/>
          </a:p>
          <a:p>
            <a:r>
              <a:rPr lang="en-US" altLang="zh-CN" sz="2400"/>
              <a:t>		continue;</a:t>
            </a:r>
            <a:endParaRPr lang="en-US" altLang="zh-CN" sz="2400"/>
          </a:p>
          <a:p>
            <a:r>
              <a:rPr lang="en-US" altLang="zh-CN" sz="2400"/>
              <a:t>	}</a:t>
            </a:r>
            <a:endParaRPr lang="en-US" altLang="zh-CN" sz="2400"/>
          </a:p>
          <a:p>
            <a:r>
              <a:rPr lang="en-US" altLang="zh-CN" sz="2400"/>
              <a:t>	else</a:t>
            </a:r>
            <a:endParaRPr lang="en-US" altLang="zh-CN" sz="2400"/>
          </a:p>
          <a:p>
            <a:r>
              <a:rPr lang="en-US" altLang="zh-CN" sz="2400"/>
              <a:t>	{</a:t>
            </a:r>
            <a:endParaRPr lang="en-US" altLang="zh-CN" sz="2400"/>
          </a:p>
          <a:p>
            <a:r>
              <a:rPr lang="en-US" altLang="zh-CN" sz="2400"/>
              <a:t>		printf("第%d次循环\n",i);</a:t>
            </a:r>
            <a:endParaRPr lang="en-US" altLang="zh-CN" sz="2400"/>
          </a:p>
          <a:p>
            <a:r>
              <a:rPr lang="en-US" altLang="zh-CN" sz="2400"/>
              <a:t>		i++;</a:t>
            </a:r>
            <a:endParaRPr lang="en-US" altLang="zh-CN" sz="2400"/>
          </a:p>
          <a:p>
            <a:r>
              <a:rPr lang="en-US" altLang="zh-CN" sz="2400"/>
              <a:t>	}	</a:t>
            </a:r>
            <a:endParaRPr lang="en-US" altLang="zh-CN" sz="2400"/>
          </a:p>
          <a:p>
            <a:r>
              <a:rPr lang="en-US" altLang="zh-CN" sz="2400"/>
              <a:t>}</a:t>
            </a:r>
            <a:endParaRPr lang="en-US" altLang="zh-CN" sz="2400"/>
          </a:p>
        </p:txBody>
      </p:sp>
      <p:pic>
        <p:nvPicPr>
          <p:cNvPr id="147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10" y="4345940"/>
            <a:ext cx="4822825" cy="2303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0" name="Picture 2" descr="D:\机电徐亮\ppt\手指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40000">
            <a:off x="2242185" y="2072640"/>
            <a:ext cx="687705" cy="91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:\机电徐亮\ppt\手指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80000">
            <a:off x="1941195" y="3387725"/>
            <a:ext cx="687705" cy="91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3449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● 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break语句的作用则是直接跳出循环</a:t>
            </a:r>
            <a:endParaRPr lang="en-US" altLang="zh-CN" sz="28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举例说明：</a:t>
            </a:r>
            <a:endParaRPr lang="zh-CN" altLang="en-US" sz="28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运行结果：</a:t>
            </a:r>
            <a:endParaRPr lang="zh-CN" altLang="en-US" sz="28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070600" y="962660"/>
            <a:ext cx="5419090" cy="52622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2400"/>
              <a:t>int i=1;</a:t>
            </a:r>
            <a:endParaRPr lang="en-US" altLang="zh-CN" sz="2400"/>
          </a:p>
          <a:p>
            <a:r>
              <a:rPr lang="en-US" altLang="zh-CN" sz="2400"/>
              <a:t>while(i&lt;10)</a:t>
            </a:r>
            <a:endParaRPr lang="en-US" altLang="zh-CN" sz="2400"/>
          </a:p>
          <a:p>
            <a:r>
              <a:rPr lang="en-US" altLang="zh-CN" sz="2400"/>
              <a:t>{</a:t>
            </a:r>
            <a:endParaRPr lang="en-US" altLang="zh-CN" sz="2400"/>
          </a:p>
          <a:p>
            <a:r>
              <a:rPr lang="en-US" altLang="zh-CN" sz="2400"/>
              <a:t>	if(i==5)</a:t>
            </a:r>
            <a:endParaRPr lang="en-US" altLang="zh-CN" sz="2400"/>
          </a:p>
          <a:p>
            <a:r>
              <a:rPr lang="en-US" altLang="zh-CN" sz="2400"/>
              <a:t>	{</a:t>
            </a:r>
            <a:endParaRPr lang="en-US" altLang="zh-CN" sz="2400"/>
          </a:p>
          <a:p>
            <a:r>
              <a:rPr lang="en-US" altLang="zh-CN" sz="2400"/>
              <a:t>		i++;</a:t>
            </a:r>
            <a:endParaRPr lang="en-US" altLang="zh-CN" sz="2400"/>
          </a:p>
          <a:p>
            <a:r>
              <a:rPr lang="en-US" altLang="zh-CN" sz="2400"/>
              <a:t>		break;</a:t>
            </a:r>
            <a:endParaRPr lang="en-US" altLang="zh-CN" sz="2400"/>
          </a:p>
          <a:p>
            <a:r>
              <a:rPr lang="en-US" altLang="zh-CN" sz="2400"/>
              <a:t>	}</a:t>
            </a:r>
            <a:endParaRPr lang="en-US" altLang="zh-CN" sz="2400"/>
          </a:p>
          <a:p>
            <a:r>
              <a:rPr lang="en-US" altLang="zh-CN" sz="2400"/>
              <a:t>	else</a:t>
            </a:r>
            <a:endParaRPr lang="en-US" altLang="zh-CN" sz="2400"/>
          </a:p>
          <a:p>
            <a:r>
              <a:rPr lang="en-US" altLang="zh-CN" sz="2400"/>
              <a:t>	{</a:t>
            </a:r>
            <a:endParaRPr lang="en-US" altLang="zh-CN" sz="2400"/>
          </a:p>
          <a:p>
            <a:r>
              <a:rPr lang="en-US" altLang="zh-CN" sz="2400"/>
              <a:t>		printf("第%d次循环\n",i);</a:t>
            </a:r>
            <a:endParaRPr lang="en-US" altLang="zh-CN" sz="2400"/>
          </a:p>
          <a:p>
            <a:r>
              <a:rPr lang="en-US" altLang="zh-CN" sz="2400"/>
              <a:t>		i++;</a:t>
            </a:r>
            <a:endParaRPr lang="en-US" altLang="zh-CN" sz="2400"/>
          </a:p>
          <a:p>
            <a:r>
              <a:rPr lang="en-US" altLang="zh-CN" sz="2400"/>
              <a:t>	}	</a:t>
            </a:r>
            <a:endParaRPr lang="en-US" altLang="zh-CN" sz="2400"/>
          </a:p>
          <a:p>
            <a:r>
              <a:rPr lang="en-US" altLang="zh-CN" sz="2400"/>
              <a:t>}</a:t>
            </a:r>
            <a:endParaRPr lang="en-US" altLang="zh-CN" sz="2400"/>
          </a:p>
        </p:txBody>
      </p:sp>
      <p:pic>
        <p:nvPicPr>
          <p:cNvPr id="20" name="Picture 2" descr="D:\机电徐亮\ppt\手指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40000">
            <a:off x="2733675" y="816610"/>
            <a:ext cx="687705" cy="91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05" y="4345940"/>
            <a:ext cx="5530215" cy="194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" name="Picture 2" descr="D:\机电徐亮\ppt\手指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80000">
            <a:off x="2550795" y="3322320"/>
            <a:ext cx="687705" cy="91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4088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2.3.3  任务程序的编写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任务A：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以找出五个随机正整数中的最大值为例，先假定第一个数就是最大值，然后跟第二个数比较，若假定的最大值比第二个数小，则将第二个数替换为假定的最大值，否则什么也不做，以此类推，接着将假定的最大值与第三个、第四个、第五个数比较。</a:t>
            </a:r>
            <a:endParaRPr lang="en-US" altLang="zh-CN" sz="24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找出五个随机正整数中的最小值也是采用类似方法。</a:t>
            </a:r>
            <a:r>
              <a:rPr lang="en-US" altLang="zh-CN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求解两个随机正整数的最小公倍数也是采用类似的方法，但假定的最小公倍数是较大的数字。</a:t>
            </a:r>
            <a:endParaRPr lang="en-US" altLang="zh-CN" sz="24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（现场操作演示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...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5447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任务B：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两个正整数的最大公约数未必存在，比如两个质数就不存在最大公约数，但最小公倍数是必然存在的，比如两个质数的乘积就是两者的最小公倍数。</a:t>
            </a:r>
            <a:endParaRPr lang="en-US" altLang="zh-CN" sz="24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以求解两个随机正整数的最大公约数为例，先假定较小的数字就是两者的最大公约数，将两数同时除以假定最大公约数，若能整除则假定最大公约数就是两者实际的最大公约数，结束求解过程，若不能整除，则将假定最大公约数递减一次，再将两数同时除以假定最大公约数，依次类推，直到求得最大公约数。对于两个质数而言，依照此流程最后求得的结果是1，但显然1不能作为两个正整数的最大公约数。</a:t>
            </a:r>
            <a:endParaRPr lang="en-US" altLang="zh-CN" sz="24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求解两个随机正整数的最小公倍数也是采用类似的方法，但假定的最小公倍数是较大的数字。</a:t>
            </a:r>
            <a:endParaRPr lang="en-US" altLang="zh-CN" sz="24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（现场操作演示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...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208"/>
          <p:cNvSpPr txBox="1">
            <a:spLocks noChangeArrowheads="1"/>
          </p:cNvSpPr>
          <p:nvPr/>
        </p:nvSpPr>
        <p:spPr bwMode="auto">
          <a:xfrm>
            <a:off x="1533525" y="2600960"/>
            <a:ext cx="912495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 w="12700">
                  <a:noFill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黑体" panose="02010609060101010101" charset="-122"/>
                <a:cs typeface="+mn-lt"/>
              </a:rPr>
              <a:t>To be continued...</a:t>
            </a:r>
            <a:endParaRPr kumimoji="0" lang="en-US" altLang="zh-CN" sz="7200" b="1" i="0" u="none" strike="noStrike" kern="1200" cap="none" spc="0" normalizeH="0" baseline="0" noProof="0" dirty="0">
              <a:ln w="12700">
                <a:noFill/>
              </a:ln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黑体" panose="02010609060101010101" charset="-122"/>
              <a:cs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3449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能力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目标：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理解数组的概念，掌握一维数组的定义及使用方法，能利用while语句、do…while语句、for语句实现循环结构程序。</a:t>
            </a:r>
            <a:endParaRPr sz="28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任务要求：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8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任务A：随机输入5个正整数，找出其中的最大值、最小值。</a:t>
            </a:r>
            <a:endParaRPr lang="en-US" altLang="zh-CN" sz="28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8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任务B：随机输入2个正整数，求出它们的最大公约数、最小公倍数。</a:t>
            </a:r>
            <a:endParaRPr lang="en-US" altLang="zh-CN" sz="28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27025"/>
            <a:ext cx="11669395" cy="5928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2.3.1  数组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数组是同类型数据的有序集合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（1）一维整型数组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一维数组的定义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类型说明符 数组名[整型常量表达式];</a:t>
            </a:r>
            <a:endParaRPr lang="zh-CN" altLang="en-US" sz="28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其中，类型说明符就是组成数组的各个元素的数据类型，数组名类似于变量名，即用于表达数组的标识符，方括号中的整型常量表达式表示数组元素的个数，或者说数组的长度。</a:t>
            </a:r>
            <a:endParaRPr lang="zh-CN" altLang="en-US" sz="2400" i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一维数组定义之后即可使用其元素，元素格式为：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数组名[下标]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比如：</a:t>
            </a: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400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注意：如果数组长度为</a:t>
            </a:r>
            <a:r>
              <a:rPr lang="zh-CN" altLang="en-US" sz="2400" i="1" u="sng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，则数组元素的下标取值范围为</a:t>
            </a:r>
            <a:r>
              <a:rPr lang="zh-CN" altLang="en-US" sz="2400" i="1" u="sng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0~N-1</a:t>
            </a:r>
            <a:endParaRPr lang="zh-CN" altLang="en-US" sz="2400" i="1" u="sng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679575" y="4827270"/>
            <a:ext cx="6402705" cy="829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2400"/>
              <a:t>int a[5];</a:t>
            </a:r>
            <a:endParaRPr lang="en-US" altLang="zh-CN" sz="2400"/>
          </a:p>
          <a:p>
            <a:r>
              <a:rPr lang="en-US" altLang="zh-CN" sz="2400"/>
              <a:t>a[0]=12,a[1]=23,a[2]=34,a[3]=45,a[4]=56;</a:t>
            </a:r>
            <a:endParaRPr lang="en-US" altLang="zh-CN" sz="2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5688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数组在定义的时候也可以同时直接初始化初值，比如：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一维数组在初始化的时候，甚至可以不必指定数组长度，编译器在编译的时候，能根据初始化元素的个数自动判断数组长度，比如：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（2）一维浮点型数组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浮点型数组的定义及使用与整型数组类似，可以先定义再赋值，比如：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也可以定义的同时进行初始化初值，比如：</a:t>
            </a: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769620" y="987425"/>
            <a:ext cx="4754245" cy="4603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2400"/>
              <a:t>int a[5]={12,23,34,45,56};</a:t>
            </a:r>
            <a:endParaRPr lang="en-US" alt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769620" y="2667000"/>
            <a:ext cx="4754245" cy="4603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2400"/>
              <a:t>int a[]={12,23,34,45,56};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769620" y="4401185"/>
            <a:ext cx="6857365" cy="829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2400"/>
              <a:t>float a[5];</a:t>
            </a:r>
            <a:endParaRPr lang="en-US" altLang="zh-CN" sz="2400"/>
          </a:p>
          <a:p>
            <a:r>
              <a:rPr lang="en-US" altLang="zh-CN" sz="2400"/>
              <a:t>a[0]=1.2,a[1]=2.3,a[2]=3.4,a[3]=4.5,a[4]=5.6;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769620" y="6085840"/>
            <a:ext cx="4754245" cy="4603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2400"/>
              <a:t>float a[5]={1.2,2.3,3.4,4.5,5.6};</a:t>
            </a:r>
            <a:endParaRPr lang="en-US" altLang="zh-CN" sz="2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5688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（3）一维字符型数组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字符型数组的定义和使用除了与整型数组、浮点型数组类似之外，也有自己的特点。可以先定义再赋值，比如：</a:t>
            </a:r>
            <a:endParaRPr lang="en-US" altLang="zh-CN" sz="28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以上程序定义了一个长度为6的字符型数组并赋值“Hello”字符串，注意最后一个字符“\0”是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字符串结束标志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。也可以定义的同时进行初始化初值，比如：</a:t>
            </a:r>
            <a:endParaRPr lang="en-US" altLang="zh-CN" sz="28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endParaRPr lang="en-US" altLang="zh-CN" sz="28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也可以在</a:t>
            </a:r>
            <a:r>
              <a:rPr lang="en-US" altLang="zh-CN" sz="2800" b="1" u="sng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初始化的时候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直接赋予字符串，比如：</a:t>
            </a:r>
            <a:endParaRPr lang="en-US" altLang="zh-CN" sz="28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770255" y="2188845"/>
            <a:ext cx="7021830" cy="829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2400"/>
              <a:t>char a[6];</a:t>
            </a:r>
            <a:endParaRPr lang="en-US" altLang="zh-CN" sz="2400"/>
          </a:p>
          <a:p>
            <a:r>
              <a:rPr lang="en-US" altLang="zh-CN" sz="2400"/>
              <a:t>a[0]=’H’,a[1]=’e’,a[2]=’l’,a[3]=’l’,a[4]=’o’,a[5]=’\0’;</a:t>
            </a:r>
            <a:endParaRPr lang="en-US" alt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770255" y="4951095"/>
            <a:ext cx="4581525" cy="4603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2400"/>
              <a:t>char a[6]={‘H’,’e’,’l’,’l’,’o’,’\0’};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770255" y="5993765"/>
            <a:ext cx="6640195" cy="4603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2400"/>
              <a:t>char a[6]=”Hello”;    </a:t>
            </a:r>
            <a:r>
              <a:rPr lang="en-US" altLang="zh-CN" sz="2400" i="1">
                <a:solidFill>
                  <a:srgbClr val="00B050"/>
                </a:solidFill>
              </a:rPr>
              <a:t> //尾部会自动添加“\0”</a:t>
            </a:r>
            <a:endParaRPr lang="en-US" altLang="zh-CN" sz="2400" i="1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6432550" cy="4968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2.3.2  循环语句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循环结构又称重复结构，可以完成重复性、规律性的操作，比如求若干数的和、迭代求根等等。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（1）while语句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通用格式：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循环体语句若由多条语句构成，必须以大括号“{”、“}”括起来构成复合语句。</a:t>
            </a:r>
            <a:endParaRPr lang="en-US" altLang="zh-CN" sz="2400" b="1" i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724535" y="3764280"/>
            <a:ext cx="4754245" cy="4603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2400"/>
              <a:t>while(条件表达式)循环语句;</a:t>
            </a:r>
            <a:endParaRPr lang="en-US" altLang="zh-CN" sz="2400"/>
          </a:p>
        </p:txBody>
      </p:sp>
      <p:graphicFrame>
        <p:nvGraphicFramePr>
          <p:cNvPr id="3" name="对象 -2147482615"/>
          <p:cNvGraphicFramePr/>
          <p:nvPr/>
        </p:nvGraphicFramePr>
        <p:xfrm>
          <a:off x="7059930" y="1162050"/>
          <a:ext cx="3872230" cy="434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914400" imgH="1099820" progId="Visio.Drawing.11">
                  <p:embed/>
                </p:oleObj>
              </mc:Choice>
              <mc:Fallback>
                <p:oleObj name="" r:id="rId2" imgW="914400" imgH="109982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59930" y="1162050"/>
                        <a:ext cx="3872230" cy="43427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400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例如，计算1+2+3+…+100=?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运行结果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742950" y="987425"/>
            <a:ext cx="5565140" cy="2676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2400"/>
              <a:t>unsigned int sum=0,i=1;</a:t>
            </a:r>
            <a:endParaRPr lang="en-US" altLang="zh-CN" sz="2400"/>
          </a:p>
          <a:p>
            <a:r>
              <a:rPr lang="en-US" altLang="zh-CN" sz="2400"/>
              <a:t>while(i&lt;=100)</a:t>
            </a:r>
            <a:endParaRPr lang="en-US" altLang="zh-CN" sz="2400"/>
          </a:p>
          <a:p>
            <a:r>
              <a:rPr lang="en-US" altLang="zh-CN" sz="2400"/>
              <a:t>{</a:t>
            </a:r>
            <a:endParaRPr lang="en-US" altLang="zh-CN" sz="2400"/>
          </a:p>
          <a:p>
            <a:r>
              <a:rPr lang="en-US" altLang="zh-CN" sz="2400"/>
              <a:t>	sum+=i;</a:t>
            </a:r>
            <a:endParaRPr lang="en-US" altLang="zh-CN" sz="2400"/>
          </a:p>
          <a:p>
            <a:r>
              <a:rPr lang="en-US" altLang="zh-CN" sz="2400"/>
              <a:t>	i++;</a:t>
            </a:r>
            <a:endParaRPr lang="en-US" altLang="zh-CN" sz="2400"/>
          </a:p>
          <a:p>
            <a:r>
              <a:rPr lang="en-US" altLang="zh-CN" sz="2400"/>
              <a:t>}</a:t>
            </a:r>
            <a:endParaRPr lang="en-US" altLang="zh-CN" sz="2400"/>
          </a:p>
          <a:p>
            <a:r>
              <a:rPr lang="en-US" altLang="zh-CN" sz="2400"/>
              <a:t>printf("1+2+3+...+100=%d\n",sum);</a:t>
            </a:r>
            <a:endParaRPr lang="en-US" altLang="zh-CN" sz="2400"/>
          </a:p>
        </p:txBody>
      </p:sp>
      <p:pic>
        <p:nvPicPr>
          <p:cNvPr id="140" name="图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4279265"/>
            <a:ext cx="5521325" cy="1386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5688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（2）do…while语句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通用格式：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同样，1+2+3+…+100=?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运行结果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2496185" y="1046480"/>
            <a:ext cx="4754245" cy="4603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2400"/>
              <a:t>do 循环语句 while{条件表达式};</a:t>
            </a:r>
            <a:endParaRPr lang="en-US" altLang="zh-CN" sz="2400"/>
          </a:p>
        </p:txBody>
      </p:sp>
      <p:graphicFrame>
        <p:nvGraphicFramePr>
          <p:cNvPr id="3" name="对象 -2147482614"/>
          <p:cNvGraphicFramePr/>
          <p:nvPr/>
        </p:nvGraphicFramePr>
        <p:xfrm>
          <a:off x="7673975" y="537210"/>
          <a:ext cx="2698115" cy="459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630555" imgH="1139825" progId="Visio.Drawing.11">
                  <p:embed/>
                </p:oleObj>
              </mc:Choice>
              <mc:Fallback>
                <p:oleObj name="" r:id="rId2" imgW="630555" imgH="113982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73975" y="537210"/>
                        <a:ext cx="2698115" cy="459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97230" y="2203450"/>
            <a:ext cx="5255260" cy="30460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2400"/>
              <a:t>unsigned int sum=0,i=1;</a:t>
            </a:r>
            <a:endParaRPr lang="en-US" altLang="zh-CN" sz="2400"/>
          </a:p>
          <a:p>
            <a:r>
              <a:rPr lang="en-US" altLang="zh-CN" sz="2400"/>
              <a:t>do</a:t>
            </a:r>
            <a:endParaRPr lang="en-US" altLang="zh-CN" sz="2400"/>
          </a:p>
          <a:p>
            <a:r>
              <a:rPr lang="en-US" altLang="zh-CN" sz="2400"/>
              <a:t>{</a:t>
            </a:r>
            <a:endParaRPr lang="en-US" altLang="zh-CN" sz="2400"/>
          </a:p>
          <a:p>
            <a:r>
              <a:rPr lang="en-US" altLang="zh-CN" sz="2400"/>
              <a:t>	sum+=i;</a:t>
            </a:r>
            <a:endParaRPr lang="en-US" altLang="zh-CN" sz="2400"/>
          </a:p>
          <a:p>
            <a:r>
              <a:rPr lang="en-US" altLang="zh-CN" sz="2400"/>
              <a:t>	i++;</a:t>
            </a:r>
            <a:endParaRPr lang="en-US" altLang="zh-CN" sz="2400"/>
          </a:p>
          <a:p>
            <a:r>
              <a:rPr lang="en-US" altLang="zh-CN" sz="2400"/>
              <a:t>}</a:t>
            </a:r>
            <a:endParaRPr lang="en-US" altLang="zh-CN" sz="2400"/>
          </a:p>
          <a:p>
            <a:r>
              <a:rPr lang="en-US" altLang="zh-CN" sz="2400"/>
              <a:t>while(i&lt;=100);</a:t>
            </a:r>
            <a:endParaRPr lang="en-US" altLang="zh-CN" sz="2400"/>
          </a:p>
          <a:p>
            <a:r>
              <a:rPr lang="en-US" altLang="zh-CN" sz="2400"/>
              <a:t>printf("1+2+3+...+100=%d\n",sum);</a:t>
            </a:r>
            <a:endParaRPr lang="en-US" altLang="zh-CN" sz="2400"/>
          </a:p>
        </p:txBody>
      </p:sp>
      <p:pic>
        <p:nvPicPr>
          <p:cNvPr id="142" name="图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555" y="5368290"/>
            <a:ext cx="4929505" cy="1228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177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（3）for语句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通用格式：</a:t>
            </a: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for语句的执行过程：</a:t>
            </a: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2400935" y="963295"/>
            <a:ext cx="5428615" cy="4603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2400"/>
              <a:t>for(表达式1;表达式2;表达式3)循环语句</a:t>
            </a:r>
            <a:endParaRPr lang="en-US" altLang="zh-CN" sz="2400"/>
          </a:p>
        </p:txBody>
      </p:sp>
      <p:graphicFrame>
        <p:nvGraphicFramePr>
          <p:cNvPr id="3" name="对象 -2147482613"/>
          <p:cNvGraphicFramePr/>
          <p:nvPr/>
        </p:nvGraphicFramePr>
        <p:xfrm>
          <a:off x="3954145" y="1615440"/>
          <a:ext cx="3425190" cy="4872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232535" imgH="1730375" progId="Visio.Drawing.11">
                  <p:embed/>
                </p:oleObj>
              </mc:Choice>
              <mc:Fallback>
                <p:oleObj name="" r:id="rId2" imgW="1232535" imgH="173037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4145" y="1615440"/>
                        <a:ext cx="3425190" cy="48729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OC_GUID" val="{0c78e80a-2d6b-4de1-a306-8b402359c32a}"/>
</p:tagLst>
</file>

<file path=ppt/theme/theme1.xml><?xml version="1.0" encoding="utf-8"?>
<a:theme xmlns:a="http://schemas.openxmlformats.org/drawingml/2006/main" name="Office 主题">
  <a:themeElements>
    <a:clrScheme name="碧海蓝天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080CB"/>
      </a:accent1>
      <a:accent2>
        <a:srgbClr val="0080CB"/>
      </a:accent2>
      <a:accent3>
        <a:srgbClr val="0BD0D9"/>
      </a:accent3>
      <a:accent4>
        <a:srgbClr val="C9C9C9"/>
      </a:accent4>
      <a:accent5>
        <a:srgbClr val="7CCA62"/>
      </a:accent5>
      <a:accent6>
        <a:srgbClr val="F49100"/>
      </a:accent6>
      <a:hlink>
        <a:srgbClr val="F49100"/>
      </a:hlink>
      <a:folHlink>
        <a:srgbClr val="85DFD0"/>
      </a:folHlink>
    </a:clrScheme>
    <a:fontScheme name="自定义 6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2541</Words>
  <Application>WPS 演示</Application>
  <PresentationFormat>自定义</PresentationFormat>
  <Paragraphs>181</Paragraphs>
  <Slides>15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32" baseType="lpstr">
      <vt:lpstr>Arial</vt:lpstr>
      <vt:lpstr>宋体</vt:lpstr>
      <vt:lpstr>Wingdings</vt:lpstr>
      <vt:lpstr>微软雅黑 Light</vt:lpstr>
      <vt:lpstr>黑体</vt:lpstr>
      <vt:lpstr>楷体</vt:lpstr>
      <vt:lpstr>Calibri</vt:lpstr>
      <vt:lpstr>Times New Roman</vt:lpstr>
      <vt:lpstr>Lao UI</vt:lpstr>
      <vt:lpstr>Segoe WP Light</vt:lpstr>
      <vt:lpstr>华康少女文字W5(P)</vt:lpstr>
      <vt:lpstr>微软雅黑</vt:lpstr>
      <vt:lpstr>Arial Unicode MS</vt:lpstr>
      <vt:lpstr>Office 主题</vt:lpstr>
      <vt:lpstr>Visio.Drawing.11</vt:lpstr>
      <vt:lpstr>Visio.Drawing.11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更多模版：亮亮图文旗舰店https:/liangliangtuwen.tmall.com</cp:keywords>
  <dc:description>更多模版：亮亮图文旗舰店https://liangliangtuwen.tmall.com</dc:description>
  <dc:subject>亮亮图文旗舰店</dc:subject>
  <cp:category>亮亮图文旗舰店</cp:category>
  <cp:lastModifiedBy>Administrator</cp:lastModifiedBy>
  <cp:revision>116</cp:revision>
  <dcterms:created xsi:type="dcterms:W3CDTF">2015-10-07T04:43:00Z</dcterms:created>
  <dcterms:modified xsi:type="dcterms:W3CDTF">2020-11-08T13:01:29Z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