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40" r:id="rId17"/>
    <p:sldId id="341" r:id="rId18"/>
    <p:sldId id="342" r:id="rId19"/>
    <p:sldId id="343" r:id="rId20"/>
    <p:sldId id="31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2.4  模块化程序的设计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2.4.3  函数与模块化程序设计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C语言程序一般是由一个主函数（即main函数）加若干其他函数构成，主函数是整个程序执行的入口，不可或缺。将一段具有特定功能的代码封装成函数，既方便程序员在后续的开发中直接调用，也提高了代码的可维护性，可谓一举两得。由于每一个函数也是一个独立的功能模块，因此C语言也被称为模块化程序设计语言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函数的使用一般分三步进行：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定义、声明、调用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定义的一般形式：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97230" y="4906010"/>
            <a:ext cx="526415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函数类型 函数名（形式参数表）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  函数体语句</a:t>
            </a:r>
            <a:endParaRPr lang="en-US" altLang="zh-CN" sz="2400"/>
          </a:p>
          <a:p>
            <a:r>
              <a:rPr lang="en-US" altLang="zh-CN" sz="2400"/>
              <a:t>｝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第一行构成函数的首部，大括号中的内容构成函数的函数体。其中，形式参数简称“形参”，即函数的输入值，函数的形参可以有多个，也可以只有一个，甚至于没有形参；函数类型也叫函数的返回值类型，即函数的输出值类型，函数的返回值最多只能有一个，当函数没有返回值时，函数类型必须写上“void”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声明的一般形式：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一般直接将函数的首部复制并粘贴到主函数之前，加上分号“;”即可。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调用的一般形式：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1840" y="3786505"/>
            <a:ext cx="550100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函数类型 函数名（形式参数表）;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51840" y="5465445"/>
            <a:ext cx="550100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函数名（实际参数表）;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调用函数时，必须</a:t>
            </a:r>
            <a:r>
              <a:rPr lang="en-US" altLang="zh-CN" sz="28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将形参全部替换为实际参数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（简称“实参”）。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函数的定义可以理解为是定义了一种运算关系，形参可以理解为自变量，返回值可以理解为因变量；函数的调用可以理解为将常量代入这种运算关系从而得出运算结果；函数的声明，这与编译器的编译顺序有关，比如定义的函数在主函数之后，而主函数调用了该函数，如果不提前声明，编译器会认为该函数不存在从而终止编译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比如，圆面积的计算：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61365" y="3365500"/>
            <a:ext cx="8297545" cy="3169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/>
              <a:t>#include &lt;stdio.h&gt;</a:t>
            </a:r>
            <a:endParaRPr lang="en-US" altLang="zh-CN" sz="2000"/>
          </a:p>
          <a:p>
            <a:r>
              <a:rPr lang="en-US" altLang="zh-CN" sz="2000"/>
              <a:t>static float pi=3.141592;      //“static”关键字说明“pi”是一个常量</a:t>
            </a:r>
            <a:endParaRPr lang="en-US" altLang="zh-CN" sz="2000"/>
          </a:p>
          <a:p>
            <a:r>
              <a:rPr lang="en-US" altLang="zh-CN" sz="2000"/>
              <a:t>main()</a:t>
            </a:r>
            <a:endParaRPr lang="en-US" altLang="zh-CN" sz="2000"/>
          </a:p>
          <a:p>
            <a:r>
              <a:rPr lang="en-US" altLang="zh-CN" sz="2000"/>
              <a:t>{</a:t>
            </a:r>
            <a:endParaRPr lang="en-US" altLang="zh-CN" sz="2000"/>
          </a:p>
          <a:p>
            <a:r>
              <a:rPr lang="en-US" altLang="zh-CN" sz="2000"/>
              <a:t>	float r,s;</a:t>
            </a:r>
            <a:endParaRPr lang="en-US" altLang="zh-CN" sz="2000"/>
          </a:p>
          <a:p>
            <a:r>
              <a:rPr lang="en-US" altLang="zh-CN" sz="2000"/>
              <a:t>	printf("请输入半径：");</a:t>
            </a:r>
            <a:endParaRPr lang="en-US" altLang="zh-CN" sz="2000"/>
          </a:p>
          <a:p>
            <a:r>
              <a:rPr lang="en-US" altLang="zh-CN" sz="2000"/>
              <a:t>	scanf("%f",&amp;r);</a:t>
            </a:r>
            <a:endParaRPr lang="en-US" altLang="zh-CN" sz="2000"/>
          </a:p>
          <a:p>
            <a:r>
              <a:rPr lang="en-US" altLang="zh-CN" sz="2000"/>
              <a:t>	s=pi*r*r;</a:t>
            </a:r>
            <a:endParaRPr lang="en-US" altLang="zh-CN" sz="2000"/>
          </a:p>
          <a:p>
            <a:r>
              <a:rPr lang="en-US" altLang="zh-CN" sz="2000"/>
              <a:t>	printf("圆面积：%f\n",s);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将圆面积的计算公式封装成独立函数：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0730" y="987425"/>
            <a:ext cx="10172700" cy="5015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/>
              <a:t>#include &lt;stdio.h&gt;</a:t>
            </a:r>
            <a:endParaRPr lang="en-US" altLang="zh-CN" sz="2000"/>
          </a:p>
          <a:p>
            <a:r>
              <a:rPr lang="en-US" altLang="zh-CN" sz="2000"/>
              <a:t>static float pi=3.141592;      //“static”关键字说明“pi”是一个常量</a:t>
            </a:r>
            <a:endParaRPr lang="en-US" altLang="zh-CN" sz="2000"/>
          </a:p>
          <a:p>
            <a:r>
              <a:rPr lang="en-US" altLang="zh-CN" sz="2000"/>
              <a:t>float square(float r);             //函数的声明</a:t>
            </a:r>
            <a:endParaRPr lang="en-US" altLang="zh-CN" sz="2000"/>
          </a:p>
          <a:p>
            <a:r>
              <a:rPr lang="en-US" altLang="zh-CN" sz="2000"/>
              <a:t>main()</a:t>
            </a:r>
            <a:endParaRPr lang="en-US" altLang="zh-CN" sz="2000"/>
          </a:p>
          <a:p>
            <a:r>
              <a:rPr lang="en-US" altLang="zh-CN" sz="2000"/>
              <a:t>{</a:t>
            </a:r>
            <a:endParaRPr lang="en-US" altLang="zh-CN" sz="2000"/>
          </a:p>
          <a:p>
            <a:r>
              <a:rPr lang="en-US" altLang="zh-CN" sz="2000"/>
              <a:t>	float r,s;</a:t>
            </a:r>
            <a:endParaRPr lang="en-US" altLang="zh-CN" sz="2000"/>
          </a:p>
          <a:p>
            <a:r>
              <a:rPr lang="en-US" altLang="zh-CN" sz="2000"/>
              <a:t>	printf("请输入半径：");</a:t>
            </a:r>
            <a:endParaRPr lang="en-US" altLang="zh-CN" sz="2000"/>
          </a:p>
          <a:p>
            <a:r>
              <a:rPr lang="en-US" altLang="zh-CN" sz="2000"/>
              <a:t>	scanf("%f",&amp;r);</a:t>
            </a:r>
            <a:endParaRPr lang="en-US" altLang="zh-CN" sz="2000"/>
          </a:p>
          <a:p>
            <a:r>
              <a:rPr lang="en-US" altLang="zh-CN" sz="2000"/>
              <a:t>	s=square(r);           //函数的调用 </a:t>
            </a:r>
            <a:endParaRPr lang="en-US" altLang="zh-CN" sz="2000"/>
          </a:p>
          <a:p>
            <a:r>
              <a:rPr lang="en-US" altLang="zh-CN" sz="2000"/>
              <a:t>	printf("圆面积：%f\n",s);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//函数的定义</a:t>
            </a:r>
            <a:endParaRPr lang="en-US" altLang="zh-CN" sz="2000"/>
          </a:p>
          <a:p>
            <a:r>
              <a:rPr lang="en-US" altLang="zh-CN" sz="2000"/>
              <a:t>float square(float r)</a:t>
            </a:r>
            <a:endParaRPr lang="en-US" altLang="zh-CN" sz="2000"/>
          </a:p>
          <a:p>
            <a:r>
              <a:rPr lang="en-US" altLang="zh-CN" sz="2000"/>
              <a:t>{</a:t>
            </a:r>
            <a:endParaRPr lang="en-US" altLang="zh-CN" sz="2000"/>
          </a:p>
          <a:p>
            <a:r>
              <a:rPr lang="en-US" altLang="zh-CN" sz="2000"/>
              <a:t>	return pi*r*r;             //由“return”语句返回运算结果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圆面积计算函数中，形参只有半径“r”，返回值类型为浮点型，由于这不是一个void型函数，因此调用时可以将函数返回值赋值给变量“s”。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值得注意的是，在main函数和square函数中都有变量“r”，但这两个变量“r”没有任何关系，他们分属于两个不同函数的“局部变量”，其作用域仅限于各自所在的函数内部；变量“pi”定义的位置在所有函数之前，这属于“全局变量”，其作用域可达整个程序的任何位置，如果当全局变量与局部变量同名时，局部变量会在其作用域内自动屏蔽同名全局变量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986915"/>
            <a:ext cx="5537835" cy="156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接下来比较一下形参分别为变量和指针时的区别：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3905" y="987425"/>
            <a:ext cx="4521835" cy="4154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#include &lt;stdio.h&gt;</a:t>
            </a:r>
            <a:endParaRPr lang="en-US" altLang="zh-CN" sz="2400"/>
          </a:p>
          <a:p>
            <a:r>
              <a:rPr lang="en-US" altLang="zh-CN" sz="2400"/>
              <a:t>void f1(int  a);</a:t>
            </a:r>
            <a:endParaRPr lang="en-US" altLang="zh-CN" sz="2400"/>
          </a:p>
          <a:p>
            <a:r>
              <a:rPr lang="en-US" altLang="zh-CN" sz="2400"/>
              <a:t>void f2(int *p);</a:t>
            </a:r>
            <a:endParaRPr lang="en-US" altLang="zh-CN" sz="2400"/>
          </a:p>
          <a:p>
            <a:r>
              <a:rPr lang="en-US" altLang="zh-CN" sz="2400"/>
              <a:t>main()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int a=0;</a:t>
            </a:r>
            <a:endParaRPr lang="en-US" altLang="zh-CN" sz="2400"/>
          </a:p>
          <a:p>
            <a:r>
              <a:rPr lang="en-US" altLang="zh-CN" sz="2400"/>
              <a:t>	f1(a);</a:t>
            </a:r>
            <a:endParaRPr lang="en-US" altLang="zh-CN" sz="2400"/>
          </a:p>
          <a:p>
            <a:r>
              <a:rPr lang="en-US" altLang="zh-CN" sz="2400"/>
              <a:t>	printf("a=%d\n",a);</a:t>
            </a:r>
            <a:endParaRPr lang="en-US" altLang="zh-CN" sz="2400"/>
          </a:p>
          <a:p>
            <a:r>
              <a:rPr lang="en-US" altLang="zh-CN" sz="2400"/>
              <a:t>	f2(&amp;a);</a:t>
            </a:r>
            <a:endParaRPr lang="en-US" altLang="zh-CN" sz="2400"/>
          </a:p>
          <a:p>
            <a:r>
              <a:rPr lang="en-US" altLang="zh-CN" sz="2400"/>
              <a:t>	printf("a=%d\n",a);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285740" y="987425"/>
            <a:ext cx="4466590" cy="4154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void f1(int a)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a++;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void f2(int *p)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(*p)++;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1函数采用的是“值传递”的参数传递方式，函数执行完毕后，不会影响到原变量的值，而f2函数采用的是“地址传递”的参数传递方式，函数在执行过程中，直接改变了指针指向的变量值，所以函数执行完毕后，原变量的值自然发生了变化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987425"/>
            <a:ext cx="5327650" cy="1491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2.4.4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显然，本次任务必须借助于数组，在定义排序函数的时候，可以利用指针指向数组的首地址，在调用排序函数之后，数组中的元素即完成从小到大的排序。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策略为：先将数组第一个元素依次与后面的四个比较，在比较过程中，只要发现第一个元素比某一个元素大，就交换两个元素的位置，确保最小的元素排在数组的第一位，然后将数组的第二个元素与后面的三个比较……以此类推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简单了解结构体、指针的相关基础知识，重点理解并掌握C语言函数的概念及使用方法。</a:t>
            </a:r>
            <a:endParaRPr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随机输入五个正整数，将五个数字按从小到大的顺序进行排列。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2.4.1  结构体认知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数组是同种类型数据的组合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8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结构体是不同类型数据的组合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在STM32的HAL/LL库中大量使用了结构体，用于对片内外设的一组不同的参数进行设定，但这部分主要是一些自动生成代码，读者仅仅需要了解即可。</a:t>
            </a:r>
            <a:endParaRPr lang="zh-CN" altLang="en-US" sz="2400" b="1" i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结构体的使用可分为如下三步：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构造结构体类型→定义结构体变量→结构体变量赋值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①首先是构造结构体类型的一般形式：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753860" y="3776345"/>
            <a:ext cx="3798570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结构体名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类型名1 成员名1;</a:t>
            </a:r>
            <a:endParaRPr lang="en-US" altLang="zh-CN" sz="2400"/>
          </a:p>
          <a:p>
            <a:r>
              <a:rPr lang="en-US" altLang="zh-CN" sz="2400"/>
              <a:t>	类型名2 成员名2;</a:t>
            </a:r>
            <a:endParaRPr lang="en-US" altLang="zh-CN" sz="2400"/>
          </a:p>
          <a:p>
            <a:r>
              <a:rPr lang="en-US" altLang="zh-CN" sz="2400"/>
              <a:t>	……</a:t>
            </a:r>
            <a:endParaRPr lang="en-US" altLang="zh-CN" sz="2400"/>
          </a:p>
          <a:p>
            <a:r>
              <a:rPr lang="en-US" altLang="zh-CN" sz="2400"/>
              <a:t>	类型名3 成员名3;</a:t>
            </a:r>
            <a:endParaRPr lang="en-US" altLang="zh-CN" sz="2400"/>
          </a:p>
          <a:p>
            <a:r>
              <a:rPr lang="en-US" altLang="zh-CN" sz="2400"/>
              <a:t>};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比如构造一个名为“Student”的结构体，用来记录学生的基本信息：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②然后是定义结构体变量的一般形式：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7705" y="908050"/>
            <a:ext cx="475424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Student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unsigned int No;    //学号</a:t>
            </a:r>
            <a:endParaRPr lang="en-US" altLang="zh-CN" sz="2400"/>
          </a:p>
          <a:p>
            <a:r>
              <a:rPr lang="en-US" altLang="zh-CN" sz="2400"/>
              <a:t>	char Name[10];     //姓名</a:t>
            </a:r>
            <a:endParaRPr lang="en-US" altLang="zh-CN" sz="2400"/>
          </a:p>
          <a:p>
            <a:r>
              <a:rPr lang="en-US" altLang="zh-CN" sz="2400"/>
              <a:t>	char Sex;               //性别</a:t>
            </a:r>
            <a:endParaRPr lang="en-US" altLang="zh-CN" sz="2400"/>
          </a:p>
          <a:p>
            <a:r>
              <a:rPr lang="en-US" altLang="zh-CN" sz="2400"/>
              <a:t>};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687705" y="3712845"/>
            <a:ext cx="475424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Student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unsigned int No;    //学号</a:t>
            </a:r>
            <a:endParaRPr lang="en-US" altLang="zh-CN" sz="2400"/>
          </a:p>
          <a:p>
            <a:r>
              <a:rPr lang="en-US" altLang="zh-CN" sz="2400"/>
              <a:t>	char Name[10];     //姓名</a:t>
            </a:r>
            <a:endParaRPr lang="en-US" altLang="zh-CN" sz="2400"/>
          </a:p>
          <a:p>
            <a:r>
              <a:rPr lang="en-US" altLang="zh-CN" sz="2400"/>
              <a:t>	char Sex;               //性别</a:t>
            </a:r>
            <a:endParaRPr lang="en-US" altLang="zh-CN" sz="2400"/>
          </a:p>
          <a:p>
            <a:r>
              <a:rPr lang="en-US" altLang="zh-CN" sz="2400"/>
              <a:t>};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比如定义一个“Student”型的结构体变量“student1”：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③最后是使用这个结构体变量，包括赋值和读取它的值。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可以在定义的同时进行初始化，比如：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也可以在定义完成后进行赋值，比如：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1840" y="987425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Student student1;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51840" y="2680335"/>
            <a:ext cx="632015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Student student1={325,"张三",'M'};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51840" y="3786505"/>
            <a:ext cx="1085532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struct Student student1;</a:t>
            </a:r>
            <a:endParaRPr lang="en-US" altLang="zh-CN" sz="2400"/>
          </a:p>
          <a:p>
            <a:r>
              <a:rPr lang="en-US" altLang="zh-CN" sz="2400"/>
              <a:t>student1.No=325;</a:t>
            </a:r>
            <a:endParaRPr lang="en-US" altLang="zh-CN" sz="2400"/>
          </a:p>
          <a:p>
            <a:r>
              <a:rPr lang="en-US" altLang="zh-CN" sz="2400"/>
              <a:t>strcpy(student1.Name,"张三");    //字符串赋值函数，需要包含头文件“string.h”</a:t>
            </a:r>
            <a:endParaRPr lang="en-US" altLang="zh-CN" sz="2400"/>
          </a:p>
          <a:p>
            <a:r>
              <a:rPr lang="en-US" altLang="zh-CN" sz="2400"/>
              <a:t>student1.Sex='M';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00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2.4.2  指针认知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指针就是用于指向变量内存单元的变量，或者说在指针变量中存储了其指向变量的内存地址。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指针在STM32单片机程序的开发中，主要是调用HAL/LL库API函数时进行实参的地址引用，这里仅对</a:t>
            </a:r>
            <a:r>
              <a:rPr lang="en-US" altLang="zh-CN" sz="2400" b="1" i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b="1" i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指针指向基本变量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b="1" i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指针指向一维数组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的使用方法进行扼要介绍，在2.4.3中也会简单介绍</a:t>
            </a:r>
            <a:r>
              <a:rPr lang="en-US" altLang="zh-CN" sz="2400" b="1" i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b="1" i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指针变量作为函数参数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的使用方法。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（1）指针指向基本变量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首先是指针变量的定义，定义格式为：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类型说明符 *变量名;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这里，“*”表示这是一个指针变量，类型说明符指的是指针所指向变量的数据类型。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比如：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817370" y="5762625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*p;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0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表示定义了一个指针变量p，他可以指向一个整型变量，但具体指向哪一个整型变量，需要对指针变量赋值，指针变量的赋值格式：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变量1=&amp;变量2;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这里，“&amp;”是取地址运算符，表示获取变量2的地址，注意到这是一个单目运算符，与位运算符中的位与运算符“&amp;”不是一个功能，比如：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也可以定义的同时直接做初始化：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利用指针引用变量，比如：    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在利用指针引用变量时，“*p”表示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指针变量“p”指向变量的值。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91425" y="2634615"/>
            <a:ext cx="398907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a,*p;</a:t>
            </a:r>
            <a:endParaRPr lang="en-US" altLang="zh-CN" sz="2400"/>
          </a:p>
          <a:p>
            <a:r>
              <a:rPr lang="en-US" altLang="zh-CN" sz="2400"/>
              <a:t>p=&amp;a;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6243320" y="3745865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a,*p=&amp;a;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243320" y="4286250"/>
            <a:ext cx="475424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a=56,*p=&amp;a;</a:t>
            </a:r>
            <a:endParaRPr lang="en-US" altLang="zh-CN" sz="2400"/>
          </a:p>
          <a:p>
            <a:r>
              <a:rPr lang="en-US" altLang="zh-CN" sz="2400"/>
              <a:t>printf("%d",*p);</a:t>
            </a:r>
            <a:endParaRPr lang="en-US" altLang="zh-CN" sz="2400"/>
          </a:p>
        </p:txBody>
      </p:sp>
      <p:pic>
        <p:nvPicPr>
          <p:cNvPr id="151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20" y="5292725"/>
            <a:ext cx="4843145" cy="1069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（2）指针指向一维数组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数组在计算机内存中的地址是连续的，一般我们可以将指针指向数组的第一个元素的地址，在遍历数组中每一个元素时，只需要将指针不断往后偏移即可。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比如定义一个指针并指向整型一维数组的第一个元素：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也可以：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即“&amp;a[0]”和“a”都可以表示数组a的首地址。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2475" y="3317240"/>
            <a:ext cx="475424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*p,a[5]={12,23,34,45,56};</a:t>
            </a:r>
            <a:endParaRPr lang="en-US" altLang="zh-CN" sz="2400"/>
          </a:p>
          <a:p>
            <a:r>
              <a:rPr lang="en-US" altLang="zh-CN" sz="2400"/>
              <a:t>p=&amp;a[0];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52475" y="4906010"/>
            <a:ext cx="475424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*p,a[5]={12,23,34,45,56};</a:t>
            </a:r>
            <a:endParaRPr lang="en-US" altLang="zh-CN" sz="2400"/>
          </a:p>
          <a:p>
            <a:r>
              <a:rPr lang="en-US" altLang="zh-CN" sz="2400"/>
              <a:t>p=a;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利用指针遍历一维数组，比如：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这里的“*p++”，“++”优先级别比“*”高，等价于“*(p++)”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1365" y="908050"/>
            <a:ext cx="475424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*p,a[5]={12,23,34,45,56},i;</a:t>
            </a:r>
            <a:endParaRPr lang="en-US" altLang="zh-CN" sz="2400"/>
          </a:p>
          <a:p>
            <a:r>
              <a:rPr lang="en-US" altLang="zh-CN" sz="2400"/>
              <a:t>p=a;</a:t>
            </a:r>
            <a:endParaRPr lang="en-US" altLang="zh-CN" sz="2400"/>
          </a:p>
          <a:p>
            <a:r>
              <a:rPr lang="en-US" altLang="zh-CN" sz="2400"/>
              <a:t>for(i=0;i&lt;5;i++)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printf("%d ",*p++);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pic>
        <p:nvPicPr>
          <p:cNvPr id="152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345940"/>
            <a:ext cx="5507990" cy="121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3732</Words>
  <Application>WPS 演示</Application>
  <PresentationFormat>自定义</PresentationFormat>
  <Paragraphs>220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100</cp:revision>
  <dcterms:created xsi:type="dcterms:W3CDTF">2015-10-07T04:43:00Z</dcterms:created>
  <dcterms:modified xsi:type="dcterms:W3CDTF">2020-11-08T13:07:55Z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