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27" r:id="rId7"/>
    <p:sldId id="328" r:id="rId8"/>
    <p:sldId id="329" r:id="rId9"/>
    <p:sldId id="326" r:id="rId10"/>
    <p:sldId id="342" r:id="rId11"/>
    <p:sldId id="343" r:id="rId12"/>
    <p:sldId id="344" r:id="rId13"/>
    <p:sldId id="333" r:id="rId14"/>
    <p:sldId id="346" r:id="rId15"/>
    <p:sldId id="347" r:id="rId16"/>
    <p:sldId id="353" r:id="rId17"/>
    <p:sldId id="354" r:id="rId18"/>
    <p:sldId id="355" r:id="rId19"/>
    <p:sldId id="334" r:id="rId20"/>
    <p:sldId id="360" r:id="rId21"/>
    <p:sldId id="359" r:id="rId22"/>
    <p:sldId id="313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9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3.1  LED</a:t>
            </a:r>
            <a:r>
              <a:rPr lang="zh-CN" altLang="en-US" sz="6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单灯闪烁之软件延时</a:t>
            </a:r>
            <a:endParaRPr kumimoji="0" lang="en-US" altLang="zh-CN" sz="6200" kern="1200" cap="none" spc="0" normalizeH="0" baseline="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7" name="图片 6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）在左图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“Project Manager”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界面上对工程命名，制定工程目录，指定集成开发环境为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“TrueSTUDIO”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后点击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“GENERATE CODE”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按钮生成右图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单片机程序工程目录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337945"/>
            <a:ext cx="5670550" cy="4519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1386840"/>
            <a:ext cx="4907280" cy="4038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61620" y="594106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本案例没有对时钟树进行设定，采用了默认的内部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振荡源。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04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3.1.3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TrueSTUDIO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的使用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TrueSTUDIO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的作用是在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STM32CubeMX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完成工作的基础上，进一步完成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的程序开发工作。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本次任务需要用到两个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函数来源于</a:t>
            </a:r>
            <a:r>
              <a:rPr lang="zh-CN" alt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“UM1850_ Description of STM32F1 HAL and Low-layer drivers</a:t>
            </a:r>
            <a:r>
              <a:rPr lang="en-US" altLang="zh-CN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.PDF</a:t>
            </a:r>
            <a:r>
              <a:rPr lang="zh-CN" alt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文档）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① 引脚输出状态翻转函数 HAL_GPIO_TogglePin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14625"/>
          <a:stretch>
            <a:fillRect/>
          </a:stretch>
        </p:blipFill>
        <p:spPr>
          <a:xfrm>
            <a:off x="260985" y="3385820"/>
            <a:ext cx="7404100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985" y="540512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0985" y="6075045"/>
            <a:ext cx="9730105" cy="491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HAL_GPIO_TogglePin</a:t>
            </a:r>
            <a:r>
              <a:rPr lang="en-US" altLang="zh-CN" sz="2000" b="1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(GPIOC,GPIO_PIN_0);  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//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将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PC0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引脚输出状态取反</a:t>
            </a:r>
            <a:endParaRPr lang="zh-CN" altLang="en-US" sz="2000" b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②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延时函数 HAL_Delay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11690"/>
          <a:stretch>
            <a:fillRect/>
          </a:stretch>
        </p:blipFill>
        <p:spPr>
          <a:xfrm>
            <a:off x="260985" y="907415"/>
            <a:ext cx="8192135" cy="29406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0985" y="3945890"/>
            <a:ext cx="1166939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下面是操作步骤。</a:t>
            </a: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710" y="4665345"/>
            <a:ext cx="9730105" cy="491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HAL_Delay</a:t>
            </a:r>
            <a:r>
              <a:rPr lang="en-US" altLang="zh-CN" sz="2000" b="1" dirty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(500); 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    //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延时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500ms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（即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0.5s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000" b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）在桌面上找到并双击程序图标           ，打开程序主界面。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0" y="23495"/>
            <a:ext cx="746760" cy="883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60" y="1017270"/>
            <a:ext cx="7673340" cy="54921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82751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）点击菜单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=&gt;Open Projects from File System...”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，打开左图对话框。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）选择由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STM32CubeMX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生成的工程路径，按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完成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按钮打开工程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，如右图所示。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" y="1596390"/>
            <a:ext cx="5544185" cy="3923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550" y="1596390"/>
            <a:ext cx="5580380" cy="39230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）在左侧目录树中双击打开当前工程目录之下的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“.../Src/main.c”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文档，继续完成程序的编制。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5" y="1386840"/>
            <a:ext cx="7094855" cy="50742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4895850" cy="584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）值得注意的是，由于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TrueSTUDIO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默认不生成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HEX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文件，需要人为设置：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在主界面选择菜单栏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项目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=&gt;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打开右图对话框，选择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“C/C++ Build =&gt; Tool Settings =&gt; Other =&gt; Output format”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，在对应选项卡中对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“Convert build output”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打钩并选中生成的目标文件格式为</a:t>
            </a:r>
            <a:r>
              <a:rPr lang="en-US" altLang="zh-C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“Intel Hex”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设定完毕确认后，返回主界面按下        快捷按钮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图标即可实现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HEX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文档的生成。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835" y="201930"/>
            <a:ext cx="5935345" cy="6453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5" y="5075555"/>
            <a:ext cx="645795" cy="62738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26390"/>
            <a:ext cx="11669395" cy="5447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3.1.4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开发板的使用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程序编写完毕，生成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HEX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文件以后，通过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ISP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工具下载到单片机电路运行验证。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特别注意的是，接线的时候请断电。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步骤：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① 将开发板上核心板的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PC0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引脚与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LED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模块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LED0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的引出端用杜邦线连接；</a:t>
            </a:r>
            <a:endParaRPr lang="zh-CN" altLang="en-US" sz="2400" b="1" dirty="0" smtClean="0">
              <a:solidFill>
                <a:srgbClr val="7030A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② 将开发板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USB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通信口与计算机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USB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口通过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USB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线连接；</a:t>
            </a:r>
            <a:endParaRPr lang="zh-CN" altLang="en-US" sz="2400" b="1" dirty="0" smtClean="0">
              <a:solidFill>
                <a:srgbClr val="7030A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③ 接通电源；</a:t>
            </a:r>
            <a:endParaRPr lang="zh-CN" altLang="en-US" sz="2400" b="1" dirty="0" smtClean="0">
              <a:solidFill>
                <a:srgbClr val="7030A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④ 将核心板拨动开关拨到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“ISP”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位置，按下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“RST”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复位按钮；</a:t>
            </a:r>
            <a:endParaRPr lang="zh-CN" altLang="en-US" sz="2400" b="1" dirty="0" smtClean="0">
              <a:solidFill>
                <a:srgbClr val="7030A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⑤ 通过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ISP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工具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“Flash Loader Demonstrator”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读取工程目录下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“.../Debug/2.1.Hex”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文档中的机器码，并将机器码下载至单片机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Flash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，操作步骤请见后页。</a:t>
            </a:r>
            <a:endParaRPr lang="zh-CN" altLang="en-US" sz="2400" b="1" dirty="0" smtClean="0">
              <a:solidFill>
                <a:srgbClr val="7030A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ISP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工具桌面图标是            。</a:t>
            </a:r>
            <a:endParaRPr lang="zh-CN" altLang="en-US" sz="2400" b="1" dirty="0" smtClean="0">
              <a:solidFill>
                <a:srgbClr val="7030A0"/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5161280"/>
            <a:ext cx="762000" cy="8458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0" y="278765"/>
            <a:ext cx="2482850" cy="30092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278130"/>
            <a:ext cx="2506432" cy="30096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065" y="278765"/>
            <a:ext cx="2488437" cy="30096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075" y="3582035"/>
            <a:ext cx="2500935" cy="300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430" y="3582035"/>
            <a:ext cx="2482920" cy="30096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8" name="右箭头 7"/>
          <p:cNvSpPr/>
          <p:nvPr/>
        </p:nvSpPr>
        <p:spPr>
          <a:xfrm>
            <a:off x="3704590" y="1525270"/>
            <a:ext cx="863600" cy="51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448550" y="1526540"/>
            <a:ext cx="863600" cy="51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8160000">
            <a:off x="9171305" y="3678555"/>
            <a:ext cx="863600" cy="51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10800000">
            <a:off x="5505450" y="4829175"/>
            <a:ext cx="863600" cy="51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⑥ 程序下载完毕后，将核心板拨动开关拨回到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“Run”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位置，再次按下复位按钮</a:t>
            </a:r>
            <a:r>
              <a:rPr lang="en-US" altLang="zh-CN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“RST”</a:t>
            </a:r>
            <a:r>
              <a:rPr lang="zh-CN" altLang="en-US" sz="2400" b="1" dirty="0" smtClean="0">
                <a:solidFill>
                  <a:srgbClr val="7030A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，单片机将按照设定程序运行。</a:t>
            </a: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具体的代码另外给出。</a:t>
            </a: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4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修改电路，改由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驱动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LED1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作单灯闪烁，闪烁周期改为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2s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64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理解单片机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GPIO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两种主要的输出类型，初步掌握使用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STM32CubeIDE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开发单片机应用程序的方法，掌握通过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ISP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下载程序并通过实物验证的方法。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电路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如图所示，要求通过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单片机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PC0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引脚控制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LED0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秒周期闪烁。</a:t>
            </a:r>
            <a:endParaRPr lang="zh-CN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15" y="3620135"/>
            <a:ext cx="5753100" cy="2910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61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3.1.1  STM32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的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GPIO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及其输出类型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STM32F103R6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具有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GPIO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General-purpose 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input/output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，通用输入输出）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，每个引脚都具备如图所示结构。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20" y="1949450"/>
            <a:ext cx="7629525" cy="44907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620" y="327660"/>
            <a:ext cx="11669395" cy="632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GPIO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的八种工作模式：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本次课着重讲其中的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⑴⑵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两种工作模式。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7810"/>
          <a:stretch>
            <a:fillRect/>
          </a:stretch>
        </p:blipFill>
        <p:spPr>
          <a:xfrm>
            <a:off x="631190" y="993140"/>
            <a:ext cx="5713730" cy="5022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19545" y="1932305"/>
            <a:ext cx="4779010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6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⑴ 推挽输出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⑵ 开漏输出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⑶ 复用推挽输出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⑷ 复用开漏输出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⑸ 模拟量输入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⑹ 浮空输入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⑺ 下拉输入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6000"/>
              </a:lnSpc>
            </a:pPr>
            <a:r>
              <a:rPr lang="zh-CN" altLang="en-US" sz="24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⑻ 上拉输入</a:t>
            </a:r>
            <a:endParaRPr lang="zh-CN" altLang="en-US" sz="2400" b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121" y="336550"/>
            <a:ext cx="11918374" cy="400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⑴ 推挽输出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此时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P-MOS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管与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N-MOS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管发挥作用：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①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当控制输出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P-MOS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管闭合、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N-MOS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管断开，引脚输出电源电压（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+3.3V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4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②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当控制输出0时，P-MOS管断开、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N-MOS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管闭合，引脚输出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GND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推挽输出模式一般应用在输出电平为 0 和 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3.3 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而且需要高速切换开关状态的场合。在 STM32 的应用中，除了必须用开漏模式的场合，我们都</a:t>
            </a:r>
            <a:r>
              <a:rPr lang="zh-CN" alt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习惯使用推挽输出模式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值得注意的是，当引脚直接接地的时候，切不可推挽输出高电平，否则电源将被直接短路！</a:t>
            </a:r>
            <a:endParaRPr lang="zh-CN" altLang="en-US" sz="2400" b="1" u="sng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51615" cy="400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⑵ 开漏输出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此时P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-MOS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管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始终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断开，仅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N-MOS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管发挥作用：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①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当控制输出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时，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N-MOS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管断开，引脚悬空；</a:t>
            </a:r>
            <a:endParaRPr lang="zh-CN" altLang="en-US" sz="2400" b="1" dirty="0" smtClean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② 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当控制输出0时，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N-MOS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管闭合，引脚输出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GND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开漏输出一般应用在</a:t>
            </a:r>
            <a:r>
              <a:rPr lang="en-US" altLang="zh-CN" sz="2400" b="1" u="sng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①</a:t>
            </a:r>
            <a:r>
              <a:rPr lang="en-US" altLang="zh-CN" sz="24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</a:t>
            </a:r>
            <a:r>
              <a:rPr lang="en-US" altLang="zh-CN" sz="2400" b="1" u="sng" baseline="30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C、SMBUS 通讯等需要“线与”功能的总线电路中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。除此之外，</a:t>
            </a:r>
            <a:r>
              <a:rPr lang="en-US" altLang="zh-CN" sz="2400" b="1" u="sng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②</a:t>
            </a:r>
            <a:r>
              <a:rPr lang="en-US" altLang="zh-CN" sz="2400" b="1" u="sng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还用在电平不匹配的场合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，如需要输出 5 伏的高电平，就可以在外部接一个上拉电阻，上拉电源为 5 V，并且把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引脚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设置为开漏模式，当输出高阻态时，由上拉电阻和电源向外输出 5V电平，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如右图所示。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80" y="3874135"/>
            <a:ext cx="4155440" cy="275971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08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3.1.2  STM32</a:t>
            </a: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CubeMX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的使用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STM32CubeMX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的作用是通过图形化配置完成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的工程目录的建立与初始化代码的生成。下面是操作步骤。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）在桌面上找到并双击程序图标            ，打开程序主界面。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455" y="1513840"/>
            <a:ext cx="830580" cy="975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370" y="2580005"/>
            <a:ext cx="6762750" cy="38017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）点击菜单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“File=&gt;New Project”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新建工程，在搜索栏中输入单片机型号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“STM32F103R6”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，出现两种封装的搜索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结果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60" y="1482090"/>
            <a:ext cx="7600315" cy="50304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40360"/>
            <a:ext cx="1166939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）在搜索结果中选择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LQFP64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封装，双击打开左图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配置界面。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）在右图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“Pinout&amp;Configuration”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界面上将引脚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PC0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修改为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“GPIO_Output”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模式。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47384"/>
          <a:stretch>
            <a:fillRect/>
          </a:stretch>
        </p:blipFill>
        <p:spPr>
          <a:xfrm>
            <a:off x="7033260" y="1450975"/>
            <a:ext cx="4668520" cy="4304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" y="1450975"/>
            <a:ext cx="6202680" cy="49422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988e8ccc-391b-4dc5-9786-0288a8db3a18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2496</Words>
  <Application>WPS 演示</Application>
  <PresentationFormat>自定义</PresentationFormat>
  <Paragraphs>108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微软雅黑</vt:lpstr>
      <vt:lpstr>Arial Unicode MS</vt:lpstr>
      <vt:lpstr>Lao UI</vt:lpstr>
      <vt:lpstr>Segoe WP Light</vt:lpstr>
      <vt:lpstr>华康少女文字W5(P)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238</cp:revision>
  <dcterms:created xsi:type="dcterms:W3CDTF">2015-10-07T04:43:00Z</dcterms:created>
  <dcterms:modified xsi:type="dcterms:W3CDTF">2021-06-25T01:34:05Z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7285306267C7443EA487EBCA572B88A6</vt:lpwstr>
  </property>
</Properties>
</file>