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4" r:id="rId3"/>
    <p:sldId id="292" r:id="rId5"/>
    <p:sldId id="325" r:id="rId6"/>
    <p:sldId id="330" r:id="rId7"/>
    <p:sldId id="329" r:id="rId8"/>
    <p:sldId id="331" r:id="rId9"/>
    <p:sldId id="335" r:id="rId10"/>
    <p:sldId id="332" r:id="rId11"/>
    <p:sldId id="313" r:id="rId12"/>
  </p:sldIdLst>
  <p:sldSz cx="12192000" cy="6858000"/>
  <p:notesSz cx="6858000" cy="9144000"/>
  <p:custDataLst>
    <p:tags r:id="rId1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89074"/>
  </p:normalViewPr>
  <p:slideViewPr>
    <p:cSldViewPr snapToGrid="0">
      <p:cViewPr varScale="1">
        <p:scale>
          <a:sx n="89" d="100"/>
          <a:sy n="89" d="100"/>
        </p:scale>
        <p:origin x="-618" y="-108"/>
      </p:cViewPr>
      <p:guideLst>
        <p:guide orient="horz" pos="2178"/>
        <p:guide pos="3839"/>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316656F9-9585-4187-A8F5-014ED015095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GI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19175"/>
            <a:ext cx="12192000" cy="268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13"/>
          <p:cNvSpPr txBox="1"/>
          <p:nvPr/>
        </p:nvSpPr>
        <p:spPr>
          <a:xfrm>
            <a:off x="312420" y="1839595"/>
            <a:ext cx="11614150" cy="104521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lang="en-US"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3</a:t>
            </a:r>
            <a:r>
              <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.4  数码管动态显示</a:t>
            </a:r>
            <a:endPar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endParaRPr>
          </a:p>
        </p:txBody>
      </p:sp>
      <p:pic>
        <p:nvPicPr>
          <p:cNvPr id="6" name="图片 5" descr="cubeGIF"/>
          <p:cNvPicPr>
            <a:picLocks noChangeAspect="1"/>
          </p:cNvPicPr>
          <p:nvPr/>
        </p:nvPicPr>
        <p:blipFill>
          <a:blip r:embed="rId1"/>
          <a:stretch>
            <a:fillRect/>
          </a:stretch>
        </p:blipFill>
        <p:spPr>
          <a:xfrm>
            <a:off x="9072880" y="3316605"/>
            <a:ext cx="2557780" cy="3325495"/>
          </a:xfrm>
          <a:prstGeom prst="rect">
            <a:avLst/>
          </a:prstGeom>
        </p:spPr>
      </p:pic>
      <p:pic>
        <p:nvPicPr>
          <p:cNvPr id="2" name="图片 1" descr="chipGIF"/>
          <p:cNvPicPr>
            <a:picLocks noChangeAspect="1"/>
          </p:cNvPicPr>
          <p:nvPr/>
        </p:nvPicPr>
        <p:blipFill>
          <a:blip r:embed="rId2"/>
          <a:stretch>
            <a:fillRect/>
          </a:stretch>
        </p:blipFill>
        <p:spPr>
          <a:xfrm>
            <a:off x="624840" y="75565"/>
            <a:ext cx="1724025" cy="1552575"/>
          </a:xfrm>
          <a:prstGeom prst="rect">
            <a:avLst/>
          </a:prstGeom>
        </p:spPr>
      </p:pic>
      <p:pic>
        <p:nvPicPr>
          <p:cNvPr id="4" name="图片 3" descr="JSIT_LOGO_GIF"/>
          <p:cNvPicPr>
            <a:picLocks noChangeAspect="1"/>
          </p:cNvPicPr>
          <p:nvPr/>
        </p:nvPicPr>
        <p:blipFill>
          <a:blip r:embed="rId3"/>
          <a:stretch>
            <a:fillRect/>
          </a:stretch>
        </p:blipFill>
        <p:spPr>
          <a:xfrm>
            <a:off x="8370570" y="75565"/>
            <a:ext cx="818515" cy="818515"/>
          </a:xfrm>
          <a:prstGeom prst="rect">
            <a:avLst/>
          </a:prstGeom>
        </p:spPr>
      </p:pic>
      <p:sp>
        <p:nvSpPr>
          <p:cNvPr id="5" name="文本框 4"/>
          <p:cNvSpPr txBox="1"/>
          <p:nvPr/>
        </p:nvSpPr>
        <p:spPr>
          <a:xfrm>
            <a:off x="9189085" y="129540"/>
            <a:ext cx="2882265" cy="706755"/>
          </a:xfrm>
          <a:prstGeom prst="rect">
            <a:avLst/>
          </a:prstGeom>
          <a:noFill/>
        </p:spPr>
        <p:txBody>
          <a:bodyPr wrap="square" rtlCol="0">
            <a:spAutoFit/>
          </a:bodyPr>
          <a:lstStyle/>
          <a:p>
            <a:r>
              <a:rPr lang="zh-CN" altLang="en-US" sz="2000" b="1">
                <a:solidFill>
                  <a:srgbClr val="6A0C12"/>
                </a:solidFill>
                <a:latin typeface="楷体" panose="02010609060101010101" charset="-122"/>
                <a:ea typeface="楷体" panose="02010609060101010101" charset="-122"/>
              </a:rPr>
              <a:t>江苏信息职业技术学院</a:t>
            </a:r>
            <a:endParaRPr lang="zh-CN" altLang="en-US" sz="2000" b="1">
              <a:solidFill>
                <a:srgbClr val="6A0C12"/>
              </a:solidFill>
              <a:latin typeface="楷体" panose="02010609060101010101" charset="-122"/>
              <a:ea typeface="楷体" panose="02010609060101010101" charset="-122"/>
            </a:endParaRPr>
          </a:p>
          <a:p>
            <a:r>
              <a:rPr lang="zh-CN" altLang="en-US" sz="2000" b="1">
                <a:solidFill>
                  <a:srgbClr val="6A0C12"/>
                </a:solidFill>
                <a:latin typeface="楷体" panose="02010609060101010101" charset="-122"/>
                <a:ea typeface="楷体" panose="02010609060101010101" charset="-122"/>
              </a:rPr>
              <a:t>智能工程学院</a:t>
            </a:r>
            <a:endParaRPr lang="zh-CN" altLang="en-US" sz="2000" b="1">
              <a:solidFill>
                <a:srgbClr val="6A0C12"/>
              </a:solidFill>
              <a:latin typeface="楷体" panose="02010609060101010101" charset="-122"/>
              <a:ea typeface="楷体" panose="02010609060101010101"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649855"/>
          </a:xfrm>
          <a:prstGeom prst="rect">
            <a:avLst/>
          </a:prstGeom>
          <a:noFill/>
        </p:spPr>
        <p:txBody>
          <a:bodyPr wrap="square" rtlCol="0">
            <a:spAutoFit/>
          </a:bodyPr>
          <a:lstStyle/>
          <a:p>
            <a:pPr>
              <a:lnSpc>
                <a:spcPct val="130000"/>
              </a:lnSpc>
            </a:pPr>
            <a:r>
              <a:rPr lang="zh-CN" altLang="en-US" sz="2800" b="1" dirty="0">
                <a:solidFill>
                  <a:srgbClr val="7030A0"/>
                </a:solidFill>
                <a:latin typeface="黑体" panose="02010609060101010101" charset="-122"/>
                <a:ea typeface="黑体" panose="02010609060101010101" charset="-122"/>
              </a:rPr>
              <a:t>能力</a:t>
            </a:r>
            <a:r>
              <a:rPr lang="zh-CN" altLang="en-US" sz="2800" b="1" dirty="0" smtClean="0">
                <a:solidFill>
                  <a:srgbClr val="7030A0"/>
                </a:solidFill>
                <a:latin typeface="黑体" panose="02010609060101010101" charset="-122"/>
                <a:ea typeface="黑体" panose="02010609060101010101" charset="-122"/>
              </a:rPr>
              <a:t>目标：</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a:t>
            </a:r>
            <a:r>
              <a:rPr lang="zh-CN" altLang="en-US" sz="2400" b="1" dirty="0" smtClean="0">
                <a:solidFill>
                  <a:schemeClr val="tx1"/>
                </a:solidFill>
                <a:uFillTx/>
                <a:latin typeface="Times New Roman" panose="02020603050405020304" pitchFamily="18" charset="0"/>
                <a:ea typeface="宋体" panose="02010600030101010101" pitchFamily="2" charset="-122"/>
              </a:rPr>
              <a:t>在理解数码管工作原理与多位数码管电路构成的基础上，理解并掌握多位数码管动态显示字符的程序编制方法</a:t>
            </a:r>
            <a:r>
              <a:rPr lang="zh-CN" altLang="en-US" sz="2400" b="1" dirty="0" smtClean="0">
                <a:solidFill>
                  <a:schemeClr val="tx1"/>
                </a:solidFill>
                <a:uFillTx/>
                <a:latin typeface="Times New Roman" panose="02020603050405020304" pitchFamily="18" charset="0"/>
                <a:ea typeface="宋体" panose="02010600030101010101" pitchFamily="2" charset="-122"/>
              </a:rPr>
              <a:t>。</a:t>
            </a:r>
            <a:endParaRPr lang="en-US" altLang="zh-CN" sz="2400" b="1" dirty="0" smtClean="0">
              <a:solidFill>
                <a:schemeClr val="tx1"/>
              </a:solidFill>
              <a:uFillTx/>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rPr>
              <a:t>任务要求：</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buClrTx/>
              <a:buSzTx/>
              <a:buFontTx/>
            </a:pPr>
            <a:r>
              <a:rPr lang="zh-CN" altLang="en-US" sz="2400" b="1" dirty="0" smtClean="0">
                <a:uFillTx/>
                <a:latin typeface="Times New Roman" panose="02020603050405020304" pitchFamily="18" charset="0"/>
                <a:ea typeface="宋体" panose="02010600030101010101" pitchFamily="2" charset="-122"/>
              </a:rPr>
              <a:t>     </a:t>
            </a:r>
            <a:r>
              <a:rPr sz="2400" b="1" dirty="0" smtClean="0">
                <a:uFillTx/>
                <a:latin typeface="Times New Roman" panose="02020603050405020304" pitchFamily="18" charset="0"/>
                <a:ea typeface="宋体" panose="02010600030101010101" pitchFamily="2" charset="-122"/>
              </a:rPr>
              <a:t>仿真电路如图3-36所示，要求编程实现八位数码管依次分别显示十进制数字1~8</a:t>
            </a:r>
            <a:r>
              <a:rPr lang="zh-CN" altLang="en-US" sz="2400" b="1" dirty="0" smtClean="0">
                <a:uFillTx/>
                <a:latin typeface="Times New Roman" panose="02020603050405020304" pitchFamily="18" charset="0"/>
                <a:ea typeface="宋体" panose="02010600030101010101" pitchFamily="2" charset="-122"/>
              </a:rPr>
              <a:t>。</a:t>
            </a:r>
            <a:endParaRPr lang="zh-CN" altLang="en-US"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55" name="图片 55" descr="数码管1"/>
          <p:cNvPicPr>
            <a:picLocks noChangeAspect="1"/>
          </p:cNvPicPr>
          <p:nvPr/>
        </p:nvPicPr>
        <p:blipFill>
          <a:blip r:embed="rId2"/>
          <a:stretch>
            <a:fillRect/>
          </a:stretch>
        </p:blipFill>
        <p:spPr>
          <a:xfrm>
            <a:off x="2152015" y="2986405"/>
            <a:ext cx="7421880" cy="3731895"/>
          </a:xfrm>
          <a:prstGeom prst="rect">
            <a:avLst/>
          </a:prstGeom>
          <a:ln>
            <a:solidFill>
              <a:schemeClr val="accent1"/>
            </a:solid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1130300"/>
          </a:xfrm>
          <a:prstGeom prst="rect">
            <a:avLst/>
          </a:prstGeom>
          <a:noFill/>
        </p:spPr>
        <p:txBody>
          <a:bodyPr wrap="square" rtlCol="0">
            <a:spAutoFit/>
          </a:bodyPr>
          <a:lstStyle/>
          <a:p>
            <a:pPr>
              <a:lnSpc>
                <a:spcPct val="130000"/>
              </a:lnSpc>
            </a:pPr>
            <a:r>
              <a:rPr lang="zh-CN" altLang="en-US" sz="2800" b="1" dirty="0">
                <a:solidFill>
                  <a:srgbClr val="0000FF"/>
                </a:solidFill>
                <a:latin typeface="Times New Roman" panose="02020603050405020304" pitchFamily="18" charset="0"/>
                <a:ea typeface="黑体" panose="02010609060101010101" charset="-122"/>
              </a:rPr>
              <a:t>3.4.1  数码管的结构</a:t>
            </a:r>
            <a:endParaRPr lang="zh-CN" altLang="en-US" sz="2800" b="1" dirty="0">
              <a:solidFill>
                <a:srgbClr val="0000FF"/>
              </a:solidFill>
              <a:latin typeface="Times New Roman" panose="02020603050405020304" pitchFamily="18" charset="0"/>
              <a:ea typeface="黑体" panose="02010609060101010101" charset="-122"/>
            </a:endParaRPr>
          </a:p>
          <a:p>
            <a:pPr>
              <a:lnSpc>
                <a:spcPct val="130000"/>
              </a:lnSpc>
            </a:pPr>
            <a:r>
              <a:rPr lang="zh-CN" altLang="en-US" sz="2400" b="1" dirty="0" smtClean="0">
                <a:latin typeface="Times New Roman" panose="02020603050405020304" pitchFamily="18" charset="0"/>
                <a:ea typeface="宋体" panose="02010600030101010101" pitchFamily="2" charset="-122"/>
              </a:rPr>
              <a:t>     数码</a:t>
            </a:r>
            <a:r>
              <a:rPr lang="zh-CN" altLang="en-US" sz="2400" b="1" dirty="0">
                <a:latin typeface="Times New Roman" panose="02020603050405020304" pitchFamily="18" charset="0"/>
                <a:ea typeface="宋体" panose="02010600030101010101" pitchFamily="2" charset="-122"/>
              </a:rPr>
              <a:t>管，也称作辉光管，是一种可以显示数字和其他信息的电子设备。</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78" y="2369930"/>
            <a:ext cx="1705213" cy="250542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68" y="2266362"/>
            <a:ext cx="2336772" cy="261974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244" y="2298641"/>
            <a:ext cx="6269462" cy="2619739"/>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5078095" cy="2489200"/>
          </a:xfrm>
          <a:prstGeom prst="rect">
            <a:avLst/>
          </a:prstGeom>
          <a:noFill/>
        </p:spPr>
        <p:txBody>
          <a:bodyPr wrap="square" rtlCol="0">
            <a:spAutoFit/>
          </a:bodyPr>
          <a:lstStyle/>
          <a:p>
            <a:pPr>
              <a:lnSpc>
                <a:spcPct val="130000"/>
              </a:lnSpc>
            </a:pPr>
            <a:r>
              <a:rPr lang="zh-CN" altLang="en-US" sz="2400" b="1" dirty="0" smtClean="0">
                <a:solidFill>
                  <a:srgbClr val="FF0000"/>
                </a:solidFill>
                <a:latin typeface="Times New Roman" panose="02020603050405020304" pitchFamily="18" charset="0"/>
                <a:ea typeface="宋体" panose="02010600030101010101" pitchFamily="2" charset="-122"/>
              </a:rPr>
              <a:t>     共阴极数码管采用高电平驱动，而共阳极数码管采用低电平驱动。</a:t>
            </a:r>
            <a:r>
              <a:rPr lang="zh-CN" altLang="en-US" sz="2400" b="1" dirty="0" smtClean="0">
                <a:latin typeface="Times New Roman" panose="02020603050405020304" pitchFamily="18" charset="0"/>
                <a:ea typeface="宋体" panose="02010600030101010101" pitchFamily="2" charset="-122"/>
              </a:rPr>
              <a:t>段码列表见右表。</a:t>
            </a:r>
            <a:endParaRPr lang="zh-CN" altLang="en-US" sz="2400" b="1" dirty="0" smtClean="0">
              <a:latin typeface="Times New Roman" panose="02020603050405020304" pitchFamily="18" charset="0"/>
              <a:ea typeface="宋体" panose="02010600030101010101" pitchFamily="2" charset="-122"/>
            </a:endParaRPr>
          </a:p>
          <a:p>
            <a:pPr>
              <a:lnSpc>
                <a:spcPct val="130000"/>
              </a:lnSpc>
            </a:pPr>
            <a:r>
              <a:rPr lang="zh-CN" altLang="en-US" sz="2400" b="1" dirty="0" smtClean="0">
                <a:solidFill>
                  <a:srgbClr val="7030A0"/>
                </a:solidFill>
                <a:latin typeface="Times New Roman" panose="02020603050405020304" pitchFamily="18" charset="0"/>
                <a:ea typeface="宋体" panose="02010600030101010101" pitchFamily="2" charset="-122"/>
              </a:rPr>
              <a:t>注意表中的引脚顺序，由高到低为</a:t>
            </a:r>
            <a:endParaRPr lang="zh-CN" altLang="en-US" sz="24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7030A0"/>
                </a:solidFill>
                <a:latin typeface="Times New Roman" panose="02020603050405020304" pitchFamily="18" charset="0"/>
                <a:ea typeface="宋体" panose="02010600030101010101" pitchFamily="2" charset="-122"/>
              </a:rPr>
              <a:t>dp g f e d c b a</a:t>
            </a:r>
            <a:endParaRPr lang="en-US" altLang="zh-CN" sz="2400" b="1" dirty="0" smtClean="0">
              <a:solidFill>
                <a:srgbClr val="7030A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custDataLst>
              <p:tags r:id="rId2"/>
            </p:custDataLst>
          </p:nvPr>
        </p:nvGraphicFramePr>
        <p:xfrm>
          <a:off x="5452931" y="272002"/>
          <a:ext cx="5509108" cy="6370320"/>
        </p:xfrm>
        <a:graphic>
          <a:graphicData uri="http://schemas.openxmlformats.org/drawingml/2006/table">
            <a:tbl>
              <a:tblPr firstRow="1" bandRow="1">
                <a:tableStyleId>{21E4AEA4-8DFA-4A89-87EB-49C32662AFE0}</a:tableStyleId>
              </a:tblPr>
              <a:tblGrid>
                <a:gridCol w="818776"/>
                <a:gridCol w="1237127"/>
                <a:gridCol w="1000462"/>
                <a:gridCol w="1301675"/>
                <a:gridCol w="1151068"/>
              </a:tblGrid>
              <a:tr h="289317">
                <a:tc rowSpan="2">
                  <a:txBody>
                    <a:bodyPr/>
                    <a:lstStyle/>
                    <a:p>
                      <a:pPr algn="ctr"/>
                      <a:r>
                        <a:rPr lang="zh-CN" altLang="en-US" sz="1600" dirty="0" smtClean="0">
                          <a:latin typeface="黑体" panose="02010609060101010101" charset="-122"/>
                          <a:ea typeface="黑体" panose="02010609060101010101" charset="-122"/>
                        </a:rPr>
                        <a:t>显示字符</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1600" dirty="0" smtClean="0">
                          <a:latin typeface="黑体" panose="02010609060101010101" charset="-122"/>
                          <a:ea typeface="黑体" panose="02010609060101010101" charset="-122"/>
                        </a:rPr>
                        <a:t>共阳</a:t>
                      </a:r>
                      <a:r>
                        <a:rPr lang="zh-CN" altLang="en-US" sz="1600" dirty="0" smtClean="0">
                          <a:latin typeface="黑体" panose="02010609060101010101" charset="-122"/>
                          <a:ea typeface="黑体" panose="02010609060101010101" charset="-122"/>
                        </a:rPr>
                        <a:t>极驱动码</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zh-CN" altLang="en-US" sz="1600" dirty="0" smtClean="0">
                          <a:latin typeface="黑体" panose="02010609060101010101" charset="-122"/>
                          <a:ea typeface="黑体" panose="02010609060101010101" charset="-122"/>
                        </a:rPr>
                        <a:t>共阴极</a:t>
                      </a:r>
                      <a:r>
                        <a:rPr lang="zh-CN" altLang="en-US" sz="1600" dirty="0" smtClean="0">
                          <a:latin typeface="黑体" panose="02010609060101010101" charset="-122"/>
                          <a:ea typeface="黑体" panose="02010609060101010101" charset="-122"/>
                        </a:rPr>
                        <a:t>驱动码</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771">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黑体" panose="02010609060101010101" charset="-122"/>
                          <a:ea typeface="黑体" panose="02010609060101010101" charset="-122"/>
                        </a:rPr>
                        <a:t>二进制</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黑体" panose="02010609060101010101" charset="-122"/>
                          <a:ea typeface="黑体" panose="02010609060101010101" charset="-122"/>
                        </a:rPr>
                        <a:t>十六进制</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黑体" panose="02010609060101010101" charset="-122"/>
                          <a:ea typeface="黑体" panose="02010609060101010101" charset="-122"/>
                        </a:rPr>
                        <a:t>二进制</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黑体" panose="02010609060101010101" charset="-122"/>
                          <a:ea typeface="黑体" panose="02010609060101010101" charset="-122"/>
                        </a:rPr>
                        <a:t>十六进制</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zh-CN" altLang="en-US" sz="1600" dirty="0" smtClean="0">
                          <a:latin typeface="黑体" panose="02010609060101010101" charset="-122"/>
                          <a:ea typeface="黑体" panose="02010609060101010101" charset="-122"/>
                        </a:rPr>
                        <a:t>全灭</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1111 1111</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FFH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0000 0000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00H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0</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1100 0000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C0H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0011 1111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3FH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1</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1111 1001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F9H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0000 0110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06H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2</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1010 0100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A4H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0101 1011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5BH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3</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1011 0000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B0H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0100 1111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4FH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4</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1001 1001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99H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0110 0110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66H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5</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1001 0010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92H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0110 1101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6DH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6</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1000 0010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82H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0111 1101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7DH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7</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1111 1000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F8H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0000 0111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07H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8</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1000 0000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80H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0111 1111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7FH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9</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1001 0000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90H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0110 1111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6FH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A</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1000 1000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88H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0111 0111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77H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B</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1000 0011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83H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0111 1100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7CH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C</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1100 0110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C6H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0011 1001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39H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D</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1010 0001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A1H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0101 1110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5EH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E</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1000 0110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86H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0111 1001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79H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altLang="zh-CN" sz="1600" dirty="0" smtClean="0">
                          <a:latin typeface="黑体" panose="02010609060101010101" charset="-122"/>
                          <a:ea typeface="黑体" panose="02010609060101010101" charset="-122"/>
                        </a:rPr>
                        <a:t>F</a:t>
                      </a:r>
                      <a:endParaRPr lang="zh-CN" altLang="en-US" sz="1600" dirty="0">
                        <a:latin typeface="黑体" panose="02010609060101010101" charset="-122"/>
                        <a:ea typeface="黑体" panose="02010609060101010101"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1000 1110</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8EH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en-US" altLang="zh-CN" sz="1600">
                          <a:latin typeface="黑体" panose="02010609060101010101" charset="-122"/>
                          <a:ea typeface="黑体" panose="02010609060101010101" charset="-122"/>
                        </a:rPr>
                        <a:t>0111 0001</a:t>
                      </a:r>
                      <a:endParaRPr lang="en-US" altLang="zh-CN"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a:lnSpc>
                          <a:spcPct val="100000"/>
                        </a:lnSpc>
                        <a:buClrTx/>
                        <a:buSzTx/>
                        <a:buFontTx/>
                        <a:buNone/>
                      </a:pPr>
                      <a:r>
                        <a:rPr lang="zh-CN" altLang="en-US" sz="1600">
                          <a:latin typeface="黑体" panose="02010609060101010101" charset="-122"/>
                          <a:ea typeface="黑体" panose="02010609060101010101" charset="-122"/>
                        </a:rPr>
                        <a:t>71H</a:t>
                      </a:r>
                      <a:endParaRPr lang="zh-CN" altLang="en-US" sz="1600">
                        <a:latin typeface="黑体" panose="02010609060101010101" charset="-122"/>
                        <a:ea typeface="黑体" panose="02010609060101010101" charset="-122"/>
                      </a:endParaRPr>
                    </a:p>
                  </a:txBody>
                  <a:tcPr marL="90170" marR="90170" marT="46990" marB="46990" vert="horz" ancho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049270"/>
          </a:xfrm>
          <a:prstGeom prst="rect">
            <a:avLst/>
          </a:prstGeom>
          <a:noFill/>
        </p:spPr>
        <p:txBody>
          <a:bodyPr wrap="square" rtlCol="0">
            <a:spAutoFit/>
          </a:bodyPr>
          <a:lstStyle/>
          <a:p>
            <a:pPr algn="l">
              <a:lnSpc>
                <a:spcPct val="130000"/>
              </a:lnSpc>
              <a:buClrTx/>
              <a:buSzTx/>
              <a:buFontTx/>
            </a:pPr>
            <a:r>
              <a:rPr lang="zh-CN" altLang="en-US" sz="2800" b="1" dirty="0">
                <a:solidFill>
                  <a:srgbClr val="0000FF"/>
                </a:solidFill>
                <a:latin typeface="Times New Roman" panose="02020603050405020304" pitchFamily="18" charset="0"/>
                <a:ea typeface="黑体" panose="02010609060101010101" charset="-122"/>
              </a:rPr>
              <a:t>3.4.2  数码管的静态显示与动态显示</a:t>
            </a:r>
            <a:endParaRPr lang="zh-CN" altLang="en-US" sz="2800" b="1" dirty="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solidFill>
                  <a:srgbClr val="FF0000"/>
                </a:solidFill>
                <a:latin typeface="Times New Roman" panose="02020603050405020304" pitchFamily="18" charset="0"/>
                <a:ea typeface="宋体" panose="02010600030101010101" pitchFamily="2" charset="-122"/>
              </a:rPr>
              <a:t> ⑴ 数码管的静态显示</a:t>
            </a:r>
            <a:endParaRPr lang="en-US" altLang="zh-CN" sz="24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一位数码管的典型驱动电路如下图所示，通常按照</a:t>
            </a:r>
            <a:r>
              <a:rPr lang="en-US" altLang="zh-CN" sz="2400" b="1" dirty="0" smtClean="0">
                <a:solidFill>
                  <a:srgbClr val="FF0000"/>
                </a:solidFill>
                <a:latin typeface="Times New Roman" panose="02020603050405020304" pitchFamily="18" charset="0"/>
                <a:ea typeface="宋体" panose="02010600030101010101" pitchFamily="2" charset="-122"/>
              </a:rPr>
              <a:t>A</a:t>
            </a:r>
            <a:r>
              <a:rPr lang="zh-CN" altLang="en-US" sz="2400" b="1" dirty="0" smtClean="0">
                <a:solidFill>
                  <a:srgbClr val="FF0000"/>
                </a:solidFill>
                <a:latin typeface="Times New Roman" panose="02020603050405020304" pitchFamily="18" charset="0"/>
                <a:ea typeface="宋体" panose="02010600030101010101" pitchFamily="2" charset="-122"/>
              </a:rPr>
              <a:t>、</a:t>
            </a:r>
            <a:r>
              <a:rPr lang="en-US" altLang="zh-CN" sz="2400" b="1" dirty="0" smtClean="0">
                <a:solidFill>
                  <a:srgbClr val="FF0000"/>
                </a:solidFill>
                <a:latin typeface="Times New Roman" panose="02020603050405020304" pitchFamily="18" charset="0"/>
                <a:ea typeface="宋体" panose="02010600030101010101" pitchFamily="2" charset="-122"/>
              </a:rPr>
              <a:t>B</a:t>
            </a:r>
            <a:r>
              <a:rPr lang="zh-CN" altLang="en-US" sz="2400" b="1" dirty="0" smtClean="0">
                <a:solidFill>
                  <a:srgbClr val="FF0000"/>
                </a:solidFill>
                <a:latin typeface="Times New Roman" panose="02020603050405020304" pitchFamily="18" charset="0"/>
                <a:ea typeface="宋体" panose="02010600030101010101" pitchFamily="2" charset="-122"/>
              </a:rPr>
              <a:t>、</a:t>
            </a:r>
            <a:r>
              <a:rPr lang="en-US" altLang="zh-CN" sz="2400" b="1" dirty="0">
                <a:solidFill>
                  <a:srgbClr val="FF0000"/>
                </a:solidFill>
                <a:latin typeface="Times New Roman" panose="02020603050405020304" pitchFamily="18" charset="0"/>
                <a:ea typeface="宋体" panose="02010600030101010101" pitchFamily="2" charset="-122"/>
              </a:rPr>
              <a:t>C</a:t>
            </a:r>
            <a:r>
              <a:rPr lang="en-US" altLang="zh-CN" sz="2400" b="1" dirty="0" smtClean="0">
                <a:solidFill>
                  <a:srgbClr val="FF0000"/>
                </a:solidFill>
                <a:latin typeface="Times New Roman" panose="02020603050405020304" pitchFamily="18" charset="0"/>
                <a:ea typeface="宋体" panose="02010600030101010101" pitchFamily="2" charset="-122"/>
              </a:rPr>
              <a:t>……DP</a:t>
            </a:r>
            <a:r>
              <a:rPr lang="zh-CN" altLang="en-US" sz="2400" b="1" dirty="0" smtClean="0">
                <a:latin typeface="Times New Roman" panose="02020603050405020304" pitchFamily="18" charset="0"/>
                <a:ea typeface="宋体" panose="02010600030101010101" pitchFamily="2" charset="-122"/>
              </a:rPr>
              <a:t>接单片机引脚从低位到高位（比如</a:t>
            </a:r>
            <a:r>
              <a:rPr lang="en-US" altLang="zh-CN" sz="2400" b="1" dirty="0" smtClean="0">
                <a:solidFill>
                  <a:srgbClr val="FF0000"/>
                </a:solidFill>
                <a:latin typeface="Times New Roman" panose="02020603050405020304" pitchFamily="18" charset="0"/>
                <a:ea typeface="宋体" panose="02010600030101010101" pitchFamily="2" charset="-122"/>
              </a:rPr>
              <a:t>PC0</a:t>
            </a:r>
            <a:r>
              <a:rPr lang="zh-CN" altLang="en-US" sz="2400" b="1" dirty="0" smtClean="0">
                <a:solidFill>
                  <a:srgbClr val="FF0000"/>
                </a:solidFill>
                <a:latin typeface="Times New Roman" panose="02020603050405020304" pitchFamily="18" charset="0"/>
                <a:ea typeface="宋体" panose="02010600030101010101" pitchFamily="2" charset="-122"/>
              </a:rPr>
              <a:t>、</a:t>
            </a:r>
            <a:r>
              <a:rPr lang="en-US" altLang="zh-CN" sz="2400" b="1" dirty="0" smtClean="0">
                <a:solidFill>
                  <a:srgbClr val="FF0000"/>
                </a:solidFill>
                <a:latin typeface="Times New Roman" panose="02020603050405020304" pitchFamily="18" charset="0"/>
                <a:ea typeface="宋体" panose="02010600030101010101" pitchFamily="2" charset="-122"/>
              </a:rPr>
              <a:t>PC1</a:t>
            </a:r>
            <a:r>
              <a:rPr lang="zh-CN" altLang="en-US" sz="2400" b="1" dirty="0" smtClean="0">
                <a:solidFill>
                  <a:srgbClr val="FF0000"/>
                </a:solidFill>
                <a:latin typeface="Times New Roman" panose="02020603050405020304" pitchFamily="18" charset="0"/>
                <a:ea typeface="宋体" panose="02010600030101010101" pitchFamily="2" charset="-122"/>
              </a:rPr>
              <a:t>、</a:t>
            </a:r>
            <a:r>
              <a:rPr lang="en-US" altLang="zh-CN" sz="2400" b="1" dirty="0" smtClean="0">
                <a:solidFill>
                  <a:srgbClr val="FF0000"/>
                </a:solidFill>
                <a:latin typeface="Times New Roman" panose="02020603050405020304" pitchFamily="18" charset="0"/>
                <a:ea typeface="宋体" panose="02010600030101010101" pitchFamily="2" charset="-122"/>
              </a:rPr>
              <a:t>PC2</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dirty="0" smtClean="0">
                <a:solidFill>
                  <a:srgbClr val="FF0000"/>
                </a:solidFill>
                <a:latin typeface="Times New Roman" panose="02020603050405020304" pitchFamily="18" charset="0"/>
                <a:ea typeface="宋体" panose="02010600030101010101" pitchFamily="2" charset="-122"/>
              </a:rPr>
              <a:t>PC7</a:t>
            </a:r>
            <a:r>
              <a:rPr lang="zh-CN" altLang="en-US" sz="2400" b="1" dirty="0" smtClean="0">
                <a:latin typeface="Times New Roman" panose="02020603050405020304" pitchFamily="18" charset="0"/>
                <a:ea typeface="宋体" panose="02010600030101010101" pitchFamily="2" charset="-122"/>
              </a:rPr>
              <a:t>）的接法。</a:t>
            </a:r>
            <a:r>
              <a:rPr lang="zh-CN" altLang="en-US" sz="2400" b="1" dirty="0" smtClean="0">
                <a:solidFill>
                  <a:schemeClr val="accent1">
                    <a:lumMod val="75000"/>
                  </a:schemeClr>
                </a:solidFill>
                <a:latin typeface="Times New Roman" panose="02020603050405020304" pitchFamily="18" charset="0"/>
                <a:ea typeface="宋体" panose="02010600030101010101" pitchFamily="2" charset="-122"/>
              </a:rPr>
              <a:t>如图这种直连的接法由于必须考虑到单片机引脚的输入</a:t>
            </a:r>
            <a:r>
              <a:rPr lang="en-US" altLang="zh-CN" sz="2400" b="1" dirty="0" smtClean="0">
                <a:solidFill>
                  <a:schemeClr val="accent1">
                    <a:lumMod val="75000"/>
                  </a:schemeClr>
                </a:solidFill>
                <a:latin typeface="Times New Roman" panose="02020603050405020304" pitchFamily="18" charset="0"/>
                <a:ea typeface="宋体" panose="02010600030101010101" pitchFamily="2" charset="-122"/>
              </a:rPr>
              <a:t>/</a:t>
            </a:r>
            <a:r>
              <a:rPr lang="zh-CN" altLang="en-US" sz="2400" b="1" dirty="0" smtClean="0">
                <a:solidFill>
                  <a:schemeClr val="accent1">
                    <a:lumMod val="75000"/>
                  </a:schemeClr>
                </a:solidFill>
                <a:latin typeface="Times New Roman" panose="02020603050405020304" pitchFamily="18" charset="0"/>
                <a:ea typeface="宋体" panose="02010600030101010101" pitchFamily="2" charset="-122"/>
              </a:rPr>
              <a:t>输出电流能力，往往由于驱动电流不够致使数码管发光亮度偏暗，可以考虑在单片机与数码管之间加一个锁存器以提高数码管驱动电流。</a:t>
            </a:r>
            <a:endParaRPr lang="en-US" altLang="zh-CN" sz="2400" b="1" dirty="0" smtClean="0">
              <a:solidFill>
                <a:schemeClr val="accent1">
                  <a:lumMod val="75000"/>
                </a:schemeClr>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462915" y="3354705"/>
            <a:ext cx="4135120" cy="2919730"/>
          </a:xfrm>
          <a:prstGeom prst="rect">
            <a:avLst/>
          </a:prstGeom>
          <a:ln>
            <a:solidFill>
              <a:schemeClr val="accent1"/>
            </a:solidFill>
          </a:ln>
        </p:spPr>
      </p:pic>
      <p:sp>
        <p:nvSpPr>
          <p:cNvPr id="5" name="文本框 4"/>
          <p:cNvSpPr txBox="1"/>
          <p:nvPr/>
        </p:nvSpPr>
        <p:spPr>
          <a:xfrm>
            <a:off x="6469380" y="4705985"/>
            <a:ext cx="5022850" cy="1568450"/>
          </a:xfrm>
          <a:prstGeom prst="rect">
            <a:avLst/>
          </a:prstGeom>
          <a:noFill/>
        </p:spPr>
        <p:txBody>
          <a:bodyPr wrap="square" rtlCol="0" anchor="t">
            <a:spAutoFit/>
          </a:bodyPr>
          <a:p>
            <a:r>
              <a:rPr lang="zh-CN" altLang="en-US" sz="2400" b="1" dirty="0" smtClean="0">
                <a:solidFill>
                  <a:srgbClr val="7030A0"/>
                </a:solidFill>
                <a:latin typeface="Times New Roman" panose="02020603050405020304" pitchFamily="18" charset="0"/>
                <a:ea typeface="宋体" panose="02010600030101010101" pitchFamily="2" charset="-122"/>
                <a:sym typeface="+mn-ea"/>
              </a:rPr>
              <a:t>☆ </a:t>
            </a:r>
            <a:r>
              <a:rPr lang="en-US" altLang="zh-CN" sz="2400" b="1" dirty="0" smtClean="0">
                <a:solidFill>
                  <a:srgbClr val="7030A0"/>
                </a:solidFill>
                <a:latin typeface="Times New Roman" panose="02020603050405020304" pitchFamily="18" charset="0"/>
                <a:ea typeface="宋体" panose="02010600030101010101" pitchFamily="2" charset="-122"/>
                <a:sym typeface="+mn-ea"/>
              </a:rPr>
              <a:t>STM32</a:t>
            </a:r>
            <a:r>
              <a:rPr lang="zh-CN" altLang="en-US" sz="2400" b="1" dirty="0" smtClean="0">
                <a:solidFill>
                  <a:srgbClr val="7030A0"/>
                </a:solidFill>
                <a:latin typeface="Times New Roman" panose="02020603050405020304" pitchFamily="18" charset="0"/>
                <a:ea typeface="宋体" panose="02010600030101010101" pitchFamily="2" charset="-122"/>
                <a:sym typeface="+mn-ea"/>
              </a:rPr>
              <a:t>引脚输入</a:t>
            </a:r>
            <a:r>
              <a:rPr lang="en-US" altLang="zh-CN" sz="2400" b="1" dirty="0" smtClean="0">
                <a:solidFill>
                  <a:srgbClr val="7030A0"/>
                </a:solidFill>
                <a:latin typeface="Times New Roman" panose="02020603050405020304" pitchFamily="18" charset="0"/>
                <a:ea typeface="宋体" panose="02010600030101010101" pitchFamily="2" charset="-122"/>
                <a:sym typeface="+mn-ea"/>
              </a:rPr>
              <a:t>/</a:t>
            </a:r>
            <a:r>
              <a:rPr lang="zh-CN" altLang="en-US" sz="2400" b="1" dirty="0" smtClean="0">
                <a:solidFill>
                  <a:srgbClr val="7030A0"/>
                </a:solidFill>
                <a:latin typeface="Times New Roman" panose="02020603050405020304" pitchFamily="18" charset="0"/>
                <a:ea typeface="宋体" panose="02010600030101010101" pitchFamily="2" charset="-122"/>
                <a:sym typeface="+mn-ea"/>
              </a:rPr>
              <a:t>输出电流能力：</a:t>
            </a:r>
            <a:r>
              <a:rPr lang="zh-CN" altLang="en-US" sz="2400" b="1" dirty="0" smtClean="0">
                <a:solidFill>
                  <a:srgbClr val="FF0000"/>
                </a:solidFill>
                <a:latin typeface="Times New Roman" panose="02020603050405020304" pitchFamily="18" charset="0"/>
                <a:ea typeface="宋体" panose="02010600030101010101" pitchFamily="2" charset="-122"/>
                <a:sym typeface="+mn-ea"/>
              </a:rPr>
              <a:t>单个引脚最大输出</a:t>
            </a:r>
            <a:r>
              <a:rPr lang="en-US" altLang="zh-CN" sz="2400" b="1" u="sng" dirty="0" smtClean="0">
                <a:solidFill>
                  <a:srgbClr val="FF0000"/>
                </a:solidFill>
                <a:latin typeface="Times New Roman" panose="02020603050405020304" pitchFamily="18" charset="0"/>
                <a:ea typeface="宋体" panose="02010600030101010101" pitchFamily="2" charset="-122"/>
                <a:sym typeface="+mn-ea"/>
              </a:rPr>
              <a:t>8mA</a:t>
            </a:r>
            <a:r>
              <a:rPr lang="zh-CN" altLang="en-US" sz="2400" b="1" dirty="0" smtClean="0">
                <a:solidFill>
                  <a:srgbClr val="FF0000"/>
                </a:solidFill>
                <a:latin typeface="Times New Roman" panose="02020603050405020304" pitchFamily="18" charset="0"/>
                <a:ea typeface="宋体" panose="02010600030101010101" pitchFamily="2" charset="-122"/>
                <a:sym typeface="+mn-ea"/>
              </a:rPr>
              <a:t>、最大输出</a:t>
            </a:r>
            <a:r>
              <a:rPr lang="en-US" altLang="zh-CN" sz="2400" b="1" u="sng" dirty="0" smtClean="0">
                <a:solidFill>
                  <a:srgbClr val="FF0000"/>
                </a:solidFill>
                <a:latin typeface="Times New Roman" panose="02020603050405020304" pitchFamily="18" charset="0"/>
                <a:ea typeface="宋体" panose="02010600030101010101" pitchFamily="2" charset="-122"/>
                <a:sym typeface="+mn-ea"/>
              </a:rPr>
              <a:t>20mA</a:t>
            </a:r>
            <a:r>
              <a:rPr lang="zh-CN" altLang="en-US" sz="2400" b="1" dirty="0" smtClean="0">
                <a:solidFill>
                  <a:srgbClr val="FF0000"/>
                </a:solidFill>
                <a:latin typeface="Times New Roman" panose="02020603050405020304" pitchFamily="18" charset="0"/>
                <a:ea typeface="宋体" panose="02010600030101010101" pitchFamily="2" charset="-122"/>
                <a:sym typeface="+mn-ea"/>
              </a:rPr>
              <a:t>，整机最大输出</a:t>
            </a:r>
            <a:r>
              <a:rPr lang="en-US" altLang="zh-CN" sz="2400" b="1" dirty="0" smtClean="0">
                <a:solidFill>
                  <a:srgbClr val="FF0000"/>
                </a:solidFill>
                <a:latin typeface="Times New Roman" panose="02020603050405020304" pitchFamily="18" charset="0"/>
                <a:ea typeface="宋体" panose="02010600030101010101" pitchFamily="2" charset="-122"/>
                <a:sym typeface="+mn-ea"/>
              </a:rPr>
              <a:t>/</a:t>
            </a:r>
            <a:r>
              <a:rPr lang="zh-CN" altLang="en-US" sz="2400" b="1" dirty="0" smtClean="0">
                <a:solidFill>
                  <a:srgbClr val="FF0000"/>
                </a:solidFill>
                <a:latin typeface="Times New Roman" panose="02020603050405020304" pitchFamily="18" charset="0"/>
                <a:ea typeface="宋体" panose="02010600030101010101" pitchFamily="2" charset="-122"/>
                <a:sym typeface="+mn-ea"/>
              </a:rPr>
              <a:t>输入总电流</a:t>
            </a:r>
            <a:r>
              <a:rPr lang="en-US" altLang="zh-CN" sz="2400" b="1" u="sng" dirty="0" smtClean="0">
                <a:solidFill>
                  <a:srgbClr val="FF0000"/>
                </a:solidFill>
                <a:latin typeface="Times New Roman" panose="02020603050405020304" pitchFamily="18" charset="0"/>
                <a:ea typeface="宋体" panose="02010600030101010101" pitchFamily="2" charset="-122"/>
                <a:sym typeface="+mn-ea"/>
              </a:rPr>
              <a:t>150mA</a:t>
            </a:r>
            <a:r>
              <a:rPr lang="zh-CN" altLang="en-US" sz="2400" b="1" dirty="0" smtClean="0">
                <a:solidFill>
                  <a:srgbClr val="FF0000"/>
                </a:solidFill>
                <a:latin typeface="Times New Roman" panose="02020603050405020304" pitchFamily="18" charset="0"/>
                <a:ea typeface="宋体" panose="02010600030101010101" pitchFamily="2" charset="-122"/>
                <a:sym typeface="+mn-ea"/>
              </a:rPr>
              <a:t>。</a:t>
            </a:r>
            <a:endParaRPr lang="zh-CN" altLang="en-US" sz="2400" b="1" dirty="0" smtClean="0">
              <a:solidFill>
                <a:srgbClr val="FF0000"/>
              </a:solidFill>
              <a:latin typeface="Times New Roman" panose="02020603050405020304" pitchFamily="18" charset="0"/>
              <a:ea typeface="宋体" panose="02010600030101010101" pitchFamily="2" charset="-122"/>
              <a:sym typeface="+mn-ea"/>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1529715"/>
          </a:xfrm>
          <a:prstGeom prst="rect">
            <a:avLst/>
          </a:prstGeom>
          <a:noFill/>
        </p:spPr>
        <p:txBody>
          <a:bodyPr wrap="square" rtlCol="0">
            <a:spAutoFit/>
          </a:bodyPr>
          <a:lstStyle/>
          <a:p>
            <a:pPr>
              <a:lnSpc>
                <a:spcPct val="130000"/>
              </a:lnSpc>
            </a:pPr>
            <a:r>
              <a:rPr sz="2400" b="1" dirty="0" smtClean="0">
                <a:solidFill>
                  <a:srgbClr val="FF0000"/>
                </a:solidFill>
                <a:latin typeface="Times New Roman" panose="02020603050405020304" pitchFamily="18" charset="0"/>
                <a:ea typeface="宋体" panose="02010600030101010101" pitchFamily="2" charset="-122"/>
              </a:rPr>
              <a:t>⑵ 数码管的动态显示</a:t>
            </a:r>
            <a:endParaRPr sz="24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为节约单片机引脚，多位数码管往往采用“并联”的连接方式，以二位数码管为例，如图所示。</a:t>
            </a:r>
            <a:r>
              <a:rPr lang="en-US" altLang="zh-CN" sz="2400" b="1" dirty="0" smtClean="0">
                <a:latin typeface="Times New Roman" panose="02020603050405020304" pitchFamily="18" charset="0"/>
                <a:ea typeface="宋体" panose="02010600030101010101" pitchFamily="2" charset="-122"/>
              </a:rPr>
              <a:t> </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494" y="2539855"/>
            <a:ext cx="2315234" cy="2119028"/>
          </a:xfrm>
          <a:prstGeom prst="rect">
            <a:avLst/>
          </a:prstGeom>
        </p:spPr>
      </p:pic>
      <p:pic>
        <p:nvPicPr>
          <p:cNvPr id="3" name="图片 2"/>
          <p:cNvPicPr>
            <a:picLocks noChangeAspect="1"/>
          </p:cNvPicPr>
          <p:nvPr/>
        </p:nvPicPr>
        <p:blipFill>
          <a:blip r:embed="rId3"/>
          <a:stretch>
            <a:fillRect/>
          </a:stretch>
        </p:blipFill>
        <p:spPr>
          <a:xfrm>
            <a:off x="5897245" y="2275840"/>
            <a:ext cx="3715385" cy="2874645"/>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968625"/>
          </a:xfrm>
          <a:prstGeom prst="rect">
            <a:avLst/>
          </a:prstGeom>
          <a:noFill/>
        </p:spPr>
        <p:txBody>
          <a:bodyPr wrap="square" rtlCol="0">
            <a:spAutoFit/>
          </a:bodyPr>
          <a:lstStyle/>
          <a:p>
            <a:pPr>
              <a:lnSpc>
                <a:spcPct val="130000"/>
              </a:lnSpc>
            </a:pPr>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以任务电路为例，</a:t>
            </a:r>
            <a:r>
              <a:rPr sz="2400" b="1" dirty="0" smtClean="0">
                <a:latin typeface="Times New Roman" panose="02020603050405020304" pitchFamily="18" charset="0"/>
                <a:ea typeface="宋体" panose="02010600030101010101" pitchFamily="2" charset="-122"/>
              </a:rPr>
              <a:t>多位数码管的段码输入端共用同一组（7个或8个）GPIO引脚，使多位数码管按一定顺序（比如从左往右）快速轮流显示字符信息的显示方式。由于人眼存在“</a:t>
            </a:r>
            <a:r>
              <a:rPr sz="2400" b="1" dirty="0" smtClean="0">
                <a:solidFill>
                  <a:srgbClr val="FF0000"/>
                </a:solidFill>
                <a:latin typeface="Times New Roman" panose="02020603050405020304" pitchFamily="18" charset="0"/>
                <a:ea typeface="宋体" panose="02010600030101010101" pitchFamily="2" charset="-122"/>
              </a:rPr>
              <a:t>视觉暂留</a:t>
            </a:r>
            <a:r>
              <a:rPr sz="2400" b="1" dirty="0" smtClean="0">
                <a:latin typeface="Times New Roman" panose="02020603050405020304" pitchFamily="18" charset="0"/>
                <a:ea typeface="宋体" panose="02010600030101010101" pitchFamily="2" charset="-122"/>
              </a:rPr>
              <a:t>”效应，当刷新速度够快时，会给人一种所有数码管同时发光的错觉。</a:t>
            </a:r>
            <a:endParaRPr sz="2400" b="1" dirty="0" smtClean="0">
              <a:latin typeface="Times New Roman" panose="02020603050405020304" pitchFamily="18" charset="0"/>
              <a:ea typeface="宋体" panose="02010600030101010101" pitchFamily="2" charset="-122"/>
            </a:endParaRPr>
          </a:p>
          <a:p>
            <a:pPr>
              <a:lnSpc>
                <a:spcPct val="130000"/>
              </a:lnSpc>
            </a:pPr>
            <a:r>
              <a:rPr sz="2400" b="1" dirty="0" smtClean="0">
                <a:latin typeface="Times New Roman" panose="02020603050405020304" pitchFamily="18" charset="0"/>
                <a:ea typeface="宋体" panose="02010600030101010101" pitchFamily="2" charset="-122"/>
              </a:rPr>
              <a:t>    考虑到GPIO输出电流能力有限，每一位数码管均由反相器（即非门电路）输出高电平选通。</a:t>
            </a:r>
            <a:endParaRPr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80987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3.4.3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800" b="1" dirty="0" smtClean="0">
                <a:latin typeface="Times New Roman" panose="02020603050405020304" pitchFamily="18" charset="0"/>
                <a:ea typeface="宋体" panose="02010600030101010101" pitchFamily="2" charset="-122"/>
              </a:rPr>
              <a:t>    </a:t>
            </a:r>
            <a:r>
              <a:rPr lang="zh-CN" altLang="en-US" sz="2800" b="1" dirty="0" smtClean="0">
                <a:solidFill>
                  <a:srgbClr val="7030A0"/>
                </a:solidFill>
                <a:latin typeface="Times New Roman" panose="02020603050405020304" pitchFamily="18" charset="0"/>
                <a:ea typeface="宋体" panose="02010600030101010101" pitchFamily="2" charset="-122"/>
                <a:sym typeface="+mn-ea"/>
              </a:rPr>
              <a:t>（现场操作演示</a:t>
            </a:r>
            <a:r>
              <a:rPr lang="en-US" altLang="zh-CN" sz="2800" b="1" dirty="0" smtClean="0">
                <a:solidFill>
                  <a:srgbClr val="7030A0"/>
                </a:solidFill>
                <a:latin typeface="Times New Roman" panose="02020603050405020304" pitchFamily="18" charset="0"/>
                <a:ea typeface="宋体" panose="02010600030101010101" pitchFamily="2" charset="-122"/>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rgbClr val="7030A0"/>
              </a:solidFill>
              <a:latin typeface="Times New Roman" panose="02020603050405020304" pitchFamily="18" charset="0"/>
              <a:ea typeface="宋体" panose="02010600030101010101" pitchFamily="2" charset="-122"/>
              <a:sym typeface="+mn-ea"/>
            </a:endParaRPr>
          </a:p>
          <a:p>
            <a:pPr>
              <a:lnSpc>
                <a:spcPct val="130000"/>
              </a:lnSpc>
            </a:pPr>
            <a:endParaRPr lang="en-US" altLang="zh-CN" sz="2800" b="1" dirty="0" smtClean="0">
              <a:latin typeface="Times New Roman" panose="02020603050405020304" pitchFamily="18" charset="0"/>
              <a:ea typeface="宋体" panose="02010600030101010101" pitchFamily="2" charset="-122"/>
            </a:endParaRPr>
          </a:p>
          <a:p>
            <a:pPr algn="l">
              <a:lnSpc>
                <a:spcPct val="130000"/>
              </a:lnSpc>
              <a:buClrTx/>
              <a:buSzTx/>
              <a:buFontTx/>
            </a:pPr>
            <a:r>
              <a:rPr lang="zh-CN" altLang="en-US" sz="2800" b="1" dirty="0" smtClean="0">
                <a:solidFill>
                  <a:srgbClr val="7030A0"/>
                </a:solidFill>
                <a:latin typeface="黑体" panose="02010609060101010101" charset="-122"/>
                <a:ea typeface="黑体" panose="02010609060101010101" charset="-122"/>
              </a:rPr>
              <a:t>技能训练：</a:t>
            </a:r>
            <a:endParaRPr lang="zh-CN" altLang="en-US" sz="2800" b="1" dirty="0" smtClean="0">
              <a:solidFill>
                <a:srgbClr val="7030A0"/>
              </a:solidFill>
              <a:latin typeface="黑体" panose="02010609060101010101" charset="-122"/>
              <a:ea typeface="黑体" panose="02010609060101010101" charset="-122"/>
            </a:endParaRPr>
          </a:p>
          <a:p>
            <a:pPr>
              <a:lnSpc>
                <a:spcPct val="130000"/>
              </a:lnSpc>
            </a:pPr>
            <a:r>
              <a:rPr lang="zh-CN" altLang="en-US" sz="2400" b="1" dirty="0" smtClean="0">
                <a:latin typeface="Times New Roman" panose="02020603050405020304" pitchFamily="18" charset="0"/>
                <a:ea typeface="宋体" panose="02010600030101010101" pitchFamily="2" charset="-122"/>
              </a:rPr>
              <a:t>    修改任务，使数码管逆序选通。</a:t>
            </a:r>
            <a:endParaRPr lang="zh-CN" altLang="en-US"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08"/>
          <p:cNvSpPr txBox="1">
            <a:spLocks noChangeArrowheads="1"/>
          </p:cNvSpPr>
          <p:nvPr/>
        </p:nvSpPr>
        <p:spPr bwMode="auto">
          <a:xfrm>
            <a:off x="1533525" y="2600960"/>
            <a:ext cx="91249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rPr>
              <a:t>To be continued...</a:t>
            </a:r>
            <a:endPar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TABLE_BEAUTIFY" val="smartTable{820fad39-89fd-4e26-b45d-1fc9b9f6f66f}"/>
</p:tagLst>
</file>

<file path=ppt/tags/tag2.xml><?xml version="1.0" encoding="utf-8"?>
<p:tagLst xmlns:p="http://schemas.openxmlformats.org/presentationml/2006/main">
  <p:tag name="KSO_WM_DOC_GUID" val="{0c78e80a-2d6b-4de1-a306-8b402359c32a}"/>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1271</Words>
  <Application>WPS 演示</Application>
  <PresentationFormat>自定义</PresentationFormat>
  <Paragraphs>227</Paragraphs>
  <Slides>9</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微软雅黑 Light</vt:lpstr>
      <vt:lpstr>黑体</vt:lpstr>
      <vt:lpstr>楷体</vt:lpstr>
      <vt:lpstr>Calibri</vt:lpstr>
      <vt:lpstr>Times New Roman</vt:lpstr>
      <vt:lpstr>Lao UI</vt:lpstr>
      <vt:lpstr>Segoe WP Light</vt:lpstr>
      <vt:lpstr>华康少女文字W5(P)</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category>亮亮图文旗舰店</cp:category>
  <cp:lastModifiedBy>Administrator</cp:lastModifiedBy>
  <cp:revision>133</cp:revision>
  <dcterms:created xsi:type="dcterms:W3CDTF">2015-10-07T04:43:00Z</dcterms:created>
  <dcterms:modified xsi:type="dcterms:W3CDTF">2020-12-02T09:35:30Z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