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4" r:id="rId3"/>
    <p:sldId id="292" r:id="rId5"/>
    <p:sldId id="325" r:id="rId6"/>
    <p:sldId id="330" r:id="rId7"/>
    <p:sldId id="331" r:id="rId8"/>
    <p:sldId id="332" r:id="rId9"/>
    <p:sldId id="333" r:id="rId10"/>
    <p:sldId id="334" r:id="rId11"/>
    <p:sldId id="328" r:id="rId12"/>
    <p:sldId id="338" r:id="rId13"/>
    <p:sldId id="339" r:id="rId14"/>
    <p:sldId id="340" r:id="rId15"/>
    <p:sldId id="313" r:id="rId16"/>
  </p:sldIdLst>
  <p:sldSz cx="12192000" cy="6858000"/>
  <p:notesSz cx="6858000" cy="9144000"/>
  <p:custDataLst>
    <p:tags r:id="rId20"/>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CB1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p:restoredTop sz="89074"/>
  </p:normalViewPr>
  <p:slideViewPr>
    <p:cSldViewPr snapToGrid="0">
      <p:cViewPr varScale="1">
        <p:scale>
          <a:sx n="89" d="100"/>
          <a:sy n="89" d="100"/>
        </p:scale>
        <p:origin x="-618" y="-108"/>
      </p:cViewPr>
      <p:guideLst>
        <p:guide orient="horz" pos="2160"/>
        <p:guide pos="3840"/>
      </p:guideLst>
    </p:cSldViewPr>
  </p:slideViewPr>
  <p:notesTextViewPr>
    <p:cViewPr>
      <p:scale>
        <a:sx n="100" d="100"/>
        <a:sy n="100" d="100"/>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316656F9-9585-4187-A8F5-014ED0150952}"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solidFill>
              <a:srgbClr val="000000">
                <a:alpha val="100000"/>
              </a:srgbClr>
            </a:solidFill>
            <a:miter lim="800000"/>
          </a:ln>
        </p:spPr>
      </p:sp>
      <p:sp>
        <p:nvSpPr>
          <p:cNvPr id="5123"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01D03D8-F7CE-4A92-B791-1A55E7B8B12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01D03D8-F7CE-4A92-B791-1A55E7B8B12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5.GIF"/></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5.GI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GI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5.GIF"/></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5.GIF"/></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GI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5.GI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019175"/>
            <a:ext cx="12192000" cy="2686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文本框 13"/>
          <p:cNvSpPr txBox="1"/>
          <p:nvPr/>
        </p:nvSpPr>
        <p:spPr>
          <a:xfrm>
            <a:off x="312420" y="1839595"/>
            <a:ext cx="11614150" cy="1045210"/>
          </a:xfrm>
          <a:prstGeom prst="rect">
            <a:avLst/>
          </a:prstGeom>
          <a:noFill/>
        </p:spPr>
        <p:txBody>
          <a:bodyPr wrap="square">
            <a:spAutoFit/>
          </a:bodyPr>
          <a:lstStyle/>
          <a:p>
            <a:pPr marR="0" algn="ctr" defTabSz="914400" eaLnBrk="1" fontAlgn="auto" hangingPunct="1">
              <a:spcBef>
                <a:spcPts val="0"/>
              </a:spcBef>
              <a:spcAft>
                <a:spcPts val="0"/>
              </a:spcAft>
              <a:buClrTx/>
              <a:buSzTx/>
              <a:buFontTx/>
              <a:buNone/>
              <a:defRPr/>
            </a:pPr>
            <a:r>
              <a:rPr sz="6200" noProof="0" dirty="0" smtClean="0">
                <a:solidFill>
                  <a:schemeClr val="bg1"/>
                </a:solidFill>
                <a:effectLst>
                  <a:outerShdw blurRad="50800" dist="38100" dir="2700000" algn="tl" rotWithShape="0">
                    <a:prstClr val="black">
                      <a:alpha val="40000"/>
                    </a:prstClr>
                  </a:outerShdw>
                </a:effectLst>
                <a:latin typeface="黑体" panose="02010609060101010101" charset="-122"/>
                <a:ea typeface="黑体" panose="02010609060101010101" charset="-122"/>
                <a:sym typeface="+mn-ea"/>
              </a:rPr>
              <a:t>4.10  RTC的时钟设计</a:t>
            </a:r>
            <a:endParaRPr sz="6200" noProof="0" dirty="0" smtClean="0">
              <a:solidFill>
                <a:schemeClr val="bg1"/>
              </a:solidFill>
              <a:effectLst>
                <a:outerShdw blurRad="50800" dist="38100" dir="2700000" algn="tl" rotWithShape="0">
                  <a:prstClr val="black">
                    <a:alpha val="40000"/>
                  </a:prstClr>
                </a:outerShdw>
              </a:effectLst>
              <a:latin typeface="黑体" panose="02010609060101010101" charset="-122"/>
              <a:ea typeface="黑体" panose="02010609060101010101" charset="-122"/>
              <a:sym typeface="+mn-ea"/>
            </a:endParaRPr>
          </a:p>
        </p:txBody>
      </p:sp>
      <p:pic>
        <p:nvPicPr>
          <p:cNvPr id="6" name="图片 5" descr="cubeGIF"/>
          <p:cNvPicPr>
            <a:picLocks noChangeAspect="1"/>
          </p:cNvPicPr>
          <p:nvPr/>
        </p:nvPicPr>
        <p:blipFill>
          <a:blip r:embed="rId1"/>
          <a:stretch>
            <a:fillRect/>
          </a:stretch>
        </p:blipFill>
        <p:spPr>
          <a:xfrm>
            <a:off x="9072880" y="3316605"/>
            <a:ext cx="2557780" cy="3325495"/>
          </a:xfrm>
          <a:prstGeom prst="rect">
            <a:avLst/>
          </a:prstGeom>
        </p:spPr>
      </p:pic>
      <p:pic>
        <p:nvPicPr>
          <p:cNvPr id="2" name="图片 1" descr="chipGIF"/>
          <p:cNvPicPr>
            <a:picLocks noChangeAspect="1"/>
          </p:cNvPicPr>
          <p:nvPr/>
        </p:nvPicPr>
        <p:blipFill>
          <a:blip r:embed="rId2"/>
          <a:stretch>
            <a:fillRect/>
          </a:stretch>
        </p:blipFill>
        <p:spPr>
          <a:xfrm>
            <a:off x="624840" y="75565"/>
            <a:ext cx="1724025" cy="1552575"/>
          </a:xfrm>
          <a:prstGeom prst="rect">
            <a:avLst/>
          </a:prstGeom>
        </p:spPr>
      </p:pic>
      <p:pic>
        <p:nvPicPr>
          <p:cNvPr id="4" name="图片 3" descr="JSIT_LOGO_GIF"/>
          <p:cNvPicPr>
            <a:picLocks noChangeAspect="1"/>
          </p:cNvPicPr>
          <p:nvPr/>
        </p:nvPicPr>
        <p:blipFill>
          <a:blip r:embed="rId3"/>
          <a:stretch>
            <a:fillRect/>
          </a:stretch>
        </p:blipFill>
        <p:spPr>
          <a:xfrm>
            <a:off x="8370570" y="75565"/>
            <a:ext cx="818515" cy="818515"/>
          </a:xfrm>
          <a:prstGeom prst="rect">
            <a:avLst/>
          </a:prstGeom>
        </p:spPr>
      </p:pic>
      <p:sp>
        <p:nvSpPr>
          <p:cNvPr id="5" name="文本框 4"/>
          <p:cNvSpPr txBox="1"/>
          <p:nvPr/>
        </p:nvSpPr>
        <p:spPr>
          <a:xfrm>
            <a:off x="9189085" y="129540"/>
            <a:ext cx="2882265" cy="706755"/>
          </a:xfrm>
          <a:prstGeom prst="rect">
            <a:avLst/>
          </a:prstGeom>
          <a:noFill/>
        </p:spPr>
        <p:txBody>
          <a:bodyPr wrap="square" rtlCol="0">
            <a:spAutoFit/>
          </a:bodyPr>
          <a:p>
            <a:r>
              <a:rPr lang="zh-CN" altLang="en-US" sz="2000" b="1">
                <a:solidFill>
                  <a:srgbClr val="6A0C12"/>
                </a:solidFill>
                <a:latin typeface="楷体" panose="02010609060101010101" charset="-122"/>
                <a:ea typeface="楷体" panose="02010609060101010101" charset="-122"/>
              </a:rPr>
              <a:t>江苏信息职业技术学院</a:t>
            </a:r>
            <a:endParaRPr lang="zh-CN" altLang="en-US" sz="2000" b="1">
              <a:solidFill>
                <a:srgbClr val="6A0C12"/>
              </a:solidFill>
              <a:latin typeface="楷体" panose="02010609060101010101" charset="-122"/>
              <a:ea typeface="楷体" panose="02010609060101010101" charset="-122"/>
            </a:endParaRPr>
          </a:p>
          <a:p>
            <a:r>
              <a:rPr lang="zh-CN" altLang="en-US" sz="2000" b="1">
                <a:solidFill>
                  <a:srgbClr val="6A0C12"/>
                </a:solidFill>
                <a:latin typeface="楷体" panose="02010609060101010101" charset="-122"/>
                <a:ea typeface="楷体" panose="02010609060101010101" charset="-122"/>
              </a:rPr>
              <a:t>智能</a:t>
            </a:r>
            <a:r>
              <a:rPr lang="zh-CN" altLang="en-US" sz="2000" b="1">
                <a:solidFill>
                  <a:srgbClr val="6A0C12"/>
                </a:solidFill>
                <a:latin typeface="楷体" panose="02010609060101010101" charset="-122"/>
                <a:ea typeface="楷体" panose="02010609060101010101" charset="-122"/>
              </a:rPr>
              <a:t>工程学院</a:t>
            </a:r>
            <a:endParaRPr lang="zh-CN" altLang="en-US" sz="2000" b="1">
              <a:solidFill>
                <a:srgbClr val="6A0C12"/>
              </a:solidFill>
              <a:latin typeface="楷体" panose="02010609060101010101" charset="-122"/>
              <a:ea typeface="楷体" panose="02010609060101010101"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3928110"/>
          </a:xfrm>
          <a:prstGeom prst="rect">
            <a:avLst/>
          </a:prstGeom>
          <a:noFill/>
        </p:spPr>
        <p:txBody>
          <a:bodyPr wrap="square" rtlCol="0">
            <a:spAutoFit/>
          </a:bodyPr>
          <a:lstStyle/>
          <a:p>
            <a:pPr algn="l">
              <a:lnSpc>
                <a:spcPct val="130000"/>
              </a:lnSpc>
              <a:buClrTx/>
              <a:buSzTx/>
              <a:buFontTx/>
            </a:pPr>
            <a:r>
              <a:rPr lang="en-US" altLang="zh-CN" sz="2400" b="1" dirty="0" smtClean="0">
                <a:solidFill>
                  <a:srgbClr val="7030A0"/>
                </a:solidFill>
                <a:uFillTx/>
                <a:latin typeface="Times New Roman" panose="02020603050405020304" pitchFamily="18" charset="0"/>
                <a:ea typeface="宋体" panose="02010600030101010101" pitchFamily="2" charset="-122"/>
              </a:rPr>
              <a:t>    ③ 时间设定函数 HAL_RTC_SetTime</a:t>
            </a: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400" b="1" dirty="0" smtClean="0">
                <a:solidFill>
                  <a:srgbClr val="FF0000"/>
                </a:solidFill>
                <a:uFillTx/>
                <a:latin typeface="Times New Roman" panose="02020603050405020304" pitchFamily="18" charset="0"/>
                <a:ea typeface="宋体" panose="02010600030101010101" pitchFamily="2" charset="-122"/>
              </a:rPr>
              <a:t>    </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例程：</a:t>
            </a:r>
            <a:endParaRPr lang="zh-CN" altLang="en-US" sz="2400" b="1" dirty="0" smtClean="0">
              <a:solidFill>
                <a:srgbClr val="FF0000"/>
              </a:solidFill>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260985" y="907415"/>
            <a:ext cx="7765415" cy="2867025"/>
          </a:xfrm>
          <a:prstGeom prst="rect">
            <a:avLst/>
          </a:prstGeom>
        </p:spPr>
      </p:pic>
      <p:sp>
        <p:nvSpPr>
          <p:cNvPr id="5" name="文本框 4"/>
          <p:cNvSpPr txBox="1"/>
          <p:nvPr/>
        </p:nvSpPr>
        <p:spPr>
          <a:xfrm>
            <a:off x="182245" y="4264660"/>
            <a:ext cx="9897745" cy="2461260"/>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pPr algn="l">
              <a:lnSpc>
                <a:spcPct val="110000"/>
              </a:lnSpc>
              <a:buClrTx/>
              <a:buSzTx/>
              <a:buFontTx/>
            </a:pPr>
            <a:r>
              <a:rPr lang="zh-CN" altLang="en-US" sz="2000" b="1" dirty="0" smtClean="0">
                <a:solidFill>
                  <a:srgbClr val="00B050"/>
                </a:solidFill>
                <a:latin typeface="Times New Roman" panose="02020603050405020304" pitchFamily="18" charset="0"/>
                <a:ea typeface="宋体" panose="02010600030101010101" pitchFamily="2" charset="-122"/>
              </a:rPr>
              <a:t>//以BCD码格式设定RTC时间“12:36:00”</a:t>
            </a:r>
            <a:endParaRPr lang="zh-CN" altLang="en-US" sz="2000" b="1" dirty="0" smtClean="0">
              <a:solidFill>
                <a:srgbClr val="00B050"/>
              </a:solidFill>
              <a:latin typeface="Times New Roman" panose="02020603050405020304" pitchFamily="18" charset="0"/>
              <a:ea typeface="宋体" panose="02010600030101010101" pitchFamily="2" charset="-122"/>
            </a:endParaRPr>
          </a:p>
          <a:p>
            <a:pPr algn="l">
              <a:lnSpc>
                <a:spcPct val="110000"/>
              </a:lnSpc>
              <a:buClrTx/>
              <a:buSzTx/>
              <a:buFontTx/>
            </a:pPr>
            <a:r>
              <a:rPr lang="zh-CN" altLang="en-US" sz="2000" b="1" dirty="0" smtClean="0">
                <a:solidFill>
                  <a:schemeClr val="tx1"/>
                </a:solidFill>
                <a:latin typeface="Times New Roman" panose="02020603050405020304" pitchFamily="18" charset="0"/>
                <a:ea typeface="宋体" panose="02010600030101010101" pitchFamily="2" charset="-122"/>
              </a:rPr>
              <a:t>RTC_TimeTypeDef sTimeStructure;</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algn="l">
              <a:lnSpc>
                <a:spcPct val="110000"/>
              </a:lnSpc>
              <a:buClrTx/>
              <a:buSzTx/>
              <a:buFontTx/>
            </a:pPr>
            <a:r>
              <a:rPr lang="zh-CN" altLang="en-US" sz="2000" b="1" dirty="0" smtClean="0">
                <a:solidFill>
                  <a:schemeClr val="tx1"/>
                </a:solidFill>
                <a:latin typeface="Times New Roman" panose="02020603050405020304" pitchFamily="18" charset="0"/>
                <a:ea typeface="宋体" panose="02010600030101010101" pitchFamily="2" charset="-122"/>
              </a:rPr>
              <a:t>sTimeStructure.Hours=0x12;</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algn="l">
              <a:lnSpc>
                <a:spcPct val="110000"/>
              </a:lnSpc>
              <a:buClrTx/>
              <a:buSzTx/>
              <a:buFontTx/>
            </a:pPr>
            <a:r>
              <a:rPr lang="zh-CN" altLang="en-US" sz="2000" b="1" dirty="0" smtClean="0">
                <a:solidFill>
                  <a:schemeClr val="tx1"/>
                </a:solidFill>
                <a:latin typeface="Times New Roman" panose="02020603050405020304" pitchFamily="18" charset="0"/>
                <a:ea typeface="宋体" panose="02010600030101010101" pitchFamily="2" charset="-122"/>
              </a:rPr>
              <a:t>sTimeStructure.Minutes=0x36;</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algn="l">
              <a:lnSpc>
                <a:spcPct val="110000"/>
              </a:lnSpc>
              <a:buClrTx/>
              <a:buSzTx/>
              <a:buFontTx/>
            </a:pPr>
            <a:r>
              <a:rPr lang="zh-CN" altLang="en-US" sz="2000" b="1" dirty="0" smtClean="0">
                <a:solidFill>
                  <a:schemeClr val="tx1"/>
                </a:solidFill>
                <a:latin typeface="Times New Roman" panose="02020603050405020304" pitchFamily="18" charset="0"/>
                <a:ea typeface="宋体" panose="02010600030101010101" pitchFamily="2" charset="-122"/>
              </a:rPr>
              <a:t>sTimeStructure.Seconds=0;</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algn="l">
              <a:lnSpc>
                <a:spcPct val="110000"/>
              </a:lnSpc>
              <a:buClrTx/>
              <a:buSzTx/>
              <a:buFontTx/>
            </a:pPr>
            <a:r>
              <a:rPr lang="zh-CN" altLang="en-US" sz="2000" b="1" dirty="0" smtClean="0">
                <a:solidFill>
                  <a:schemeClr val="tx1"/>
                </a:solidFill>
                <a:latin typeface="Times New Roman" panose="02020603050405020304" pitchFamily="18" charset="0"/>
                <a:ea typeface="宋体" panose="02010600030101010101" pitchFamily="2" charset="-122"/>
              </a:rPr>
              <a:t>if( HAL_RTC_SetTime(&amp;hrtc, &amp;sTimeStructure, RTC_FORMAT_BIN) != HAL_OK )</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algn="l">
              <a:lnSpc>
                <a:spcPct val="110000"/>
              </a:lnSpc>
              <a:buClrTx/>
              <a:buSzTx/>
              <a:buFontTx/>
            </a:pPr>
            <a:r>
              <a:rPr lang="zh-CN" altLang="en-US" sz="2000" b="1" dirty="0" smtClean="0">
                <a:solidFill>
                  <a:schemeClr val="tx1"/>
                </a:solidFill>
                <a:latin typeface="Times New Roman" panose="02020603050405020304" pitchFamily="18" charset="0"/>
                <a:ea typeface="宋体" panose="02010600030101010101" pitchFamily="2" charset="-122"/>
              </a:rPr>
              <a:t>{ Error_Handler(); }</a:t>
            </a:r>
            <a:endParaRPr lang="zh-CN" altLang="en-US" sz="2000" b="1" dirty="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3928110"/>
          </a:xfrm>
          <a:prstGeom prst="rect">
            <a:avLst/>
          </a:prstGeom>
          <a:noFill/>
        </p:spPr>
        <p:txBody>
          <a:bodyPr wrap="square" rtlCol="0">
            <a:spAutoFit/>
          </a:bodyPr>
          <a:lstStyle/>
          <a:p>
            <a:pPr algn="l">
              <a:lnSpc>
                <a:spcPct val="130000"/>
              </a:lnSpc>
              <a:buClrTx/>
              <a:buSzTx/>
              <a:buFontTx/>
            </a:pPr>
            <a:r>
              <a:rPr lang="en-US" altLang="zh-CN" sz="2400" b="1" dirty="0" smtClean="0">
                <a:solidFill>
                  <a:srgbClr val="7030A0"/>
                </a:solidFill>
                <a:uFillTx/>
                <a:latin typeface="Times New Roman" panose="02020603050405020304" pitchFamily="18" charset="0"/>
                <a:ea typeface="宋体" panose="02010600030101010101" pitchFamily="2" charset="-122"/>
              </a:rPr>
              <a:t>    ④ </a:t>
            </a:r>
            <a:r>
              <a:rPr lang="zh-CN" altLang="en-US" sz="2400" b="1" dirty="0" smtClean="0">
                <a:solidFill>
                  <a:srgbClr val="7030A0"/>
                </a:solidFill>
                <a:uFillTx/>
                <a:latin typeface="Times New Roman" panose="02020603050405020304" pitchFamily="18" charset="0"/>
                <a:ea typeface="宋体" panose="02010600030101010101" pitchFamily="2" charset="-122"/>
              </a:rPr>
              <a:t>日期设定函数</a:t>
            </a:r>
            <a:r>
              <a:rPr lang="en-US" altLang="zh-CN" sz="2400" b="1" dirty="0" smtClean="0">
                <a:solidFill>
                  <a:srgbClr val="7030A0"/>
                </a:solidFill>
                <a:uFillTx/>
                <a:latin typeface="Times New Roman" panose="02020603050405020304" pitchFamily="18" charset="0"/>
                <a:ea typeface="宋体" panose="02010600030101010101" pitchFamily="2" charset="-122"/>
              </a:rPr>
              <a:t> HAL_RTC_SetDate</a:t>
            </a: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400" b="1" dirty="0" smtClean="0">
                <a:solidFill>
                  <a:srgbClr val="7030A0"/>
                </a:solidFill>
                <a:uFillTx/>
                <a:latin typeface="Times New Roman" panose="02020603050405020304" pitchFamily="18" charset="0"/>
                <a:ea typeface="宋体" panose="02010600030101010101" pitchFamily="2" charset="-122"/>
              </a:rPr>
              <a:t>    </a:t>
            </a:r>
            <a:r>
              <a:rPr lang="zh-CN" altLang="en-US" sz="2400" b="1" dirty="0" smtClean="0">
                <a:solidFill>
                  <a:srgbClr val="C00000"/>
                </a:solidFill>
                <a:uFillTx/>
                <a:latin typeface="Times New Roman" panose="02020603050405020304" pitchFamily="18" charset="0"/>
                <a:ea typeface="宋体" panose="02010600030101010101" pitchFamily="2" charset="-122"/>
              </a:rPr>
              <a:t>例程：</a:t>
            </a:r>
            <a:endParaRPr lang="zh-CN" altLang="en-US" sz="2400" b="1" dirty="0" smtClean="0">
              <a:solidFill>
                <a:srgbClr val="C00000"/>
              </a:solidFill>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260985" y="907415"/>
            <a:ext cx="7566025" cy="2838450"/>
          </a:xfrm>
          <a:prstGeom prst="rect">
            <a:avLst/>
          </a:prstGeom>
        </p:spPr>
      </p:pic>
      <p:sp>
        <p:nvSpPr>
          <p:cNvPr id="5" name="文本框 4"/>
          <p:cNvSpPr txBox="1"/>
          <p:nvPr/>
        </p:nvSpPr>
        <p:spPr>
          <a:xfrm>
            <a:off x="182245" y="4183380"/>
            <a:ext cx="9897745" cy="2553335"/>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pPr algn="l">
              <a:lnSpc>
                <a:spcPct val="100000"/>
              </a:lnSpc>
              <a:buClrTx/>
              <a:buSzTx/>
              <a:buFontTx/>
            </a:pPr>
            <a:r>
              <a:rPr lang="zh-CN" altLang="en-US" sz="2000" b="1" dirty="0" smtClean="0">
                <a:solidFill>
                  <a:srgbClr val="00B050"/>
                </a:solidFill>
                <a:latin typeface="Times New Roman" panose="02020603050405020304" pitchFamily="18" charset="0"/>
                <a:ea typeface="宋体" panose="02010600030101010101" pitchFamily="2" charset="-122"/>
              </a:rPr>
              <a:t>//以十进制格式设定RTC日期数据“2020-05-20 星期三”</a:t>
            </a:r>
            <a:endParaRPr lang="zh-CN" altLang="en-US" sz="2000" b="1" dirty="0" smtClean="0">
              <a:solidFill>
                <a:srgbClr val="00B050"/>
              </a:solidFill>
              <a:latin typeface="Times New Roman" panose="02020603050405020304" pitchFamily="18" charset="0"/>
              <a:ea typeface="宋体" panose="02010600030101010101" pitchFamily="2" charset="-122"/>
            </a:endParaRPr>
          </a:p>
          <a:p>
            <a:pPr algn="l">
              <a:lnSpc>
                <a:spcPct val="100000"/>
              </a:lnSpc>
              <a:buClrTx/>
              <a:buSzTx/>
              <a:buFontTx/>
            </a:pPr>
            <a:r>
              <a:rPr lang="zh-CN" altLang="en-US" sz="2000" b="1" dirty="0" smtClean="0">
                <a:solidFill>
                  <a:schemeClr val="tx1"/>
                </a:solidFill>
                <a:latin typeface="Times New Roman" panose="02020603050405020304" pitchFamily="18" charset="0"/>
                <a:ea typeface="宋体" panose="02010600030101010101" pitchFamily="2" charset="-122"/>
              </a:rPr>
              <a:t>RTC_TimeTypeDef sDateStructure;</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algn="l">
              <a:lnSpc>
                <a:spcPct val="100000"/>
              </a:lnSpc>
              <a:buClrTx/>
              <a:buSzTx/>
              <a:buFontTx/>
            </a:pPr>
            <a:r>
              <a:rPr lang="zh-CN" altLang="en-US" sz="2000" b="1" dirty="0" smtClean="0">
                <a:solidFill>
                  <a:schemeClr val="tx1"/>
                </a:solidFill>
                <a:latin typeface="Times New Roman" panose="02020603050405020304" pitchFamily="18" charset="0"/>
                <a:ea typeface="宋体" panose="02010600030101010101" pitchFamily="2" charset="-122"/>
              </a:rPr>
              <a:t>sDateStructure.Year=20;</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algn="l">
              <a:lnSpc>
                <a:spcPct val="100000"/>
              </a:lnSpc>
              <a:buClrTx/>
              <a:buSzTx/>
              <a:buFontTx/>
            </a:pPr>
            <a:r>
              <a:rPr lang="zh-CN" altLang="en-US" sz="2000" b="1" dirty="0" smtClean="0">
                <a:solidFill>
                  <a:schemeClr val="tx1"/>
                </a:solidFill>
                <a:latin typeface="Times New Roman" panose="02020603050405020304" pitchFamily="18" charset="0"/>
                <a:ea typeface="宋体" panose="02010600030101010101" pitchFamily="2" charset="-122"/>
              </a:rPr>
              <a:t>sDateStructure.Month=5;</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algn="l">
              <a:lnSpc>
                <a:spcPct val="100000"/>
              </a:lnSpc>
              <a:buClrTx/>
              <a:buSzTx/>
              <a:buFontTx/>
            </a:pPr>
            <a:r>
              <a:rPr lang="zh-CN" altLang="en-US" sz="2000" b="1" dirty="0" smtClean="0">
                <a:solidFill>
                  <a:schemeClr val="tx1"/>
                </a:solidFill>
                <a:latin typeface="Times New Roman" panose="02020603050405020304" pitchFamily="18" charset="0"/>
                <a:ea typeface="宋体" panose="02010600030101010101" pitchFamily="2" charset="-122"/>
              </a:rPr>
              <a:t>sDateStructure.Date=20;</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algn="l">
              <a:lnSpc>
                <a:spcPct val="100000"/>
              </a:lnSpc>
              <a:buClrTx/>
              <a:buSzTx/>
              <a:buFontTx/>
            </a:pPr>
            <a:r>
              <a:rPr lang="zh-CN" altLang="en-US" sz="2000" b="1" dirty="0" smtClean="0">
                <a:solidFill>
                  <a:schemeClr val="tx1"/>
                </a:solidFill>
                <a:latin typeface="Times New Roman" panose="02020603050405020304" pitchFamily="18" charset="0"/>
                <a:ea typeface="宋体" panose="02010600030101010101" pitchFamily="2" charset="-122"/>
              </a:rPr>
              <a:t>sDateStructure.WeekDay=3;</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algn="l">
              <a:lnSpc>
                <a:spcPct val="100000"/>
              </a:lnSpc>
              <a:buClrTx/>
              <a:buSzTx/>
              <a:buFontTx/>
            </a:pPr>
            <a:r>
              <a:rPr lang="zh-CN" altLang="en-US" sz="2000" b="1" dirty="0" smtClean="0">
                <a:solidFill>
                  <a:schemeClr val="tx1"/>
                </a:solidFill>
                <a:latin typeface="Times New Roman" panose="02020603050405020304" pitchFamily="18" charset="0"/>
                <a:ea typeface="宋体" panose="02010600030101010101" pitchFamily="2" charset="-122"/>
              </a:rPr>
              <a:t>if( HAL_RTC_SetDate(&amp;hrtc, &amp;sDateStructure, RTC_FORMAT_BCD) != HAL_OK )</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algn="l">
              <a:lnSpc>
                <a:spcPct val="100000"/>
              </a:lnSpc>
              <a:buClrTx/>
              <a:buSzTx/>
              <a:buFontTx/>
            </a:pPr>
            <a:r>
              <a:rPr lang="zh-CN" altLang="en-US" sz="2000" b="1" dirty="0" smtClean="0">
                <a:solidFill>
                  <a:schemeClr val="tx1"/>
                </a:solidFill>
                <a:latin typeface="Times New Roman" panose="02020603050405020304" pitchFamily="18" charset="0"/>
                <a:ea typeface="宋体" panose="02010600030101010101" pitchFamily="2" charset="-122"/>
              </a:rPr>
              <a:t>{ Error_Handler(); }</a:t>
            </a:r>
            <a:endParaRPr lang="zh-CN" altLang="en-US" sz="2000" b="1" dirty="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2169795"/>
          </a:xfrm>
          <a:prstGeom prst="rect">
            <a:avLst/>
          </a:prstGeom>
          <a:noFill/>
        </p:spPr>
        <p:txBody>
          <a:bodyPr wrap="square" rtlCol="0">
            <a:spAutoFit/>
          </a:bodyPr>
          <a:lstStyle/>
          <a:p>
            <a:pPr algn="l">
              <a:lnSpc>
                <a:spcPct val="130000"/>
              </a:lnSpc>
              <a:buClrTx/>
              <a:buSzTx/>
              <a:buFontTx/>
            </a:pPr>
            <a:r>
              <a:rPr lang="zh-CN" altLang="en-US" sz="2800" b="1" dirty="0" smtClean="0">
                <a:solidFill>
                  <a:srgbClr val="7030A0"/>
                </a:solidFill>
                <a:latin typeface="Times New Roman" panose="02020603050405020304" pitchFamily="18" charset="0"/>
                <a:ea typeface="宋体" panose="02010600030101010101" pitchFamily="2" charset="-122"/>
                <a:sym typeface="+mn-ea"/>
              </a:rPr>
              <a:t>    （现场操作演示</a:t>
            </a:r>
            <a:r>
              <a:rPr lang="zh-CN" altLang="en-US" sz="2800" b="1" dirty="0" smtClean="0">
                <a:solidFill>
                  <a:srgbClr val="7030A0"/>
                </a:solidFill>
                <a:ea typeface="宋体" panose="02010600030101010101" pitchFamily="2" charset="-122"/>
                <a:cs typeface="Arial" panose="020B0604020202020204" pitchFamily="34" charset="0"/>
                <a:sym typeface="+mn-ea"/>
              </a:rPr>
              <a:t>…</a:t>
            </a:r>
            <a:r>
              <a:rPr lang="zh-CN" altLang="en-US" sz="2800" b="1" dirty="0" smtClean="0">
                <a:solidFill>
                  <a:srgbClr val="7030A0"/>
                </a:solidFill>
                <a:latin typeface="Times New Roman" panose="02020603050405020304" pitchFamily="18" charset="0"/>
                <a:ea typeface="宋体" panose="02010600030101010101" pitchFamily="2" charset="-122"/>
                <a:sym typeface="+mn-ea"/>
              </a:rPr>
              <a:t>）</a:t>
            </a:r>
            <a:endParaRPr lang="zh-CN" altLang="en-US" sz="2800" b="1" dirty="0" smtClean="0">
              <a:solidFill>
                <a:srgbClr val="7030A0"/>
              </a:solidFill>
              <a:latin typeface="Times New Roman" panose="02020603050405020304" pitchFamily="18" charset="0"/>
              <a:ea typeface="宋体" panose="02010600030101010101" pitchFamily="2" charset="-122"/>
              <a:sym typeface="+mn-ea"/>
            </a:endParaRPr>
          </a:p>
          <a:p>
            <a:pPr algn="l">
              <a:lnSpc>
                <a:spcPct val="130000"/>
              </a:lnSpc>
              <a:buClrTx/>
              <a:buSzTx/>
              <a:buFontTx/>
            </a:pPr>
            <a:endParaRPr lang="zh-CN" altLang="en-US" sz="2400" b="1" dirty="0" smtClean="0">
              <a:solidFill>
                <a:srgbClr val="7030A0"/>
              </a:solidFill>
              <a:uFillTx/>
              <a:latin typeface="Times New Roman" panose="02020603050405020304" pitchFamily="18" charset="0"/>
              <a:ea typeface="宋体" panose="02010600030101010101" pitchFamily="2" charset="-122"/>
              <a:sym typeface="+mn-ea"/>
            </a:endParaRPr>
          </a:p>
          <a:p>
            <a:pPr>
              <a:lnSpc>
                <a:spcPct val="130000"/>
              </a:lnSpc>
            </a:pPr>
            <a:r>
              <a:rPr lang="zh-CN" altLang="en-US" sz="2800" b="1" dirty="0" smtClean="0">
                <a:solidFill>
                  <a:srgbClr val="7030A0"/>
                </a:solidFill>
                <a:latin typeface="黑体" panose="02010609060101010101" charset="-122"/>
                <a:ea typeface="黑体" panose="02010609060101010101" charset="-122"/>
                <a:sym typeface="+mn-ea"/>
              </a:rPr>
              <a:t>技能训练：</a:t>
            </a:r>
            <a:endParaRPr lang="en-US" altLang="zh-CN" sz="2800" b="1" dirty="0" smtClean="0">
              <a:solidFill>
                <a:srgbClr val="7030A0"/>
              </a:solidFill>
              <a:latin typeface="黑体" panose="02010609060101010101" charset="-122"/>
              <a:ea typeface="黑体" panose="02010609060101010101"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sym typeface="+mn-ea"/>
              </a:rPr>
              <a:t>    </a:t>
            </a:r>
            <a:r>
              <a:rPr lang="zh-CN" sz="2400" b="1" dirty="0" smtClean="0">
                <a:latin typeface="宋体" panose="02010600030101010101" pitchFamily="2" charset="-122"/>
                <a:ea typeface="宋体" panose="02010600030101010101" pitchFamily="2" charset="-122"/>
                <a:sym typeface="+mn-ea"/>
              </a:rPr>
              <a:t>修改程序，以</a:t>
            </a:r>
            <a:r>
              <a:rPr lang="en-US" altLang="zh-CN" sz="2400" b="1" dirty="0" smtClean="0">
                <a:latin typeface="宋体" panose="02010600030101010101" pitchFamily="2" charset="-122"/>
                <a:ea typeface="宋体" panose="02010600030101010101" pitchFamily="2" charset="-122"/>
                <a:sym typeface="+mn-ea"/>
              </a:rPr>
              <a:t>BCD</a:t>
            </a:r>
            <a:r>
              <a:rPr lang="zh-CN" altLang="en-US" sz="2400" b="1" dirty="0" smtClean="0">
                <a:latin typeface="宋体" panose="02010600030101010101" pitchFamily="2" charset="-122"/>
                <a:ea typeface="宋体" panose="02010600030101010101" pitchFamily="2" charset="-122"/>
                <a:sym typeface="+mn-ea"/>
              </a:rPr>
              <a:t>码格式获取时间，以十进制格式获取日期，其余条件不变</a:t>
            </a:r>
            <a:r>
              <a:rPr lang="zh-CN" sz="2400" b="1" dirty="0" smtClean="0">
                <a:latin typeface="宋体" panose="02010600030101010101" pitchFamily="2" charset="-122"/>
                <a:ea typeface="宋体" panose="02010600030101010101" pitchFamily="2" charset="-122"/>
                <a:sym typeface="+mn-ea"/>
              </a:rPr>
              <a:t>。</a:t>
            </a:r>
            <a:endParaRPr lang="en-US" altLang="zh-CN" sz="2400" b="1" dirty="0" smtClean="0">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208"/>
          <p:cNvSpPr txBox="1">
            <a:spLocks noChangeArrowheads="1"/>
          </p:cNvSpPr>
          <p:nvPr/>
        </p:nvSpPr>
        <p:spPr bwMode="auto">
          <a:xfrm>
            <a:off x="1533525" y="2600960"/>
            <a:ext cx="91249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华康少女文字W5(P)" panose="040F0500000000000000" pitchFamily="82" charset="-122"/>
              </a:defRPr>
            </a:lvl1pPr>
            <a:lvl2pPr marL="742950" indent="-285750">
              <a:defRPr sz="1300">
                <a:solidFill>
                  <a:schemeClr val="tx1"/>
                </a:solidFill>
                <a:latin typeface="Lao UI" panose="020B0502040204020203" pitchFamily="34" charset="0"/>
                <a:ea typeface="华康少女文字W5(P)" panose="040F0500000000000000" pitchFamily="82" charset="-122"/>
              </a:defRPr>
            </a:lvl2pPr>
            <a:lvl3pPr marL="1143000" indent="-228600">
              <a:defRPr sz="1300">
                <a:solidFill>
                  <a:schemeClr val="tx1"/>
                </a:solidFill>
                <a:latin typeface="Lao UI" panose="020B0502040204020203" pitchFamily="34" charset="0"/>
                <a:ea typeface="华康少女文字W5(P)" panose="040F0500000000000000" pitchFamily="82" charset="-122"/>
              </a:defRPr>
            </a:lvl3pPr>
            <a:lvl4pPr marL="1600200" indent="-228600">
              <a:defRPr sz="1300">
                <a:solidFill>
                  <a:schemeClr val="tx1"/>
                </a:solidFill>
                <a:latin typeface="Lao UI" panose="020B0502040204020203" pitchFamily="34" charset="0"/>
                <a:ea typeface="华康少女文字W5(P)" panose="040F0500000000000000" pitchFamily="82" charset="-122"/>
              </a:defRPr>
            </a:lvl4pPr>
            <a:lvl5pPr marL="2057400" indent="-228600">
              <a:defRPr sz="1300">
                <a:solidFill>
                  <a:schemeClr val="tx1"/>
                </a:solidFill>
                <a:latin typeface="Lao UI" panose="020B0502040204020203" pitchFamily="34"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w="12700">
                  <a:noFill/>
                </a:ln>
                <a:solidFill>
                  <a:schemeClr val="accent1"/>
                </a:solidFill>
                <a:effectLst>
                  <a:outerShdw blurRad="50800" dist="38100" dir="2700000" algn="tl" rotWithShape="0">
                    <a:prstClr val="black">
                      <a:alpha val="40000"/>
                    </a:prstClr>
                  </a:outerShdw>
                </a:effectLst>
                <a:uLnTx/>
                <a:uFillTx/>
                <a:latin typeface="+mn-lt"/>
                <a:ea typeface="黑体" panose="02010609060101010101" charset="-122"/>
                <a:cs typeface="+mn-lt"/>
              </a:rPr>
              <a:t>To be continued...</a:t>
            </a:r>
            <a:endParaRPr kumimoji="0" lang="en-US" altLang="zh-CN" sz="7200" b="1" i="0" u="none" strike="noStrike" kern="1200" cap="none" spc="0" normalizeH="0" baseline="0" noProof="0" dirty="0">
              <a:ln w="12700">
                <a:noFill/>
              </a:ln>
              <a:solidFill>
                <a:schemeClr val="accent1"/>
              </a:solidFill>
              <a:effectLst>
                <a:outerShdw blurRad="50800" dist="38100" dir="2700000" algn="tl" rotWithShape="0">
                  <a:prstClr val="black">
                    <a:alpha val="40000"/>
                  </a:prstClr>
                </a:outerShdw>
              </a:effectLst>
              <a:uLnTx/>
              <a:uFillTx/>
              <a:latin typeface="+mn-lt"/>
              <a:ea typeface="黑体" panose="02010609060101010101" charset="-122"/>
              <a:cs typeface="+mn-lt"/>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3129280"/>
          </a:xfrm>
          <a:prstGeom prst="rect">
            <a:avLst/>
          </a:prstGeom>
          <a:noFill/>
        </p:spPr>
        <p:txBody>
          <a:bodyPr wrap="square" rtlCol="0">
            <a:spAutoFit/>
          </a:bodyPr>
          <a:lstStyle/>
          <a:p>
            <a:pPr>
              <a:lnSpc>
                <a:spcPct val="130000"/>
              </a:lnSpc>
            </a:pPr>
            <a:r>
              <a:rPr lang="zh-CN" altLang="en-US" sz="2800" b="1" dirty="0">
                <a:solidFill>
                  <a:srgbClr val="7030A0"/>
                </a:solidFill>
                <a:latin typeface="黑体" panose="02010609060101010101" charset="-122"/>
                <a:ea typeface="黑体" panose="02010609060101010101" charset="-122"/>
              </a:rPr>
              <a:t>能力</a:t>
            </a:r>
            <a:r>
              <a:rPr lang="zh-CN" altLang="en-US" sz="2800" b="1" dirty="0" smtClean="0">
                <a:solidFill>
                  <a:srgbClr val="7030A0"/>
                </a:solidFill>
                <a:latin typeface="黑体" panose="02010609060101010101" charset="-122"/>
                <a:ea typeface="黑体" panose="02010609060101010101" charset="-122"/>
              </a:rPr>
              <a:t>目标：</a:t>
            </a:r>
            <a:endParaRPr lang="en-US" altLang="zh-CN" sz="2800" b="1" dirty="0" smtClean="0">
              <a:solidFill>
                <a:srgbClr val="7030A0"/>
              </a:solidFill>
              <a:latin typeface="黑体" panose="02010609060101010101" charset="-122"/>
              <a:ea typeface="黑体" panose="02010609060101010101" charset="-122"/>
            </a:endParaRPr>
          </a:p>
          <a:p>
            <a:pPr>
              <a:lnSpc>
                <a:spcPct val="130000"/>
              </a:lnSpc>
            </a:pPr>
            <a:r>
              <a:rPr lang="en-US" altLang="zh-CN" sz="2400" b="1" dirty="0" smtClean="0">
                <a:solidFill>
                  <a:schemeClr val="tx1"/>
                </a:solidFill>
                <a:uFillTx/>
                <a:latin typeface="Times New Roman" panose="02020603050405020304" pitchFamily="18" charset="0"/>
                <a:ea typeface="宋体" panose="02010600030101010101" pitchFamily="2" charset="-122"/>
              </a:rPr>
              <a:t>    </a:t>
            </a:r>
            <a:r>
              <a:rPr sz="2400" b="1" dirty="0">
                <a:solidFill>
                  <a:schemeClr val="tx1"/>
                </a:solidFill>
                <a:uFillTx/>
                <a:latin typeface="Times New Roman" panose="02020603050405020304" pitchFamily="18" charset="0"/>
                <a:ea typeface="宋体" panose="02010600030101010101" pitchFamily="2" charset="-122"/>
              </a:rPr>
              <a:t>了解STM32自带RTC的基本功能，掌握输出及修改RTC日期和时间信息的方法。</a:t>
            </a:r>
            <a:endParaRPr sz="2400" b="1" dirty="0">
              <a:solidFill>
                <a:schemeClr val="tx1"/>
              </a:solidFill>
              <a:uFillTx/>
              <a:latin typeface="Times New Roman" panose="02020603050405020304" pitchFamily="18" charset="0"/>
              <a:ea typeface="宋体" panose="02010600030101010101" pitchFamily="2" charset="-122"/>
            </a:endParaRPr>
          </a:p>
          <a:p>
            <a:pPr>
              <a:lnSpc>
                <a:spcPct val="130000"/>
              </a:lnSpc>
            </a:pPr>
            <a:r>
              <a:rPr lang="zh-CN" altLang="en-US" sz="2800" b="1" dirty="0" smtClean="0">
                <a:solidFill>
                  <a:srgbClr val="7030A0"/>
                </a:solidFill>
                <a:latin typeface="黑体" panose="02010609060101010101" charset="-122"/>
                <a:ea typeface="黑体" panose="02010609060101010101" charset="-122"/>
              </a:rPr>
              <a:t>任务要求：</a:t>
            </a:r>
            <a:endParaRPr lang="en-US" altLang="zh-CN" sz="2800" b="1" dirty="0" smtClean="0">
              <a:solidFill>
                <a:srgbClr val="7030A0"/>
              </a:solidFill>
              <a:latin typeface="黑体" panose="02010609060101010101" charset="-122"/>
              <a:ea typeface="黑体" panose="02010609060101010101" charset="-122"/>
            </a:endParaRPr>
          </a:p>
          <a:p>
            <a:pPr algn="l">
              <a:lnSpc>
                <a:spcPct val="130000"/>
              </a:lnSpc>
              <a:buClrTx/>
              <a:buSzTx/>
              <a:buFontTx/>
            </a:pPr>
            <a:r>
              <a:rPr lang="en-US" altLang="zh-CN" sz="2400" b="1" dirty="0" smtClean="0">
                <a:uFillTx/>
                <a:latin typeface="Times New Roman" panose="02020603050405020304" pitchFamily="18" charset="0"/>
                <a:ea typeface="宋体" panose="02010600030101010101" pitchFamily="2" charset="-122"/>
              </a:rPr>
              <a:t>    仿真电路如图所示，单片机每隔1秒以“YYYY-MM-DD HH:MM:SS”的格式自动向串口输出日期和时间信息（ASCII格式），起始时间设为“2020-05-20 12:36:00”，自动走时，按下按钮BTN，时间自动恢复为起始时间。串口通信参数19200-</a:t>
            </a:r>
            <a:r>
              <a:rPr lang="en-US" altLang="zh-CN" sz="2400" b="1" dirty="0" smtClean="0">
                <a:uFillTx/>
                <a:latin typeface="Times New Roman" panose="02020603050405020304" pitchFamily="18" charset="0"/>
                <a:ea typeface="宋体" panose="02010600030101010101" pitchFamily="2" charset="-122"/>
              </a:rPr>
              <a:t>N-1。</a:t>
            </a:r>
            <a:endParaRPr lang="en-US" altLang="zh-CN" sz="2400" b="1" dirty="0" smtClean="0">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173" name="图片 57"/>
          <p:cNvPicPr>
            <a:picLocks noChangeAspect="1"/>
          </p:cNvPicPr>
          <p:nvPr/>
        </p:nvPicPr>
        <p:blipFill>
          <a:blip r:embed="rId2"/>
          <a:stretch>
            <a:fillRect/>
          </a:stretch>
        </p:blipFill>
        <p:spPr>
          <a:xfrm>
            <a:off x="4083685" y="3465830"/>
            <a:ext cx="4025265" cy="3167380"/>
          </a:xfrm>
          <a:prstGeom prst="rect">
            <a:avLst/>
          </a:prstGeom>
          <a:noFill/>
          <a:ln>
            <a:solidFill>
              <a:schemeClr val="accent1"/>
            </a:solidFill>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3049270"/>
          </a:xfrm>
          <a:prstGeom prst="rect">
            <a:avLst/>
          </a:prstGeom>
          <a:noFill/>
        </p:spPr>
        <p:txBody>
          <a:bodyPr wrap="square" rtlCol="0">
            <a:spAutoFit/>
          </a:bodyPr>
          <a:lstStyle/>
          <a:p>
            <a:pPr>
              <a:lnSpc>
                <a:spcPct val="130000"/>
              </a:lnSpc>
            </a:pPr>
            <a:r>
              <a:rPr lang="zh-CN" altLang="en-US" sz="2800" b="1" dirty="0" smtClean="0">
                <a:solidFill>
                  <a:srgbClr val="0000FF"/>
                </a:solidFill>
                <a:latin typeface="Times New Roman" panose="02020603050405020304" pitchFamily="18" charset="0"/>
                <a:ea typeface="黑体" panose="02010609060101010101" charset="-122"/>
              </a:rPr>
              <a:t>4.10.1  STM32的RTC</a:t>
            </a: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pPr>
            <a:r>
              <a:rPr lang="en-US" altLang="zh-CN" sz="2400" b="1" dirty="0" smtClean="0">
                <a:uFillTx/>
                <a:latin typeface="Times New Roman" panose="02020603050405020304" pitchFamily="18" charset="0"/>
                <a:ea typeface="宋体" panose="02010600030101010101" pitchFamily="2" charset="-122"/>
              </a:rPr>
              <a:t>    RTC</a:t>
            </a:r>
            <a:r>
              <a:rPr lang="zh-CN" altLang="en-US" sz="2400" b="1" dirty="0" smtClean="0">
                <a:uFillTx/>
                <a:latin typeface="Times New Roman" panose="02020603050405020304" pitchFamily="18" charset="0"/>
                <a:ea typeface="宋体" panose="02010600030101010101" pitchFamily="2" charset="-122"/>
              </a:rPr>
              <a:t>（</a:t>
            </a:r>
            <a:r>
              <a:rPr lang="en-US" altLang="zh-CN" sz="2400" b="1" dirty="0" smtClean="0">
                <a:uFillTx/>
                <a:latin typeface="Times New Roman" panose="02020603050405020304" pitchFamily="18" charset="0"/>
                <a:ea typeface="宋体" panose="02010600030101010101" pitchFamily="2" charset="-122"/>
                <a:sym typeface="+mn-ea"/>
              </a:rPr>
              <a:t>Real Time Clock</a:t>
            </a:r>
            <a:r>
              <a:rPr lang="zh-CN" altLang="en-US" sz="2400" b="1" dirty="0" smtClean="0">
                <a:uFillTx/>
                <a:latin typeface="Times New Roman" panose="02020603050405020304" pitchFamily="18" charset="0"/>
                <a:ea typeface="宋体" panose="02010600030101010101" pitchFamily="2" charset="-122"/>
                <a:sym typeface="+mn-ea"/>
              </a:rPr>
              <a:t>，</a:t>
            </a:r>
            <a:r>
              <a:rPr lang="en-US" altLang="zh-CN" sz="2400" b="1" dirty="0" smtClean="0">
                <a:uFillTx/>
                <a:latin typeface="Times New Roman" panose="02020603050405020304" pitchFamily="18" charset="0"/>
                <a:ea typeface="宋体" panose="02010600030101010101" pitchFamily="2" charset="-122"/>
                <a:sym typeface="+mn-ea"/>
              </a:rPr>
              <a:t>实时时钟</a:t>
            </a:r>
            <a:r>
              <a:rPr lang="zh-CN" altLang="en-US" sz="2400" b="1" dirty="0" smtClean="0">
                <a:uFillTx/>
                <a:latin typeface="Times New Roman" panose="02020603050405020304" pitchFamily="18" charset="0"/>
                <a:ea typeface="宋体" panose="02010600030101010101" pitchFamily="2" charset="-122"/>
              </a:rPr>
              <a:t>）</a:t>
            </a:r>
            <a:r>
              <a:rPr lang="en-US" altLang="zh-CN" sz="2400" b="1" dirty="0" smtClean="0">
                <a:uFillTx/>
                <a:latin typeface="Times New Roman" panose="02020603050405020304" pitchFamily="18" charset="0"/>
                <a:ea typeface="宋体" panose="02010600030101010101" pitchFamily="2" charset="-122"/>
              </a:rPr>
              <a:t>一种常用的电子功能模块</a:t>
            </a:r>
            <a:r>
              <a:rPr lang="zh-CN" altLang="en-US" sz="2400" b="1" dirty="0" smtClean="0">
                <a:uFillTx/>
                <a:latin typeface="Times New Roman" panose="02020603050405020304" pitchFamily="18" charset="0"/>
                <a:ea typeface="宋体" panose="02010600030101010101" pitchFamily="2" charset="-122"/>
              </a:rPr>
              <a:t>，STM32</a:t>
            </a:r>
            <a:r>
              <a:rPr lang="zh-CN" altLang="en-US" sz="2400" b="1" dirty="0" smtClean="0">
                <a:uFillTx/>
                <a:latin typeface="Times New Roman" panose="02020603050405020304" pitchFamily="18" charset="0"/>
                <a:ea typeface="宋体" panose="02010600030101010101" pitchFamily="2" charset="-122"/>
              </a:rPr>
              <a:t>内置的RTC，可以看做是一只特殊的定时器，它可以根据输入的时钟源自动计时，用户只需校准一次日期和时间即可自动走时。STM32的RTC可通过备用电源（纽扣电池）实现掉电保持和走时功能，除此之外还提供一个“闹钟”中断源和一个“秒”中断源，用户可以利用这两个中断分别实现闹钟功能和秒点闪烁及显示时间更新的功能。</a:t>
            </a:r>
            <a:endParaRPr lang="zh-CN" altLang="en-US" sz="2400" b="1" dirty="0" smtClean="0">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5927090"/>
          </a:xfrm>
          <a:prstGeom prst="rect">
            <a:avLst/>
          </a:prstGeom>
          <a:noFill/>
        </p:spPr>
        <p:txBody>
          <a:bodyPr wrap="square" rtlCol="0">
            <a:spAutoFit/>
          </a:bodyPr>
          <a:lstStyle/>
          <a:p>
            <a:pPr>
              <a:lnSpc>
                <a:spcPct val="130000"/>
              </a:lnSpc>
            </a:pPr>
            <a:r>
              <a:rPr lang="zh-CN" altLang="en-US" sz="2800" b="1" dirty="0" smtClean="0">
                <a:solidFill>
                  <a:srgbClr val="0000FF"/>
                </a:solidFill>
                <a:latin typeface="Times New Roman" panose="02020603050405020304" pitchFamily="18" charset="0"/>
                <a:ea typeface="黑体" panose="02010609060101010101" charset="-122"/>
              </a:rPr>
              <a:t>4.10.2  任务程序的编写</a:t>
            </a: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pPr>
            <a:r>
              <a:rPr lang="en-US" altLang="zh-CN" sz="2400" b="1" dirty="0" smtClean="0">
                <a:uFillTx/>
                <a:latin typeface="Times New Roman" panose="02020603050405020304" pitchFamily="18" charset="0"/>
                <a:ea typeface="宋体" panose="02010600030101010101" pitchFamily="2" charset="-122"/>
              </a:rPr>
              <a:t>    首先是工程的图形化配置。如图所示，在“Categories”（分类）画面中选择“Timers”（定时器）→“RTC”，在打开的“RTC Mode and Configuration”（RTC模式与配置）画面中将“Activate Clock Source”（激活时钟源）、“Activate Calendar”（激活日历）两项全部打钩激活。</a:t>
            </a:r>
            <a:endParaRPr lang="en-US" altLang="zh-CN" sz="2400" b="1" dirty="0" smtClean="0">
              <a:uFillTx/>
              <a:latin typeface="Times New Roman" panose="02020603050405020304" pitchFamily="18" charset="0"/>
              <a:ea typeface="宋体" panose="02010600030101010101" pitchFamily="2" charset="-122"/>
            </a:endParaRPr>
          </a:p>
          <a:p>
            <a:pPr>
              <a:lnSpc>
                <a:spcPct val="130000"/>
              </a:lnSpc>
            </a:pPr>
            <a:r>
              <a:rPr lang="en-US" altLang="zh-CN" sz="2400" b="1" dirty="0" smtClean="0">
                <a:uFillTx/>
                <a:latin typeface="Times New Roman" panose="02020603050405020304" pitchFamily="18" charset="0"/>
                <a:ea typeface="宋体" panose="02010600030101010101" pitchFamily="2" charset="-122"/>
              </a:rPr>
              <a:t>    </a:t>
            </a:r>
            <a:r>
              <a:rPr lang="en-US" altLang="zh-CN" sz="2400" b="1" i="1" dirty="0" smtClean="0">
                <a:solidFill>
                  <a:srgbClr val="00B050"/>
                </a:solidFill>
                <a:uFillTx/>
                <a:latin typeface="Times New Roman" panose="02020603050405020304" pitchFamily="18" charset="0"/>
                <a:ea typeface="宋体" panose="02010600030101010101" pitchFamily="2" charset="-122"/>
              </a:rPr>
              <a:t>值得注意的是，时钟和日历是两个相对独立的功能，可以同时激活，也可以二选一激活，这取决于项目的需求。</a:t>
            </a:r>
            <a:endParaRPr lang="en-US" altLang="zh-CN" sz="2400" b="1" i="1" dirty="0" smtClean="0">
              <a:solidFill>
                <a:srgbClr val="00B050"/>
              </a:solidFill>
              <a:uFillTx/>
              <a:latin typeface="Times New Roman" panose="02020603050405020304" pitchFamily="18" charset="0"/>
              <a:ea typeface="宋体" panose="02010600030101010101" pitchFamily="2" charset="-122"/>
            </a:endParaRPr>
          </a:p>
          <a:p>
            <a:pPr>
              <a:lnSpc>
                <a:spcPct val="130000"/>
              </a:lnSpc>
            </a:pPr>
            <a:r>
              <a:rPr lang="en-US" altLang="zh-CN" sz="2400" b="1" dirty="0" smtClean="0">
                <a:solidFill>
                  <a:schemeClr val="tx1"/>
                </a:solidFill>
                <a:uFillTx/>
                <a:latin typeface="Times New Roman" panose="02020603050405020304" pitchFamily="18" charset="0"/>
                <a:ea typeface="宋体" panose="02010600030101010101" pitchFamily="2" charset="-122"/>
              </a:rPr>
              <a:t>    在“Calendar Time”（日历时间）中，分别设定“Hour”（时）、“Minute”（分）、“Second”（秒）为“12”、“36”、“0”，表示起始时间为“12:36:00”；在“Calendar Date”（日历日期）中，分别设定“Week Day”、“Month”、“Date”、“Year”为“Wednesday”、“May”、“20”、“20”,表示起始时间为“2020-05-20”，星期三可通过查询手机或者计算机日历获得。值得注意的是，“Calendar Time”中的“Data Format”（数据格式）有</a:t>
            </a:r>
            <a:endParaRPr lang="en-US" altLang="zh-CN" sz="2400" b="1" dirty="0" smtClean="0">
              <a:solidFill>
                <a:schemeClr val="tx1"/>
              </a:solidFill>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4023995" cy="3928110"/>
          </a:xfrm>
          <a:prstGeom prst="rect">
            <a:avLst/>
          </a:prstGeom>
          <a:noFill/>
        </p:spPr>
        <p:txBody>
          <a:bodyPr wrap="square" rtlCol="0">
            <a:spAutoFit/>
          </a:bodyPr>
          <a:lstStyle/>
          <a:p>
            <a:pPr>
              <a:lnSpc>
                <a:spcPct val="130000"/>
              </a:lnSpc>
            </a:pPr>
            <a:r>
              <a:rPr lang="en-US" altLang="zh-CN" sz="2400" b="1" dirty="0" smtClean="0">
                <a:uFillTx/>
                <a:latin typeface="Times New Roman" panose="02020603050405020304" pitchFamily="18" charset="0"/>
                <a:ea typeface="宋体" panose="02010600030101010101" pitchFamily="2" charset="-122"/>
                <a:sym typeface="+mn-ea"/>
              </a:rPr>
              <a:t>两个选项，“Binary Data Format”（字面意思是二进制数据格式，实际是十进制数据格式）和“BCD Data Format”（BCD码数据格式），实际上在设定的时候，这两个选项随便选哪个都没关系。</a:t>
            </a:r>
            <a:endParaRPr lang="en-US" altLang="zh-CN" sz="2400" b="1" dirty="0" smtClean="0">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163" name="图片 48"/>
          <p:cNvPicPr>
            <a:picLocks noChangeAspect="1"/>
          </p:cNvPicPr>
          <p:nvPr/>
        </p:nvPicPr>
        <p:blipFill>
          <a:blip r:embed="rId2"/>
          <a:stretch>
            <a:fillRect/>
          </a:stretch>
        </p:blipFill>
        <p:spPr>
          <a:xfrm>
            <a:off x="4420235" y="336550"/>
            <a:ext cx="6616700" cy="6153150"/>
          </a:xfrm>
          <a:prstGeom prst="rect">
            <a:avLst/>
          </a:prstGeom>
          <a:noFill/>
          <a:ln>
            <a:solidFill>
              <a:schemeClr val="accent1"/>
            </a:solidFill>
          </a:ln>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4407535"/>
          </a:xfrm>
          <a:prstGeom prst="rect">
            <a:avLst/>
          </a:prstGeom>
          <a:noFill/>
        </p:spPr>
        <p:txBody>
          <a:bodyPr wrap="square" rtlCol="0">
            <a:spAutoFit/>
          </a:bodyPr>
          <a:lstStyle/>
          <a:p>
            <a:pPr algn="l">
              <a:lnSpc>
                <a:spcPct val="130000"/>
              </a:lnSpc>
              <a:buClrTx/>
              <a:buSzTx/>
              <a:buFontTx/>
            </a:pPr>
            <a:r>
              <a:rPr lang="en-US" altLang="zh-CN" sz="2400" b="1" dirty="0" smtClean="0">
                <a:uFillTx/>
                <a:latin typeface="Times New Roman" panose="02020603050405020304" pitchFamily="18" charset="0"/>
                <a:ea typeface="宋体" panose="02010600030101010101" pitchFamily="2" charset="-122"/>
              </a:rPr>
              <a:t>    本次任务若采用实验板实物验证，为追求时间精度，请尽可能使用外部低速晶振LSE作为RTC时钟源，若采用Proteus仿真验证，使用内部低速晶振LSI作为RTC时钟源即可，如图所示选择了LSI作为RTC时钟源。</a:t>
            </a:r>
            <a:endParaRPr lang="en-US" altLang="zh-CN" sz="2400" b="1" dirty="0" smtClean="0">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400" b="1" dirty="0" smtClean="0">
                <a:uFillTx/>
                <a:latin typeface="Times New Roman" panose="02020603050405020304" pitchFamily="18" charset="0"/>
                <a:ea typeface="宋体" panose="02010600030101010101" pitchFamily="2" charset="-122"/>
              </a:rPr>
              <a:t>    然后设定串口USART1及GPIO引脚PA5的外部中断，一键生成初始化代码后进入编程界面接着完成代码的编写。</a:t>
            </a:r>
            <a:endParaRPr lang="en-US" altLang="zh-CN" sz="2400" b="1" dirty="0" smtClean="0">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167" name="图片 46"/>
          <p:cNvPicPr>
            <a:picLocks noChangeAspect="1"/>
          </p:cNvPicPr>
          <p:nvPr/>
        </p:nvPicPr>
        <p:blipFill>
          <a:blip r:embed="rId2"/>
          <a:stretch>
            <a:fillRect/>
          </a:stretch>
        </p:blipFill>
        <p:spPr>
          <a:xfrm>
            <a:off x="2978785" y="1866265"/>
            <a:ext cx="6235065" cy="1678305"/>
          </a:xfrm>
          <a:prstGeom prst="rect">
            <a:avLst/>
          </a:prstGeom>
          <a:noFill/>
          <a:ln>
            <a:solidFill>
              <a:schemeClr val="accent1"/>
            </a:solidFill>
          </a:ln>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4407535"/>
          </a:xfrm>
          <a:prstGeom prst="rect">
            <a:avLst/>
          </a:prstGeom>
          <a:noFill/>
        </p:spPr>
        <p:txBody>
          <a:bodyPr wrap="square" rtlCol="0">
            <a:spAutoFit/>
          </a:bodyPr>
          <a:lstStyle/>
          <a:p>
            <a:pPr algn="l">
              <a:lnSpc>
                <a:spcPct val="130000"/>
              </a:lnSpc>
              <a:buClrTx/>
              <a:buSzTx/>
              <a:buFontTx/>
            </a:pPr>
            <a:r>
              <a:rPr lang="en-US" altLang="zh-CN" sz="2400" b="1" dirty="0" smtClean="0">
                <a:uFillTx/>
                <a:latin typeface="Times New Roman" panose="02020603050405020304" pitchFamily="18" charset="0"/>
                <a:ea typeface="宋体" panose="02010600030101010101" pitchFamily="2" charset="-122"/>
              </a:rPr>
              <a:t>    本次任务需要用到的新的API函数有：</a:t>
            </a:r>
            <a:endParaRPr lang="en-US" altLang="zh-CN" sz="2400" b="1" dirty="0" smtClean="0">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400" b="1" dirty="0" smtClean="0">
                <a:solidFill>
                  <a:srgbClr val="7030A0"/>
                </a:solidFill>
                <a:uFillTx/>
                <a:latin typeface="Times New Roman" panose="02020603050405020304" pitchFamily="18" charset="0"/>
                <a:ea typeface="宋体" panose="02010600030101010101" pitchFamily="2" charset="-122"/>
              </a:rPr>
              <a:t>    ① 时间获取函数 HAL_RTC_GetTime</a:t>
            </a: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400" b="1" dirty="0" smtClean="0">
                <a:solidFill>
                  <a:srgbClr val="FF0000"/>
                </a:solidFill>
                <a:uFillTx/>
                <a:latin typeface="Times New Roman" panose="02020603050405020304" pitchFamily="18" charset="0"/>
                <a:ea typeface="宋体" panose="02010600030101010101" pitchFamily="2" charset="-122"/>
              </a:rPr>
              <a:t>    </a:t>
            </a:r>
            <a:r>
              <a:rPr lang="zh-CN" altLang="en-US" sz="2400" b="1" dirty="0" smtClean="0">
                <a:solidFill>
                  <a:srgbClr val="C00000"/>
                </a:solidFill>
                <a:uFillTx/>
                <a:latin typeface="Times New Roman" panose="02020603050405020304" pitchFamily="18" charset="0"/>
                <a:ea typeface="宋体" panose="02010600030101010101" pitchFamily="2" charset="-122"/>
              </a:rPr>
              <a:t>例程：</a:t>
            </a:r>
            <a:endParaRPr lang="zh-CN" altLang="en-US" sz="2400" b="1" dirty="0" smtClean="0">
              <a:solidFill>
                <a:srgbClr val="C00000"/>
              </a:solidFill>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260985" y="1386840"/>
            <a:ext cx="7206615" cy="1105535"/>
          </a:xfrm>
          <a:prstGeom prst="rect">
            <a:avLst/>
          </a:prstGeom>
        </p:spPr>
      </p:pic>
      <p:pic>
        <p:nvPicPr>
          <p:cNvPr id="4" name="图片 3"/>
          <p:cNvPicPr>
            <a:picLocks noChangeAspect="1"/>
          </p:cNvPicPr>
          <p:nvPr/>
        </p:nvPicPr>
        <p:blipFill>
          <a:blip r:embed="rId3"/>
          <a:stretch>
            <a:fillRect/>
          </a:stretch>
        </p:blipFill>
        <p:spPr>
          <a:xfrm>
            <a:off x="260985" y="2492375"/>
            <a:ext cx="7292340" cy="1633220"/>
          </a:xfrm>
          <a:prstGeom prst="rect">
            <a:avLst/>
          </a:prstGeom>
        </p:spPr>
      </p:pic>
      <p:sp>
        <p:nvSpPr>
          <p:cNvPr id="5" name="文本框 4"/>
          <p:cNvSpPr txBox="1"/>
          <p:nvPr/>
        </p:nvSpPr>
        <p:spPr>
          <a:xfrm>
            <a:off x="260985" y="4744085"/>
            <a:ext cx="9888220" cy="1568450"/>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pPr algn="l">
              <a:lnSpc>
                <a:spcPct val="120000"/>
              </a:lnSpc>
              <a:buClrTx/>
              <a:buSzTx/>
              <a:buFontTx/>
            </a:pPr>
            <a:r>
              <a:rPr lang="zh-CN" altLang="en-US" sz="2000" b="1" dirty="0" smtClean="0">
                <a:solidFill>
                  <a:srgbClr val="00B050"/>
                </a:solidFill>
                <a:latin typeface="Times New Roman" panose="02020603050405020304" pitchFamily="18" charset="0"/>
                <a:ea typeface="宋体" panose="02010600030101010101" pitchFamily="2" charset="-122"/>
              </a:rPr>
              <a:t>//以十进制格式读取RTC时间数据</a:t>
            </a:r>
            <a:endParaRPr lang="zh-CN" altLang="en-US" sz="2000" b="1" dirty="0" smtClean="0">
              <a:solidFill>
                <a:srgbClr val="00B050"/>
              </a:solidFill>
              <a:latin typeface="Times New Roman" panose="02020603050405020304" pitchFamily="18" charset="0"/>
              <a:ea typeface="宋体" panose="02010600030101010101" pitchFamily="2" charset="-122"/>
            </a:endParaRPr>
          </a:p>
          <a:p>
            <a:pPr algn="l">
              <a:lnSpc>
                <a:spcPct val="120000"/>
              </a:lnSpc>
              <a:buClrTx/>
              <a:buSzTx/>
              <a:buFontTx/>
            </a:pPr>
            <a:r>
              <a:rPr lang="zh-CN" altLang="en-US" sz="2000" b="1" dirty="0" smtClean="0">
                <a:latin typeface="Times New Roman" panose="02020603050405020304" pitchFamily="18" charset="0"/>
                <a:ea typeface="宋体" panose="02010600030101010101" pitchFamily="2" charset="-122"/>
              </a:rPr>
              <a:t>RTC_TimeTypeDef sTimeStructure;</a:t>
            </a:r>
            <a:endParaRPr lang="zh-CN" altLang="en-US" sz="2000" b="1" dirty="0" smtClean="0">
              <a:latin typeface="Times New Roman" panose="02020603050405020304" pitchFamily="18" charset="0"/>
              <a:ea typeface="宋体" panose="02010600030101010101" pitchFamily="2" charset="-122"/>
            </a:endParaRPr>
          </a:p>
          <a:p>
            <a:pPr algn="l">
              <a:lnSpc>
                <a:spcPct val="120000"/>
              </a:lnSpc>
              <a:buClrTx/>
              <a:buSzTx/>
              <a:buFontTx/>
            </a:pPr>
            <a:r>
              <a:rPr lang="en-US" altLang="zh-CN" sz="2000" b="1" dirty="0" smtClean="0">
                <a:latin typeface="Times New Roman" panose="02020603050405020304" pitchFamily="18" charset="0"/>
                <a:ea typeface="宋体" panose="02010600030101010101" pitchFamily="2" charset="-122"/>
              </a:rPr>
              <a:t>i</a:t>
            </a:r>
            <a:r>
              <a:rPr lang="zh-CN" altLang="en-US" sz="2000" b="1" dirty="0" smtClean="0">
                <a:latin typeface="Times New Roman" panose="02020603050405020304" pitchFamily="18" charset="0"/>
                <a:ea typeface="宋体" panose="02010600030101010101" pitchFamily="2" charset="-122"/>
              </a:rPr>
              <a:t>f( HAL_RTC_GetTime(&amp;hrtc, &amp;sTimeStructure, RTC_FORMAT_BIN) != HAL_OK )</a:t>
            </a:r>
            <a:endParaRPr lang="zh-CN" altLang="en-US" sz="2000" b="1" dirty="0" smtClean="0">
              <a:latin typeface="Times New Roman" panose="02020603050405020304" pitchFamily="18" charset="0"/>
              <a:ea typeface="宋体" panose="02010600030101010101" pitchFamily="2" charset="-122"/>
            </a:endParaRPr>
          </a:p>
          <a:p>
            <a:pPr algn="l">
              <a:lnSpc>
                <a:spcPct val="120000"/>
              </a:lnSpc>
              <a:buClrTx/>
              <a:buSzTx/>
              <a:buFontTx/>
            </a:pPr>
            <a:r>
              <a:rPr lang="zh-CN" altLang="en-US" sz="2000" b="1" dirty="0" smtClean="0">
                <a:latin typeface="Times New Roman" panose="02020603050405020304" pitchFamily="18" charset="0"/>
                <a:ea typeface="宋体" panose="02010600030101010101" pitchFamily="2" charset="-122"/>
              </a:rPr>
              <a:t>{ Error_Handler(); }</a:t>
            </a:r>
            <a:endParaRPr lang="zh-CN" altLang="en-US" sz="2000" b="1" dirty="0" smtClean="0">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4010025"/>
          </a:xfrm>
          <a:prstGeom prst="rect">
            <a:avLst/>
          </a:prstGeom>
          <a:noFill/>
        </p:spPr>
        <p:txBody>
          <a:bodyPr wrap="square" rtlCol="0">
            <a:spAutoFit/>
          </a:bodyPr>
          <a:lstStyle/>
          <a:p>
            <a:pPr algn="l">
              <a:lnSpc>
                <a:spcPct val="130000"/>
              </a:lnSpc>
              <a:buClrTx/>
              <a:buSzTx/>
              <a:buFontTx/>
            </a:pPr>
            <a:r>
              <a:rPr lang="en-US" altLang="zh-CN" sz="2400" b="1" dirty="0" smtClean="0">
                <a:solidFill>
                  <a:schemeClr val="accent6">
                    <a:lumMod val="50000"/>
                  </a:schemeClr>
                </a:solidFill>
                <a:uFillTx/>
                <a:latin typeface="Times New Roman" panose="02020603050405020304" pitchFamily="18" charset="0"/>
                <a:ea typeface="宋体" panose="02010600030101010101" pitchFamily="2" charset="-122"/>
              </a:rPr>
              <a:t>    sTime指向的时间结构体变量包含三个元素，分别是：</a:t>
            </a:r>
            <a:endParaRPr lang="en-US" altLang="zh-CN" sz="2400" b="1" dirty="0" smtClean="0">
              <a:solidFill>
                <a:schemeClr val="accent6">
                  <a:lumMod val="50000"/>
                </a:schemeClr>
              </a:solidFill>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000" b="1" dirty="0" smtClean="0">
                <a:solidFill>
                  <a:srgbClr val="0070C0"/>
                </a:solidFill>
                <a:uFillTx/>
                <a:latin typeface="Times New Roman" panose="02020603050405020304" pitchFamily="18" charset="0"/>
                <a:ea typeface="宋体" panose="02010600030101010101" pitchFamily="2" charset="-122"/>
              </a:rPr>
              <a:t>    ● Hours（时），数据类型uint8_t；</a:t>
            </a:r>
            <a:endParaRPr lang="en-US" altLang="zh-CN" sz="2000" b="1" dirty="0" smtClean="0">
              <a:solidFill>
                <a:srgbClr val="0070C0"/>
              </a:solidFill>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000" b="1" dirty="0" smtClean="0">
                <a:solidFill>
                  <a:srgbClr val="0070C0"/>
                </a:solidFill>
                <a:uFillTx/>
                <a:latin typeface="Times New Roman" panose="02020603050405020304" pitchFamily="18" charset="0"/>
                <a:ea typeface="宋体" panose="02010600030101010101" pitchFamily="2" charset="-122"/>
              </a:rPr>
              <a:t>    ● Minutes（分），数据类型uint8_t；</a:t>
            </a:r>
            <a:endParaRPr lang="en-US" altLang="zh-CN" sz="2000" b="1" dirty="0" smtClean="0">
              <a:solidFill>
                <a:srgbClr val="0070C0"/>
              </a:solidFill>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000" b="1" dirty="0" smtClean="0">
                <a:solidFill>
                  <a:srgbClr val="0070C0"/>
                </a:solidFill>
                <a:uFillTx/>
                <a:latin typeface="Times New Roman" panose="02020603050405020304" pitchFamily="18" charset="0"/>
                <a:ea typeface="宋体" panose="02010600030101010101" pitchFamily="2" charset="-122"/>
              </a:rPr>
              <a:t>    ● Seconds（秒），数据类型uint8_t。</a:t>
            </a:r>
            <a:endParaRPr lang="en-US" altLang="zh-CN" sz="2000" b="1" dirty="0" smtClean="0">
              <a:solidFill>
                <a:srgbClr val="0070C0"/>
              </a:solidFill>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400" b="1" dirty="0" smtClean="0">
                <a:solidFill>
                  <a:schemeClr val="accent6">
                    <a:lumMod val="50000"/>
                  </a:schemeClr>
                </a:solidFill>
                <a:uFillTx/>
                <a:latin typeface="Times New Roman" panose="02020603050405020304" pitchFamily="18" charset="0"/>
                <a:ea typeface="宋体" panose="02010600030101010101" pitchFamily="2" charset="-122"/>
              </a:rPr>
              <a:t>    Format具有两个宏定义选项，分别是：</a:t>
            </a:r>
            <a:endParaRPr lang="en-US" altLang="zh-CN" sz="2400" b="1" dirty="0" smtClean="0">
              <a:solidFill>
                <a:schemeClr val="accent6">
                  <a:lumMod val="50000"/>
                </a:schemeClr>
              </a:solidFill>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000" b="1" dirty="0" smtClean="0">
                <a:solidFill>
                  <a:srgbClr val="0070C0"/>
                </a:solidFill>
                <a:uFillTx/>
                <a:latin typeface="Times New Roman" panose="02020603050405020304" pitchFamily="18" charset="0"/>
                <a:ea typeface="宋体" panose="02010600030101010101" pitchFamily="2" charset="-122"/>
              </a:rPr>
              <a:t>    ● RTC_FORMAT_BIN（字面意思是二进制数据格式，实际是十进制数据格式）；</a:t>
            </a:r>
            <a:endParaRPr lang="en-US" altLang="zh-CN" sz="2000" b="1" dirty="0" smtClean="0">
              <a:solidFill>
                <a:srgbClr val="0070C0"/>
              </a:solidFill>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000" b="1" dirty="0" smtClean="0">
                <a:solidFill>
                  <a:srgbClr val="0070C0"/>
                </a:solidFill>
                <a:uFillTx/>
                <a:latin typeface="Times New Roman" panose="02020603050405020304" pitchFamily="18" charset="0"/>
                <a:ea typeface="宋体" panose="02010600030101010101" pitchFamily="2" charset="-122"/>
              </a:rPr>
              <a:t>    ● RTC_FORMAT_BCD（BCD码数据格式）。</a:t>
            </a:r>
            <a:endParaRPr lang="en-US" altLang="zh-CN" sz="2000" b="1" dirty="0" smtClean="0">
              <a:solidFill>
                <a:srgbClr val="0070C0"/>
              </a:solidFill>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400" b="1" dirty="0" smtClean="0">
                <a:solidFill>
                  <a:srgbClr val="7030A0"/>
                </a:solidFill>
                <a:uFillTx/>
                <a:latin typeface="Times New Roman" panose="02020603050405020304" pitchFamily="18" charset="0"/>
                <a:ea typeface="宋体" panose="02010600030101010101" pitchFamily="2" charset="-122"/>
                <a:sym typeface="+mn-ea"/>
              </a:rPr>
              <a:t>    ② </a:t>
            </a:r>
            <a:r>
              <a:rPr lang="zh-CN" altLang="en-US" sz="2400" b="1" dirty="0" smtClean="0">
                <a:solidFill>
                  <a:srgbClr val="7030A0"/>
                </a:solidFill>
                <a:uFillTx/>
                <a:latin typeface="Times New Roman" panose="02020603050405020304" pitchFamily="18" charset="0"/>
                <a:ea typeface="宋体" panose="02010600030101010101" pitchFamily="2" charset="-122"/>
                <a:sym typeface="+mn-ea"/>
              </a:rPr>
              <a:t>日期获取函数</a:t>
            </a:r>
            <a:r>
              <a:rPr lang="en-US" altLang="zh-CN" sz="2400" b="1" dirty="0" smtClean="0">
                <a:solidFill>
                  <a:srgbClr val="7030A0"/>
                </a:solidFill>
                <a:uFillTx/>
                <a:latin typeface="Times New Roman" panose="02020603050405020304" pitchFamily="18" charset="0"/>
                <a:ea typeface="宋体" panose="02010600030101010101" pitchFamily="2" charset="-122"/>
                <a:sym typeface="+mn-ea"/>
              </a:rPr>
              <a:t> HAL_RTC_GetDate</a:t>
            </a:r>
            <a:endParaRPr lang="en-US" altLang="zh-CN" sz="2400" b="1" dirty="0" smtClean="0">
              <a:solidFill>
                <a:srgbClr val="7030A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260985" y="3783330"/>
            <a:ext cx="7317105" cy="2752725"/>
          </a:xfrm>
          <a:prstGeom prst="rect">
            <a:avLst/>
          </a:prstGeom>
        </p:spPr>
      </p:pic>
      <p:sp>
        <p:nvSpPr>
          <p:cNvPr id="4" name="文本框 3"/>
          <p:cNvSpPr txBox="1"/>
          <p:nvPr/>
        </p:nvSpPr>
        <p:spPr>
          <a:xfrm>
            <a:off x="7719695" y="6075680"/>
            <a:ext cx="2757805" cy="460375"/>
          </a:xfrm>
          <a:prstGeom prst="rect">
            <a:avLst/>
          </a:prstGeom>
          <a:noFill/>
        </p:spPr>
        <p:txBody>
          <a:bodyPr wrap="square" rtlCol="0">
            <a:spAutoFit/>
          </a:bodyPr>
          <a:p>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例程往后翻页→</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4569460"/>
          </a:xfrm>
          <a:prstGeom prst="rect">
            <a:avLst/>
          </a:prstGeom>
          <a:noFill/>
        </p:spPr>
        <p:txBody>
          <a:bodyPr wrap="square" rtlCol="0">
            <a:spAutoFit/>
          </a:bodyPr>
          <a:lstStyle/>
          <a:p>
            <a:pPr algn="l">
              <a:lnSpc>
                <a:spcPct val="130000"/>
              </a:lnSpc>
              <a:buClrTx/>
              <a:buSzTx/>
              <a:buFontTx/>
            </a:pPr>
            <a:r>
              <a:rPr lang="zh-CN" altLang="en-US" sz="2400" b="1" dirty="0" smtClean="0">
                <a:solidFill>
                  <a:srgbClr val="C00000"/>
                </a:solidFill>
                <a:uFillTx/>
                <a:latin typeface="Times New Roman" panose="02020603050405020304" pitchFamily="18" charset="0"/>
                <a:ea typeface="宋体" panose="02010600030101010101" pitchFamily="2" charset="-122"/>
              </a:rPr>
              <a:t>例程：</a:t>
            </a:r>
            <a:endParaRPr lang="zh-CN" altLang="en-US" sz="2400" b="1" dirty="0" smtClean="0">
              <a:solidFill>
                <a:srgbClr val="C0000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zh-CN" altLang="en-US" sz="2400" b="1" dirty="0" smtClean="0">
              <a:solidFill>
                <a:srgbClr val="C0000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zh-CN" altLang="en-US" sz="2400" b="1" dirty="0" smtClean="0">
              <a:solidFill>
                <a:srgbClr val="C0000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zh-CN" altLang="en-US" sz="2400" b="1" dirty="0" smtClean="0">
              <a:solidFill>
                <a:srgbClr val="C00000"/>
              </a:solidFill>
              <a:uFillTx/>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chemeClr val="accent6">
                  <a:lumMod val="50000"/>
                </a:schemeClr>
              </a:solidFill>
              <a:uFillTx/>
              <a:latin typeface="Times New Roman" panose="02020603050405020304" pitchFamily="18" charset="0"/>
              <a:ea typeface="宋体" panose="02010600030101010101" pitchFamily="2" charset="-122"/>
              <a:sym typeface="+mn-ea"/>
            </a:endParaRPr>
          </a:p>
          <a:p>
            <a:pPr algn="l">
              <a:lnSpc>
                <a:spcPct val="130000"/>
              </a:lnSpc>
              <a:buClrTx/>
              <a:buSzTx/>
              <a:buFontTx/>
            </a:pPr>
            <a:r>
              <a:rPr lang="en-US" altLang="zh-CN" sz="2400" b="1" dirty="0" smtClean="0">
                <a:solidFill>
                  <a:schemeClr val="accent6">
                    <a:lumMod val="50000"/>
                  </a:schemeClr>
                </a:solidFill>
                <a:uFillTx/>
                <a:latin typeface="Times New Roman" panose="02020603050405020304" pitchFamily="18" charset="0"/>
                <a:ea typeface="宋体" panose="02010600030101010101" pitchFamily="2" charset="-122"/>
                <a:sym typeface="+mn-ea"/>
              </a:rPr>
              <a:t>    sDate指向的日期结构体变量包含四个元素，分别是：</a:t>
            </a:r>
            <a:endParaRPr lang="en-US" altLang="zh-CN" sz="2400" b="1" dirty="0" smtClean="0">
              <a:solidFill>
                <a:schemeClr val="accent6">
                  <a:lumMod val="50000"/>
                </a:schemeClr>
              </a:solidFill>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000" b="1" dirty="0" smtClean="0">
                <a:solidFill>
                  <a:srgbClr val="0070C0"/>
                </a:solidFill>
                <a:uFillTx/>
                <a:latin typeface="Times New Roman" panose="02020603050405020304" pitchFamily="18" charset="0"/>
                <a:ea typeface="宋体" panose="02010600030101010101" pitchFamily="2" charset="-122"/>
                <a:sym typeface="+mn-ea"/>
              </a:rPr>
              <a:t>    ● Year（年），数据类型uint8_t，取值范围0~99（BIN格式）或0~0x99（BCD格式）；</a:t>
            </a:r>
            <a:endParaRPr lang="en-US" altLang="zh-CN" sz="2000" b="1" dirty="0" smtClean="0">
              <a:solidFill>
                <a:srgbClr val="0070C0"/>
              </a:solidFill>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000" b="1" dirty="0" smtClean="0">
                <a:solidFill>
                  <a:srgbClr val="0070C0"/>
                </a:solidFill>
                <a:uFillTx/>
                <a:latin typeface="Times New Roman" panose="02020603050405020304" pitchFamily="18" charset="0"/>
                <a:ea typeface="宋体" panose="02010600030101010101" pitchFamily="2" charset="-122"/>
                <a:sym typeface="+mn-ea"/>
              </a:rPr>
              <a:t>    ● Month（月），数据类型uint8_t，取值范围1~12（BIN格式）或1~0x12（BCD格式）；</a:t>
            </a:r>
            <a:endParaRPr lang="en-US" altLang="zh-CN" sz="2000" b="1" dirty="0" smtClean="0">
              <a:solidFill>
                <a:srgbClr val="0070C0"/>
              </a:solidFill>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000" b="1" dirty="0" smtClean="0">
                <a:solidFill>
                  <a:srgbClr val="0070C0"/>
                </a:solidFill>
                <a:uFillTx/>
                <a:latin typeface="Times New Roman" panose="02020603050405020304" pitchFamily="18" charset="0"/>
                <a:ea typeface="宋体" panose="02010600030101010101" pitchFamily="2" charset="-122"/>
                <a:sym typeface="+mn-ea"/>
              </a:rPr>
              <a:t>    ● Date（日），数据类型uint8_t，取值范围1~31（BIN格式）或1~0x31（BCD格式）；</a:t>
            </a:r>
            <a:endParaRPr lang="en-US" altLang="zh-CN" sz="2000" b="1" dirty="0" smtClean="0">
              <a:solidFill>
                <a:srgbClr val="0070C0"/>
              </a:solidFill>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000" b="1" dirty="0" smtClean="0">
                <a:solidFill>
                  <a:srgbClr val="0070C0"/>
                </a:solidFill>
                <a:uFillTx/>
                <a:latin typeface="Times New Roman" panose="02020603050405020304" pitchFamily="18" charset="0"/>
                <a:ea typeface="宋体" panose="02010600030101010101" pitchFamily="2" charset="-122"/>
                <a:sym typeface="+mn-ea"/>
              </a:rPr>
              <a:t>    ● WeekDay（星期），数据类型uint8_t，取值范围1~7。</a:t>
            </a:r>
            <a:endParaRPr lang="en-US" altLang="zh-CN" sz="2000" b="1" dirty="0" smtClean="0">
              <a:solidFill>
                <a:srgbClr val="0070C0"/>
              </a:solidFill>
              <a:uFillTx/>
              <a:latin typeface="Times New Roman" panose="02020603050405020304" pitchFamily="18" charset="0"/>
              <a:ea typeface="宋体" panose="02010600030101010101" pitchFamily="2" charset="-122"/>
              <a:sym typeface="+mn-ea"/>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60985" y="939800"/>
            <a:ext cx="10059670" cy="1814830"/>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pPr algn="l">
              <a:lnSpc>
                <a:spcPct val="140000"/>
              </a:lnSpc>
              <a:buClrTx/>
              <a:buSzTx/>
              <a:buFontTx/>
            </a:pPr>
            <a:r>
              <a:rPr lang="zh-CN" altLang="en-US" sz="2000" b="1" dirty="0" smtClean="0">
                <a:solidFill>
                  <a:srgbClr val="00B050"/>
                </a:solidFill>
                <a:latin typeface="Times New Roman" panose="02020603050405020304" pitchFamily="18" charset="0"/>
                <a:ea typeface="宋体" panose="02010600030101010101" pitchFamily="2" charset="-122"/>
              </a:rPr>
              <a:t>//以BCD码格式读取RTC日期数据</a:t>
            </a:r>
            <a:endParaRPr lang="zh-CN" altLang="en-US" sz="2000" b="1" dirty="0" smtClean="0">
              <a:solidFill>
                <a:srgbClr val="00B050"/>
              </a:solidFill>
              <a:latin typeface="Times New Roman" panose="02020603050405020304" pitchFamily="18" charset="0"/>
              <a:ea typeface="宋体" panose="02010600030101010101" pitchFamily="2" charset="-122"/>
            </a:endParaRPr>
          </a:p>
          <a:p>
            <a:pPr algn="l">
              <a:lnSpc>
                <a:spcPct val="140000"/>
              </a:lnSpc>
              <a:buClrTx/>
              <a:buSzTx/>
              <a:buFontTx/>
            </a:pPr>
            <a:r>
              <a:rPr lang="zh-CN" altLang="en-US" sz="2000" b="1" dirty="0" smtClean="0">
                <a:solidFill>
                  <a:schemeClr val="tx1"/>
                </a:solidFill>
                <a:latin typeface="Times New Roman" panose="02020603050405020304" pitchFamily="18" charset="0"/>
                <a:ea typeface="宋体" panose="02010600030101010101" pitchFamily="2" charset="-122"/>
              </a:rPr>
              <a:t>RTC_TimeTypeDef sDateStructure;</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algn="l">
              <a:lnSpc>
                <a:spcPct val="140000"/>
              </a:lnSpc>
              <a:buClrTx/>
              <a:buSzTx/>
              <a:buFontTx/>
            </a:pPr>
            <a:r>
              <a:rPr lang="zh-CN" altLang="en-US" sz="2000" b="1" dirty="0" smtClean="0">
                <a:solidFill>
                  <a:schemeClr val="tx1"/>
                </a:solidFill>
                <a:latin typeface="Times New Roman" panose="02020603050405020304" pitchFamily="18" charset="0"/>
                <a:ea typeface="宋体" panose="02010600030101010101" pitchFamily="2" charset="-122"/>
              </a:rPr>
              <a:t>If( HAL_RTC_GetDate(&amp;hrtc, &amp;sDateStructure, RTC_FORMAT_BCD) != HAL_OK )</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algn="l">
              <a:lnSpc>
                <a:spcPct val="140000"/>
              </a:lnSpc>
              <a:buClrTx/>
              <a:buSzTx/>
              <a:buFontTx/>
            </a:pPr>
            <a:r>
              <a:rPr lang="zh-CN" altLang="en-US" sz="2000" b="1" dirty="0" smtClean="0">
                <a:solidFill>
                  <a:schemeClr val="tx1"/>
                </a:solidFill>
                <a:latin typeface="Times New Roman" panose="02020603050405020304" pitchFamily="18" charset="0"/>
                <a:ea typeface="宋体" panose="02010600030101010101" pitchFamily="2" charset="-122"/>
              </a:rPr>
              <a:t>{ Error_Handler(); }</a:t>
            </a:r>
            <a:endParaRPr lang="zh-CN" altLang="en-US" sz="2000" b="1" dirty="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KSO_WM_DOC_GUID" val="{0c78e80a-2d6b-4de1-a306-8b402359c32a}"/>
</p:tagLst>
</file>

<file path=ppt/theme/theme1.xml><?xml version="1.0" encoding="utf-8"?>
<a:theme xmlns:a="http://schemas.openxmlformats.org/drawingml/2006/main" name="Office 主题">
  <a:themeElements>
    <a:clrScheme name="碧海蓝天">
      <a:dk1>
        <a:srgbClr val="000000"/>
      </a:dk1>
      <a:lt1>
        <a:srgbClr val="FFFFFF"/>
      </a:lt1>
      <a:dk2>
        <a:srgbClr val="17406D"/>
      </a:dk2>
      <a:lt2>
        <a:srgbClr val="DBEFF9"/>
      </a:lt2>
      <a:accent1>
        <a:srgbClr val="0080CB"/>
      </a:accent1>
      <a:accent2>
        <a:srgbClr val="0080CB"/>
      </a:accent2>
      <a:accent3>
        <a:srgbClr val="0BD0D9"/>
      </a:accent3>
      <a:accent4>
        <a:srgbClr val="C9C9C9"/>
      </a:accent4>
      <a:accent5>
        <a:srgbClr val="7CCA62"/>
      </a:accent5>
      <a:accent6>
        <a:srgbClr val="F49100"/>
      </a:accent6>
      <a:hlink>
        <a:srgbClr val="F49100"/>
      </a:hlink>
      <a:folHlink>
        <a:srgbClr val="85DFD0"/>
      </a:folHlink>
    </a:clrScheme>
    <a:fontScheme name="自定义 6">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2666</Words>
  <Application>WPS 演示</Application>
  <PresentationFormat>自定义</PresentationFormat>
  <Paragraphs>112</Paragraphs>
  <Slides>13</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宋体</vt:lpstr>
      <vt:lpstr>Wingdings</vt:lpstr>
      <vt:lpstr>微软雅黑 Light</vt:lpstr>
      <vt:lpstr>黑体</vt:lpstr>
      <vt:lpstr>楷体</vt:lpstr>
      <vt:lpstr>Calibri</vt:lpstr>
      <vt:lpstr>Times New Roman</vt:lpstr>
      <vt:lpstr>Lao UI</vt:lpstr>
      <vt:lpstr>Segoe WP Light</vt:lpstr>
      <vt:lpstr>华康少女文字W5(P)</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更多模版：亮亮图文旗舰店https:/liangliangtuwen.tmall.com</cp:keywords>
  <dc:description>更多模版：亮亮图文旗舰店https://liangliangtuwen.tmall.com</dc:description>
  <dc:subject>亮亮图文旗舰店</dc:subject>
  <cp:category>亮亮图文旗舰店</cp:category>
  <cp:lastModifiedBy>aLiang</cp:lastModifiedBy>
  <cp:revision>126</cp:revision>
  <dcterms:created xsi:type="dcterms:W3CDTF">2015-10-07T04:43:00Z</dcterms:created>
  <dcterms:modified xsi:type="dcterms:W3CDTF">2021-06-25T01:40:00Z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6280CE517F1B4D7E8040FDAA381D49F9</vt:lpwstr>
  </property>
</Properties>
</file>