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3" r:id="rId9"/>
    <p:sldId id="334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1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2204085"/>
            <a:ext cx="11614150" cy="78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5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4.2  </a:t>
            </a:r>
            <a:r>
              <a:rPr sz="45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LED单灯闪烁之定时器延时（阻塞方式）</a:t>
            </a:r>
            <a:endParaRPr sz="45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这里需要填写定时器的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两个参数，不妨</a:t>
            </a:r>
            <a:r>
              <a:rPr lang="en-US" altLang="zh-CN" sz="2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设定PSC为7999、ARR为999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，套用公式验证计算定时器的计数脉冲周期：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定时器一次溢出时间：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本次任务需要用到的新的API函数有：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①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定时器启动函数（不开中断）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HAL_TIM_Base_Start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601"/>
          <p:cNvGraphicFramePr>
            <a:graphicFrameLocks noChangeAspect="1"/>
          </p:cNvGraphicFramePr>
          <p:nvPr/>
        </p:nvGraphicFramePr>
        <p:xfrm>
          <a:off x="390525" y="1496060"/>
          <a:ext cx="4362450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431800" progId="Equation.KSEE3">
                  <p:embed/>
                </p:oleObj>
              </mc:Choice>
              <mc:Fallback>
                <p:oleObj name="" r:id="rId2" imgW="25400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0525" y="1496060"/>
                        <a:ext cx="4362450" cy="741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0"/>
          <p:cNvGraphicFramePr>
            <a:graphicFrameLocks noChangeAspect="1"/>
          </p:cNvGraphicFramePr>
          <p:nvPr/>
        </p:nvGraphicFramePr>
        <p:xfrm>
          <a:off x="390525" y="2825750"/>
          <a:ext cx="568134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3175000" imgH="241300" progId="Equation.KSEE3">
                  <p:embed/>
                </p:oleObj>
              </mc:Choice>
              <mc:Fallback>
                <p:oleObj name="" r:id="rId4" imgW="3175000" imgH="2413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525" y="2825750"/>
                        <a:ext cx="568134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55" y="4264660"/>
            <a:ext cx="6565900" cy="16478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②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定时器停止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函数（不开中断）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HAL_TIM_Base_Stop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346325"/>
            <a:ext cx="5935980" cy="853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199765"/>
            <a:ext cx="4191000" cy="60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985" y="872490"/>
            <a:ext cx="8432800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//运行定时器TIM3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f( HAL_TIM_Base_Start(&amp;htim3) != HAL_OK ) { Error_Handler(); }</a:t>
            </a:r>
            <a:endParaRPr lang="zh-CN" altLang="en-US" sz="20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985" y="4264660"/>
            <a:ext cx="8432800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//停止定时器TIM3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f( HAL_TIM_Base_Stop(&amp;htim3) != HAL_OK ) { Error_Handler(); }</a:t>
            </a:r>
            <a:endParaRPr lang="zh-CN" altLang="en-US" sz="20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需要用到的宏定义有：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①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设定定时器当前计数值宏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__HAL_TIM_SET_COUNTER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" y="1386840"/>
            <a:ext cx="3832860" cy="617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" y="2004060"/>
            <a:ext cx="3802380" cy="2087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490" y="4807585"/>
            <a:ext cx="10866120" cy="491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__HAL_TIM_SET_COUNTER(&amp;htim3,0);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//将定时器TIM3当前计数值设定为0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16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②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获取定时器当前计数值宏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__HAL_TIM_GET_COUNTER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002665"/>
            <a:ext cx="4451350" cy="2736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515" y="4328160"/>
            <a:ext cx="7917180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//读取定时器TIM3当前计数值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uint16_t cnt = __HAL_TIM_GET_COUNTER(&amp;htim3);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18135"/>
            <a:ext cx="11669395" cy="1130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修改任务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程序，将流水灯中的延时程序由软件延时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改为定时器阻塞方式。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理解单片机定时器的基本工作原理，掌握通过阻塞方式实现的单片机定时器延时程序的编制方法。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仿真电路如图所示，任务要求同3.1，即LED0以1秒为周期闪烁，要求延时必须通过定时器的阻塞方式实现。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90" y="3786505"/>
            <a:ext cx="5036185" cy="254952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4.2.1  STM32的定时器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（1）定时器概述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定时器是一类十分重要的单片机片内外部设备（简称“片内外设”），STM32F103系列单片机最多支持8个定时器，如表所示。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34352" y="2720975"/>
          <a:ext cx="10476230" cy="2498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9475"/>
                <a:gridCol w="1397000"/>
                <a:gridCol w="1431925"/>
                <a:gridCol w="1285875"/>
                <a:gridCol w="1221740"/>
                <a:gridCol w="1445260"/>
                <a:gridCol w="1544955"/>
                <a:gridCol w="1270000"/>
              </a:tblGrid>
              <a:tr h="586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类别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定时器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计数器分辨率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计数器类型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预分频系数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产生DMA请求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捕获/比较通道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互补输出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631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高级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TIM1、TIM8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16位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向上、向下、中央对齐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1~65536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可以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有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722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普通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TIM2、TIM3、TIM4、TIM5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16位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向上、向下、中央对齐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1~65536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可以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无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基本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TIM6、TIM7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16位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向上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1~65536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可以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0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无</a:t>
                      </a:r>
                      <a:endParaRPr lang="en-US" altLang="en-US" sz="16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88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除了上述8个定时器之外，还有2个看门狗定时器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（1个独立看门狗、1个窗口看门狗）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和1个系统嘀嗒定时器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（也称“SysTick定时器”）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STM32的定时器不仅数量丰富，功能也十分强大：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基本定时器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除了具备基本的定时功能之外，部分还为DAC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（Digital to Analog Converter，数模转换器）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提供一个触发通道。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普通定时器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在具备基本定时器的功能之外，还具备输入捕获、输出比较、单脉冲输出，PWM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（Pulse Width Modulation，脉冲宽度调制）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信号输出、正交编码器等功能。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高级定时器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在具备普通定时器的功能之外，还具备可输出带死区控制的互补PWM信号、紧急制动、定时器同步等功能，最多可以输出6路PWM信号。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4566285" cy="488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STM32F103R6内部仅保留TIM1、TIM2、TIM3三个定时器。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（2）定时器基本定时功能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定时器最基本的功能就是定时，本质上就是对周期性脉冲信号进行计数。由于STM32时钟树结构的复杂性，因此不同的定时器未必采用相同的时钟信号源，详见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73990"/>
            <a:ext cx="5996305" cy="65100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96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STM32的定时器具有三种不同的计数模式：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向上计数模式：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从默认初始值0开始做加法计数，加到预设值，产生一次溢出事件，自动复位至初始值0开始新一轮的计数，这也是定时器最常用的计数模式。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向下计数模式：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从设定初始值开始做减法计数，减到0，产生一次溢出事件，自动复位至初始值ARR开始新一轮的计数。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中央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计数模式：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在默认初始值0与预设值之间，先做向上（加法）计数，再做向下（减法）计数，完成一个计数周期之后产生一次溢出事件，接着进行新一轮的计数。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通常采用向上计数模式。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由时钟树示意图可知，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TIM3的时钟源来自于APB1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（Advanced Peripheral Bus 1，高级外设总线1）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，其频率可以在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下图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所示STM32CubeIDE的“Clock Configuration”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（时钟配置）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中直接设定，这里我们采用缺省设定8MHz。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5" y="1976120"/>
            <a:ext cx="5798820" cy="441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0200"/>
            <a:ext cx="11669395" cy="552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APB1 Timer clocks脉冲再经过一个定时器TIM3专属的预分频器再分频之后才能成为TIM3的计数脉冲，预分频参数保存在一个16位的寄存器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TIM3_PSC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（后简称PSC，PreScale）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之中，此时TIM3的计数脉冲周期T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和APB1 Timer clocks频率f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之间的关系是：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STM32所有的定时器都是16位定时器，即计数范围为0~65535，我们可以根据实际需要设定定时器的预设值，也叫自动重载寄存器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TIM3_ARR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（后简称ARR，Auto Reload Register）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，此时TIM3采用向上计数模式的一次溢出时间或者说一个计数周期T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OUT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的计算公式是：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603"/>
          <p:cNvGraphicFramePr>
            <a:graphicFrameLocks noChangeAspect="1"/>
          </p:cNvGraphicFramePr>
          <p:nvPr/>
        </p:nvGraphicFramePr>
        <p:xfrm>
          <a:off x="4966335" y="2112645"/>
          <a:ext cx="2258060" cy="10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52500" imgH="431800" progId="Equation.KSEE3">
                  <p:embed/>
                </p:oleObj>
              </mc:Choice>
              <mc:Fallback>
                <p:oleObj name="" r:id="rId2" imgW="9525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6335" y="2112645"/>
                        <a:ext cx="2258060" cy="102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2"/>
          <p:cNvGraphicFramePr>
            <a:graphicFrameLocks noChangeAspect="1"/>
          </p:cNvGraphicFramePr>
          <p:nvPr/>
        </p:nvGraphicFramePr>
        <p:xfrm>
          <a:off x="3056255" y="5262245"/>
          <a:ext cx="60801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641600" imgH="431800" progId="Equation.KSEE3">
                  <p:embed/>
                </p:oleObj>
              </mc:Choice>
              <mc:Fallback>
                <p:oleObj name="" r:id="rId4" imgW="26416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6255" y="5262245"/>
                        <a:ext cx="6080125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3691890" cy="448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4.2.2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首先是工程的图形化参数配置，如图所示，将连接LED的引脚PC0设为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“GPIO_Output”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模式，定时器选用普通定时器TIM3，时钟信号源选择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“Internal Clock”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（内部时钟）。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45" y="521335"/>
            <a:ext cx="7662545" cy="5253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99eeb586-1fbd-4d0d-9308-4405a52d038d}"/>
  <p:tag name="TABLE_ENDDRAG_ORIGIN_RECT" val="824*307"/>
  <p:tag name="TABLE_ENDDRAG_RECT" val="42*214*824*307"/>
</p:tagLst>
</file>

<file path=ppt/tags/tag2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演示</Application>
  <PresentationFormat>自定义</PresentationFormat>
  <Paragraphs>162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124</cp:revision>
  <dcterms:created xsi:type="dcterms:W3CDTF">2015-10-07T04:43:00Z</dcterms:created>
  <dcterms:modified xsi:type="dcterms:W3CDTF">2021-06-25T01:32:07Z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DE3C7C4F0F69436B874E5CCC48947775</vt:lpwstr>
  </property>
</Properties>
</file>