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4" r:id="rId3"/>
    <p:sldId id="292" r:id="rId5"/>
    <p:sldId id="325" r:id="rId6"/>
    <p:sldId id="330" r:id="rId7"/>
    <p:sldId id="331" r:id="rId8"/>
    <p:sldId id="332" r:id="rId9"/>
    <p:sldId id="333" r:id="rId10"/>
    <p:sldId id="334" r:id="rId11"/>
    <p:sldId id="335" r:id="rId12"/>
    <p:sldId id="336" r:id="rId13"/>
    <p:sldId id="313" r:id="rId14"/>
  </p:sldIdLst>
  <p:sldSz cx="12192000" cy="6858000"/>
  <p:notesSz cx="6858000" cy="9144000"/>
  <p:custDataLst>
    <p:tags r:id="rId18"/>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89074"/>
  </p:normalViewPr>
  <p:slideViewPr>
    <p:cSldViewPr snapToGrid="0">
      <p:cViewPr varScale="1">
        <p:scale>
          <a:sx n="89" d="100"/>
          <a:sy n="89" d="100"/>
        </p:scale>
        <p:origin x="-618" y="-108"/>
      </p:cViewPr>
      <p:guideLst>
        <p:guide orient="horz" pos="2132"/>
        <p:guide pos="3839"/>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316656F9-9585-4187-A8F5-014ED015095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png"/><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5.GIF"/></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 Id="rId3" Type="http://schemas.openxmlformats.org/officeDocument/2006/relationships/oleObject" Target="../embeddings/oleObject3.bin"/><Relationship Id="rId2" Type="http://schemas.openxmlformats.org/officeDocument/2006/relationships/image" Target="../media/image11.png"/><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14.emf"/><Relationship Id="rId2" Type="http://schemas.openxmlformats.org/officeDocument/2006/relationships/oleObject" Target="../embeddings/oleObject5.bin"/><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19175"/>
            <a:ext cx="12192000" cy="268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框 13"/>
          <p:cNvSpPr txBox="1"/>
          <p:nvPr/>
        </p:nvSpPr>
        <p:spPr>
          <a:xfrm>
            <a:off x="312420" y="1839595"/>
            <a:ext cx="11614150" cy="104521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rPr>
              <a:t>4.5  呼吸灯</a:t>
            </a:r>
            <a:endPar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endParaRPr>
          </a:p>
        </p:txBody>
      </p:sp>
      <p:pic>
        <p:nvPicPr>
          <p:cNvPr id="6" name="图片 5" descr="cubeGIF"/>
          <p:cNvPicPr>
            <a:picLocks noChangeAspect="1"/>
          </p:cNvPicPr>
          <p:nvPr/>
        </p:nvPicPr>
        <p:blipFill>
          <a:blip r:embed="rId1"/>
          <a:stretch>
            <a:fillRect/>
          </a:stretch>
        </p:blipFill>
        <p:spPr>
          <a:xfrm>
            <a:off x="9072880" y="3316605"/>
            <a:ext cx="2557780" cy="3325495"/>
          </a:xfrm>
          <a:prstGeom prst="rect">
            <a:avLst/>
          </a:prstGeom>
        </p:spPr>
      </p:pic>
      <p:pic>
        <p:nvPicPr>
          <p:cNvPr id="2" name="图片 1" descr="chipGIF"/>
          <p:cNvPicPr>
            <a:picLocks noChangeAspect="1"/>
          </p:cNvPicPr>
          <p:nvPr/>
        </p:nvPicPr>
        <p:blipFill>
          <a:blip r:embed="rId2"/>
          <a:stretch>
            <a:fillRect/>
          </a:stretch>
        </p:blipFill>
        <p:spPr>
          <a:xfrm>
            <a:off x="624840" y="75565"/>
            <a:ext cx="1724025" cy="1552575"/>
          </a:xfrm>
          <a:prstGeom prst="rect">
            <a:avLst/>
          </a:prstGeom>
        </p:spPr>
      </p:pic>
      <p:pic>
        <p:nvPicPr>
          <p:cNvPr id="4" name="图片 3" descr="JSIT_LOGO_GIF"/>
          <p:cNvPicPr>
            <a:picLocks noChangeAspect="1"/>
          </p:cNvPicPr>
          <p:nvPr/>
        </p:nvPicPr>
        <p:blipFill>
          <a:blip r:embed="rId3"/>
          <a:stretch>
            <a:fillRect/>
          </a:stretch>
        </p:blipFill>
        <p:spPr>
          <a:xfrm>
            <a:off x="8370570" y="75565"/>
            <a:ext cx="818515" cy="818515"/>
          </a:xfrm>
          <a:prstGeom prst="rect">
            <a:avLst/>
          </a:prstGeom>
        </p:spPr>
      </p:pic>
      <p:sp>
        <p:nvSpPr>
          <p:cNvPr id="5" name="文本框 4"/>
          <p:cNvSpPr txBox="1"/>
          <p:nvPr/>
        </p:nvSpPr>
        <p:spPr>
          <a:xfrm>
            <a:off x="9189085" y="129540"/>
            <a:ext cx="2882265" cy="706755"/>
          </a:xfrm>
          <a:prstGeom prst="rect">
            <a:avLst/>
          </a:prstGeom>
          <a:noFill/>
        </p:spPr>
        <p:txBody>
          <a:bodyPr wrap="square" rtlCol="0">
            <a:spAutoFit/>
          </a:bodyPr>
          <a:p>
            <a:r>
              <a:rPr lang="zh-CN" altLang="en-US" sz="2000" b="1">
                <a:solidFill>
                  <a:srgbClr val="6A0C12"/>
                </a:solidFill>
                <a:latin typeface="楷体" panose="02010609060101010101" charset="-122"/>
                <a:ea typeface="楷体" panose="02010609060101010101" charset="-122"/>
              </a:rPr>
              <a:t>江苏信息职业技术学院</a:t>
            </a:r>
            <a:endParaRPr lang="zh-CN" altLang="en-US" sz="2000" b="1">
              <a:solidFill>
                <a:srgbClr val="6A0C12"/>
              </a:solidFill>
              <a:latin typeface="楷体" panose="02010609060101010101" charset="-122"/>
              <a:ea typeface="楷体" panose="02010609060101010101" charset="-122"/>
            </a:endParaRPr>
          </a:p>
          <a:p>
            <a:r>
              <a:rPr lang="zh-CN" altLang="en-US" sz="2000" b="1">
                <a:solidFill>
                  <a:srgbClr val="6A0C12"/>
                </a:solidFill>
                <a:latin typeface="楷体" panose="02010609060101010101" charset="-122"/>
                <a:ea typeface="楷体" panose="02010609060101010101" charset="-122"/>
              </a:rPr>
              <a:t>智能</a:t>
            </a:r>
            <a:r>
              <a:rPr lang="zh-CN" altLang="en-US" sz="2000" b="1">
                <a:solidFill>
                  <a:srgbClr val="6A0C12"/>
                </a:solidFill>
                <a:latin typeface="楷体" panose="02010609060101010101" charset="-122"/>
                <a:ea typeface="楷体" panose="02010609060101010101" charset="-122"/>
              </a:rPr>
              <a:t>工程学院</a:t>
            </a:r>
            <a:endParaRPr lang="zh-CN" altLang="en-US" sz="2000" b="1">
              <a:solidFill>
                <a:srgbClr val="6A0C12"/>
              </a:solidFill>
              <a:latin typeface="楷体" panose="02010609060101010101" charset="-122"/>
              <a:ea typeface="楷体" panose="02010609060101010101"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809875"/>
          </a:xfrm>
          <a:prstGeom prst="rect">
            <a:avLst/>
          </a:prstGeom>
          <a:noFill/>
        </p:spPr>
        <p:txBody>
          <a:bodyPr wrap="square" rtlCol="0">
            <a:spAutoFit/>
          </a:bodyPr>
          <a:lstStyle/>
          <a:p>
            <a:pPr>
              <a:lnSpc>
                <a:spcPct val="130000"/>
              </a:lnSpc>
            </a:pPr>
            <a:r>
              <a:rPr lang="zh-CN" altLang="en-US" sz="2800" b="1" dirty="0" smtClean="0">
                <a:solidFill>
                  <a:srgbClr val="7030A0"/>
                </a:solidFill>
                <a:latin typeface="Times New Roman" panose="02020603050405020304" pitchFamily="18" charset="0"/>
                <a:ea typeface="宋体" panose="02010600030101010101" pitchFamily="2" charset="-122"/>
                <a:sym typeface="+mn-ea"/>
              </a:rPr>
              <a:t>    （现场操作演示</a:t>
            </a:r>
            <a:r>
              <a:rPr lang="zh-CN" altLang="en-US" sz="2800" b="1" dirty="0" smtClean="0">
                <a:solidFill>
                  <a:srgbClr val="7030A0"/>
                </a:solidFill>
                <a:ea typeface="宋体" panose="02010600030101010101" pitchFamily="2" charset="-122"/>
                <a:cs typeface="Arial" panose="020B0604020202020204" pitchFamily="34" charset="0"/>
                <a:sym typeface="+mn-ea"/>
              </a:rPr>
              <a:t>…</a:t>
            </a:r>
            <a:r>
              <a:rPr lang="zh-CN" altLang="en-US" sz="2800" b="1" dirty="0" smtClean="0">
                <a:solidFill>
                  <a:srgbClr val="7030A0"/>
                </a:solidFill>
                <a:latin typeface="Times New Roman" panose="02020603050405020304" pitchFamily="18" charset="0"/>
                <a:ea typeface="宋体" panose="02010600030101010101" pitchFamily="2" charset="-122"/>
                <a:sym typeface="+mn-ea"/>
              </a:rPr>
              <a:t>）</a:t>
            </a:r>
            <a:endParaRPr lang="zh-CN" altLang="en-US" sz="2800" b="1" dirty="0" smtClean="0">
              <a:solidFill>
                <a:srgbClr val="7030A0"/>
              </a:solidFill>
              <a:latin typeface="Times New Roman" panose="02020603050405020304" pitchFamily="18" charset="0"/>
              <a:ea typeface="宋体" panose="02010600030101010101" pitchFamily="2" charset="-122"/>
            </a:endParaRPr>
          </a:p>
          <a:p>
            <a:pPr>
              <a:lnSpc>
                <a:spcPct val="130000"/>
              </a:lnSpc>
            </a:pP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sym typeface="+mn-ea"/>
              </a:rPr>
              <a:t>技能训练：</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sym typeface="+mn-ea"/>
              </a:rPr>
              <a:t>    </a:t>
            </a:r>
            <a:r>
              <a:rPr lang="zh-CN" altLang="en-US" sz="2400" b="1" dirty="0" smtClean="0">
                <a:latin typeface="Times New Roman" panose="02020603050405020304" pitchFamily="18" charset="0"/>
                <a:ea typeface="宋体" panose="02010600030101010101" pitchFamily="2" charset="-122"/>
                <a:sym typeface="+mn-ea"/>
              </a:rPr>
              <a:t>修改有效电平为高电平，比较输出波形的不同之处。</a:t>
            </a:r>
            <a:endParaRPr lang="zh-CN" altLang="en-US" sz="2400" b="1" dirty="0" smtClean="0">
              <a:latin typeface="Times New Roman" panose="02020603050405020304" pitchFamily="18" charset="0"/>
              <a:ea typeface="宋体" panose="02010600030101010101" pitchFamily="2" charset="-122"/>
              <a:sym typeface="+mn-ea"/>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08"/>
          <p:cNvSpPr txBox="1">
            <a:spLocks noChangeArrowheads="1"/>
          </p:cNvSpPr>
          <p:nvPr/>
        </p:nvSpPr>
        <p:spPr bwMode="auto">
          <a:xfrm>
            <a:off x="1533525" y="2600960"/>
            <a:ext cx="91249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rPr>
              <a:t>To be continued...</a:t>
            </a:r>
            <a:endPar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129280"/>
          </a:xfrm>
          <a:prstGeom prst="rect">
            <a:avLst/>
          </a:prstGeom>
          <a:noFill/>
        </p:spPr>
        <p:txBody>
          <a:bodyPr wrap="square" rtlCol="0">
            <a:spAutoFit/>
          </a:bodyPr>
          <a:lstStyle/>
          <a:p>
            <a:pPr>
              <a:lnSpc>
                <a:spcPct val="130000"/>
              </a:lnSpc>
            </a:pPr>
            <a:r>
              <a:rPr lang="zh-CN" altLang="en-US" sz="2800" b="1" dirty="0">
                <a:solidFill>
                  <a:srgbClr val="7030A0"/>
                </a:solidFill>
                <a:latin typeface="黑体" panose="02010609060101010101" charset="-122"/>
                <a:ea typeface="黑体" panose="02010609060101010101" charset="-122"/>
              </a:rPr>
              <a:t>能力</a:t>
            </a:r>
            <a:r>
              <a:rPr lang="zh-CN" altLang="en-US" sz="2800" b="1" dirty="0" smtClean="0">
                <a:solidFill>
                  <a:srgbClr val="7030A0"/>
                </a:solidFill>
                <a:latin typeface="黑体" panose="02010609060101010101" charset="-122"/>
                <a:ea typeface="黑体" panose="02010609060101010101" charset="-122"/>
              </a:rPr>
              <a:t>目标：</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solidFill>
                  <a:schemeClr val="tx1"/>
                </a:solidFill>
                <a:uFillTx/>
                <a:latin typeface="Times New Roman" panose="02020603050405020304" pitchFamily="18" charset="0"/>
                <a:ea typeface="宋体" panose="02010600030101010101" pitchFamily="2" charset="-122"/>
              </a:rPr>
              <a:t>     </a:t>
            </a:r>
            <a:r>
              <a:rPr sz="2400" b="1" dirty="0">
                <a:solidFill>
                  <a:schemeClr val="tx1"/>
                </a:solidFill>
                <a:uFillTx/>
                <a:latin typeface="Times New Roman" panose="02020603050405020304" pitchFamily="18" charset="0"/>
                <a:ea typeface="宋体" panose="02010600030101010101" pitchFamily="2" charset="-122"/>
              </a:rPr>
              <a:t>理解并掌握STM32单片机PWM的使用方法，能利用PWM技术实现呼吸灯的程序设计。</a:t>
            </a:r>
            <a:endParaRPr sz="2400" b="1" dirty="0">
              <a:solidFill>
                <a:schemeClr val="tx1"/>
              </a:solidFill>
              <a:uFillTx/>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rPr>
              <a:t>任务要求：</a:t>
            </a:r>
            <a:endParaRPr lang="en-US" altLang="zh-CN" sz="2800" b="1" dirty="0" smtClean="0">
              <a:solidFill>
                <a:srgbClr val="7030A0"/>
              </a:solidFill>
              <a:latin typeface="黑体" panose="02010609060101010101" charset="-122"/>
              <a:ea typeface="黑体" panose="02010609060101010101"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仿真电路如图所示，D1为长亮LED，D2为呼吸灯，要求实现D2亮→灭→亮→灭……的渐变效果，一次变化周期为1秒。</a:t>
            </a:r>
            <a:r>
              <a:rPr lang="en-US" altLang="zh-CN" sz="2400" b="1" i="1" dirty="0" smtClean="0">
                <a:solidFill>
                  <a:srgbClr val="0070C0"/>
                </a:solidFill>
                <a:uFillTx/>
                <a:latin typeface="Times New Roman" panose="02020603050405020304" pitchFamily="18" charset="0"/>
                <a:ea typeface="宋体" panose="02010600030101010101" pitchFamily="2" charset="-122"/>
              </a:rPr>
              <a:t>（图中最右侧为虚拟示波器）</a:t>
            </a:r>
            <a:endParaRPr lang="en-US" altLang="zh-CN" sz="2400" b="1" i="1" dirty="0" smtClean="0">
              <a:solidFill>
                <a:srgbClr val="0070C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75" name="图片 75" descr="呼吸灯电路"/>
          <p:cNvPicPr>
            <a:picLocks noChangeAspect="1"/>
          </p:cNvPicPr>
          <p:nvPr/>
        </p:nvPicPr>
        <p:blipFill>
          <a:blip r:embed="rId2"/>
          <a:stretch>
            <a:fillRect/>
          </a:stretch>
        </p:blipFill>
        <p:spPr>
          <a:xfrm>
            <a:off x="2926080" y="3465830"/>
            <a:ext cx="5801995" cy="3114675"/>
          </a:xfrm>
          <a:prstGeom prst="rect">
            <a:avLst/>
          </a:prstGeom>
          <a:ln>
            <a:solidFill>
              <a:schemeClr val="accent1"/>
            </a:solid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44703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二、单片机发展史</a:t>
            </a:r>
            <a:endParaRPr lang="en-US" altLang="zh-CN"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solidFill>
                  <a:srgbClr val="FF0000"/>
                </a:solidFill>
                <a:latin typeface="Times New Roman" panose="02020603050405020304" pitchFamily="18" charset="0"/>
                <a:ea typeface="宋体" panose="02010600030101010101" pitchFamily="2" charset="-122"/>
              </a:rPr>
              <a:t>（1）PWM技术</a:t>
            </a:r>
            <a:endParaRPr lang="en-US" altLang="zh-CN" sz="24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a:t>
            </a:r>
            <a:r>
              <a:rPr lang="en-US" altLang="zh-CN" sz="2400" b="1" dirty="0" smtClean="0">
                <a:solidFill>
                  <a:srgbClr val="7030A0"/>
                </a:solidFill>
                <a:latin typeface="Times New Roman" panose="02020603050405020304" pitchFamily="18" charset="0"/>
                <a:ea typeface="宋体" panose="02010600030101010101" pitchFamily="2" charset="-122"/>
              </a:rPr>
              <a:t>PWM</a:t>
            </a:r>
            <a:r>
              <a:rPr lang="en-US" altLang="zh-CN" sz="2400" b="1" i="1" dirty="0" smtClean="0">
                <a:solidFill>
                  <a:srgbClr val="00B050"/>
                </a:solidFill>
                <a:latin typeface="Times New Roman" panose="02020603050405020304" pitchFamily="18" charset="0"/>
                <a:ea typeface="宋体" panose="02010600030101010101" pitchFamily="2" charset="-122"/>
              </a:rPr>
              <a:t>（Pulse Width Modulation，脉冲宽度调制）</a:t>
            </a:r>
            <a:r>
              <a:rPr lang="en-US" altLang="zh-CN" sz="2400" b="1" dirty="0" smtClean="0">
                <a:latin typeface="Times New Roman" panose="02020603050405020304" pitchFamily="18" charset="0"/>
                <a:ea typeface="宋体" panose="02010600030101010101" pitchFamily="2" charset="-122"/>
              </a:rPr>
              <a:t>，顾名思义就是对固定周期脉冲波形的高电平宽度进行调节。如图所示，脉冲周期固定为</a:t>
            </a:r>
            <a:r>
              <a:rPr lang="en-US" altLang="zh-CN" sz="2400" b="1" dirty="0" smtClean="0">
                <a:solidFill>
                  <a:srgbClr val="7030A0"/>
                </a:solidFill>
                <a:latin typeface="Times New Roman" panose="02020603050405020304" pitchFamily="18" charset="0"/>
                <a:ea typeface="宋体" panose="02010600030101010101" pitchFamily="2" charset="-122"/>
              </a:rPr>
              <a:t>T</a:t>
            </a:r>
            <a:r>
              <a:rPr lang="en-US" altLang="zh-CN" sz="2400" b="1" dirty="0" smtClean="0">
                <a:latin typeface="Times New Roman" panose="02020603050405020304" pitchFamily="18" charset="0"/>
                <a:ea typeface="宋体" panose="02010600030101010101" pitchFamily="2" charset="-122"/>
              </a:rPr>
              <a:t>，脉冲持续时间</a:t>
            </a:r>
            <a:r>
              <a:rPr lang="en-US" altLang="zh-CN" sz="2400" b="1" i="1" dirty="0" smtClean="0">
                <a:solidFill>
                  <a:srgbClr val="00B050"/>
                </a:solidFill>
                <a:latin typeface="Times New Roman" panose="02020603050405020304" pitchFamily="18" charset="0"/>
                <a:ea typeface="宋体" panose="02010600030101010101" pitchFamily="2" charset="-122"/>
              </a:rPr>
              <a:t>（高电平宽度）</a:t>
            </a:r>
            <a:r>
              <a:rPr lang="en-US" altLang="zh-CN" sz="2400" b="1" dirty="0" smtClean="0">
                <a:latin typeface="Times New Roman" panose="02020603050405020304" pitchFamily="18" charset="0"/>
                <a:ea typeface="宋体" panose="02010600030101010101" pitchFamily="2" charset="-122"/>
              </a:rPr>
              <a:t>为</a:t>
            </a:r>
            <a:r>
              <a:rPr lang="en-US" altLang="zh-CN" sz="2400" b="1" dirty="0" smtClean="0">
                <a:solidFill>
                  <a:srgbClr val="7030A0"/>
                </a:solidFill>
                <a:latin typeface="Times New Roman" panose="02020603050405020304" pitchFamily="18" charset="0"/>
                <a:ea typeface="宋体" panose="02010600030101010101" pitchFamily="2" charset="-122"/>
              </a:rPr>
              <a:t>τ</a:t>
            </a:r>
            <a:r>
              <a:rPr lang="en-US" altLang="zh-CN" sz="2400" b="1" dirty="0" smtClean="0">
                <a:latin typeface="Times New Roman" panose="02020603050405020304" pitchFamily="18" charset="0"/>
                <a:ea typeface="宋体" panose="02010600030101010101" pitchFamily="2" charset="-122"/>
              </a:rPr>
              <a:t>，为了方便分析问题，我们定义一个物理量占空比</a:t>
            </a:r>
            <a:r>
              <a:rPr lang="en-US" altLang="zh-CN" sz="2400" b="1" i="1" dirty="0" smtClean="0">
                <a:solidFill>
                  <a:srgbClr val="00B050"/>
                </a:solidFill>
                <a:latin typeface="Times New Roman" panose="02020603050405020304" pitchFamily="18" charset="0"/>
                <a:ea typeface="宋体" panose="02010600030101010101" pitchFamily="2" charset="-122"/>
              </a:rPr>
              <a:t>（Duty Ratio）</a:t>
            </a:r>
            <a:r>
              <a:rPr lang="en-US" altLang="zh-CN" sz="2400" b="1" dirty="0" smtClean="0">
                <a:solidFill>
                  <a:srgbClr val="7030A0"/>
                </a:solidFill>
                <a:latin typeface="Times New Roman" panose="02020603050405020304" pitchFamily="18" charset="0"/>
                <a:ea typeface="宋体" panose="02010600030101010101" pitchFamily="2" charset="-122"/>
              </a:rPr>
              <a:t>D</a:t>
            </a:r>
            <a:r>
              <a:rPr lang="en-US" altLang="zh-CN" sz="2400" b="1" dirty="0" smtClean="0">
                <a:latin typeface="Times New Roman" panose="02020603050405020304" pitchFamily="18" charset="0"/>
                <a:ea typeface="宋体" panose="02010600030101010101" pitchFamily="2" charset="-122"/>
              </a:rPr>
              <a:t>，它与周期</a:t>
            </a:r>
            <a:r>
              <a:rPr lang="en-US" altLang="zh-CN" sz="2400" b="1" dirty="0" smtClean="0">
                <a:solidFill>
                  <a:srgbClr val="7030A0"/>
                </a:solidFill>
                <a:latin typeface="Times New Roman" panose="02020603050405020304" pitchFamily="18" charset="0"/>
                <a:ea typeface="宋体" panose="02010600030101010101" pitchFamily="2" charset="-122"/>
              </a:rPr>
              <a:t>T</a:t>
            </a:r>
            <a:r>
              <a:rPr lang="en-US" altLang="zh-CN" sz="2400" b="1" dirty="0" smtClean="0">
                <a:latin typeface="Times New Roman" panose="02020603050405020304" pitchFamily="18" charset="0"/>
                <a:ea typeface="宋体" panose="02010600030101010101" pitchFamily="2" charset="-122"/>
              </a:rPr>
              <a:t>、高电平宽度的关系为：</a:t>
            </a:r>
            <a:endParaRPr lang="en-US" altLang="zh-CN" sz="2400" b="1" dirty="0" smtClean="0">
              <a:latin typeface="Times New Roman" panose="02020603050405020304" pitchFamily="18" charset="0"/>
              <a:ea typeface="宋体" panose="02010600030101010101" pitchFamily="2" charset="-122"/>
            </a:endParaRPr>
          </a:p>
          <a:p>
            <a:pPr>
              <a:lnSpc>
                <a:spcPct val="130000"/>
              </a:lnSpc>
            </a:pPr>
            <a:endParaRPr lang="en-US" altLang="zh-CN" sz="2400" b="1" dirty="0" smtClean="0">
              <a:latin typeface="Times New Roman" panose="02020603050405020304" pitchFamily="18" charset="0"/>
              <a:ea typeface="宋体" panose="02010600030101010101" pitchFamily="2" charset="-122"/>
            </a:endParaRPr>
          </a:p>
          <a:p>
            <a:pPr>
              <a:lnSpc>
                <a:spcPct val="130000"/>
              </a:lnSpc>
            </a:pPr>
            <a:endParaRPr lang="en-US" altLang="zh-CN" sz="2400" b="1" dirty="0" smtClean="0">
              <a:latin typeface="Times New Roman" panose="02020603050405020304" pitchFamily="18" charset="0"/>
              <a:ea typeface="宋体" panose="02010600030101010101" pitchFamily="2" charset="-122"/>
            </a:endParaRPr>
          </a:p>
          <a:p>
            <a:pPr>
              <a:lnSpc>
                <a:spcPct val="130000"/>
              </a:lnSpc>
            </a:pPr>
            <a:endParaRPr lang="en-US" altLang="zh-CN" sz="2400" b="1" dirty="0" smtClean="0">
              <a:latin typeface="Times New Roman" panose="02020603050405020304" pitchFamily="18" charset="0"/>
              <a:ea typeface="宋体" panose="02010600030101010101" pitchFamily="2" charset="-122"/>
            </a:endParaRPr>
          </a:p>
          <a:p>
            <a:pPr>
              <a:lnSpc>
                <a:spcPct val="130000"/>
              </a:lnSpc>
            </a:pP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上图中，脉冲波形的平均电压与占空比</a:t>
            </a:r>
            <a:r>
              <a:rPr lang="en-US" altLang="zh-CN" sz="2400" b="1" dirty="0" smtClean="0">
                <a:solidFill>
                  <a:srgbClr val="7030A0"/>
                </a:solidFill>
                <a:latin typeface="Times New Roman" panose="02020603050405020304" pitchFamily="18" charset="0"/>
                <a:ea typeface="宋体" panose="02010600030101010101" pitchFamily="2" charset="-122"/>
              </a:rPr>
              <a:t>D</a:t>
            </a:r>
            <a:r>
              <a:rPr lang="en-US" altLang="zh-CN" sz="2400" b="1" dirty="0" smtClean="0">
                <a:latin typeface="Times New Roman" panose="02020603050405020304" pitchFamily="18" charset="0"/>
                <a:ea typeface="宋体" panose="02010600030101010101" pitchFamily="2" charset="-122"/>
              </a:rPr>
              <a:t>，电平电压</a:t>
            </a:r>
            <a:r>
              <a:rPr lang="en-US" altLang="zh-CN" sz="2400" b="1" dirty="0" smtClean="0">
                <a:solidFill>
                  <a:srgbClr val="7030A0"/>
                </a:solidFill>
                <a:latin typeface="Times New Roman" panose="02020603050405020304" pitchFamily="18" charset="0"/>
                <a:ea typeface="宋体" panose="02010600030101010101" pitchFamily="2" charset="-122"/>
              </a:rPr>
              <a:t>U</a:t>
            </a:r>
            <a:r>
              <a:rPr lang="en-US" altLang="zh-CN" sz="2400" b="1" dirty="0" smtClean="0">
                <a:latin typeface="Times New Roman" panose="02020603050405020304" pitchFamily="18" charset="0"/>
                <a:ea typeface="宋体" panose="02010600030101010101" pitchFamily="2" charset="-122"/>
              </a:rPr>
              <a:t>之间的关系为：</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147482598"/>
          <p:cNvGraphicFramePr>
            <a:graphicFrameLocks noChangeAspect="1"/>
          </p:cNvGraphicFramePr>
          <p:nvPr/>
        </p:nvGraphicFramePr>
        <p:xfrm>
          <a:off x="4587875" y="2775585"/>
          <a:ext cx="1875155" cy="827405"/>
        </p:xfrm>
        <a:graphic>
          <a:graphicData uri="http://schemas.openxmlformats.org/presentationml/2006/ole">
            <mc:AlternateContent xmlns:mc="http://schemas.openxmlformats.org/markup-compatibility/2006">
              <mc:Choice xmlns:v="urn:schemas-microsoft-com:vml" Requires="v">
                <p:oleObj spid="_x0000_s3076" name="" r:id="rId2" imgW="888365" imgH="393700" progId="Equation.DSMT4">
                  <p:embed/>
                </p:oleObj>
              </mc:Choice>
              <mc:Fallback>
                <p:oleObj name="" r:id="rId2" imgW="888365" imgH="393700" progId="Equation.DSMT4">
                  <p:embed/>
                  <p:pic>
                    <p:nvPicPr>
                      <p:cNvPr id="0" name="图片 3075"/>
                      <p:cNvPicPr/>
                      <p:nvPr/>
                    </p:nvPicPr>
                    <p:blipFill>
                      <a:blip r:embed="rId3"/>
                      <a:stretch>
                        <a:fillRect/>
                      </a:stretch>
                    </p:blipFill>
                    <p:spPr>
                      <a:xfrm>
                        <a:off x="4587875" y="2775585"/>
                        <a:ext cx="1875155" cy="827405"/>
                      </a:xfrm>
                      <a:prstGeom prst="rect">
                        <a:avLst/>
                      </a:prstGeom>
                      <a:noFill/>
                      <a:ln w="38100">
                        <a:noFill/>
                        <a:miter/>
                      </a:ln>
                    </p:spPr>
                  </p:pic>
                </p:oleObj>
              </mc:Fallback>
            </mc:AlternateContent>
          </a:graphicData>
        </a:graphic>
      </p:graphicFrame>
      <p:pic>
        <p:nvPicPr>
          <p:cNvPr id="100" name="图片 99"/>
          <p:cNvPicPr/>
          <p:nvPr/>
        </p:nvPicPr>
        <p:blipFill>
          <a:blip r:embed="rId4"/>
          <a:stretch>
            <a:fillRect/>
          </a:stretch>
        </p:blipFill>
        <p:spPr>
          <a:xfrm>
            <a:off x="3851910" y="3475355"/>
            <a:ext cx="2611120" cy="1843405"/>
          </a:xfrm>
          <a:prstGeom prst="rect">
            <a:avLst/>
          </a:prstGeom>
          <a:noFill/>
          <a:ln w="9525">
            <a:noFill/>
          </a:ln>
        </p:spPr>
      </p:pic>
      <p:graphicFrame>
        <p:nvGraphicFramePr>
          <p:cNvPr id="4" name="对象 -2147482597"/>
          <p:cNvGraphicFramePr>
            <a:graphicFrameLocks noChangeAspect="1"/>
          </p:cNvGraphicFramePr>
          <p:nvPr/>
        </p:nvGraphicFramePr>
        <p:xfrm>
          <a:off x="9864090" y="5132070"/>
          <a:ext cx="1769110" cy="725805"/>
        </p:xfrm>
        <a:graphic>
          <a:graphicData uri="http://schemas.openxmlformats.org/presentationml/2006/ole">
            <mc:AlternateContent xmlns:mc="http://schemas.openxmlformats.org/markup-compatibility/2006">
              <mc:Choice xmlns:v="urn:schemas-microsoft-com:vml" Requires="v">
                <p:oleObj spid="_x0000_s5" name="" r:id="rId5" imgW="951865" imgH="393700" progId="Equation.DSMT4">
                  <p:embed/>
                </p:oleObj>
              </mc:Choice>
              <mc:Fallback>
                <p:oleObj name="" r:id="rId5" imgW="951865" imgH="393700" progId="Equation.DSMT4">
                  <p:embed/>
                  <p:pic>
                    <p:nvPicPr>
                      <p:cNvPr id="0" name="图片 2"/>
                      <p:cNvPicPr/>
                      <p:nvPr/>
                    </p:nvPicPr>
                    <p:blipFill>
                      <a:blip r:embed="rId6"/>
                      <a:stretch>
                        <a:fillRect/>
                      </a:stretch>
                    </p:blipFill>
                    <p:spPr>
                      <a:xfrm>
                        <a:off x="9864090" y="5132070"/>
                        <a:ext cx="1769110" cy="72580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008120"/>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简单来说，</a:t>
            </a:r>
            <a:r>
              <a:rPr lang="en-US" altLang="zh-CN" sz="2400" b="1" u="sng" dirty="0" smtClean="0">
                <a:solidFill>
                  <a:srgbClr val="0070C0"/>
                </a:solidFill>
                <a:latin typeface="Times New Roman" panose="02020603050405020304" pitchFamily="18" charset="0"/>
                <a:ea typeface="宋体" panose="02010600030101010101" pitchFamily="2" charset="-122"/>
              </a:rPr>
              <a:t>PWM技术就是通过调节输出脉冲的占空比来达到调节输出信号平均电压的目的</a:t>
            </a:r>
            <a:r>
              <a:rPr lang="en-US" altLang="zh-CN" sz="2400" b="1" dirty="0" smtClean="0">
                <a:latin typeface="Times New Roman" panose="02020603050405020304" pitchFamily="18" charset="0"/>
                <a:ea typeface="宋体" panose="02010600030101010101" pitchFamily="2" charset="-122"/>
              </a:rPr>
              <a:t>，一般可用于直流电机调速、开关电源、LED亮度调节等领域。</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FF0000"/>
                </a:solidFill>
                <a:latin typeface="Times New Roman" panose="02020603050405020304" pitchFamily="18" charset="0"/>
                <a:ea typeface="宋体" panose="02010600030101010101" pitchFamily="2" charset="-122"/>
              </a:rPr>
              <a:t>    （2）定时器的PWM功能</a:t>
            </a:r>
            <a:endParaRPr lang="en-US" altLang="zh-CN" sz="24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STM32F103系列单片机，除了基本定时器TIM6、TIM7之外，其余定时器都有输出PWM的功能</a:t>
            </a:r>
            <a:r>
              <a:rPr lang="zh-CN" altLang="en-US" sz="2400" b="1" dirty="0" smtClean="0">
                <a:latin typeface="Times New Roman" panose="02020603050405020304" pitchFamily="18" charset="0"/>
                <a:ea typeface="宋体" panose="02010600030101010101" pitchFamily="2" charset="-122"/>
              </a:rPr>
              <a:t>，</a:t>
            </a:r>
            <a:r>
              <a:rPr lang="en-US" altLang="zh-CN" sz="2400" b="1" dirty="0" smtClean="0">
                <a:latin typeface="Times New Roman" panose="02020603050405020304" pitchFamily="18" charset="0"/>
                <a:ea typeface="宋体" panose="02010600030101010101" pitchFamily="2" charset="-122"/>
              </a:rPr>
              <a:t>本</a:t>
            </a:r>
            <a:r>
              <a:rPr lang="zh-CN" altLang="en-US" sz="2400" b="1" dirty="0" smtClean="0">
                <a:latin typeface="Times New Roman" panose="02020603050405020304" pitchFamily="18" charset="0"/>
                <a:ea typeface="宋体" panose="02010600030101010101" pitchFamily="2" charset="-122"/>
              </a:rPr>
              <a:t>次任务</a:t>
            </a:r>
            <a:r>
              <a:rPr lang="en-US" altLang="zh-CN" sz="2400" b="1" dirty="0" smtClean="0">
                <a:latin typeface="Times New Roman" panose="02020603050405020304" pitchFamily="18" charset="0"/>
                <a:ea typeface="宋体" panose="02010600030101010101" pitchFamily="2" charset="-122"/>
              </a:rPr>
              <a:t>仅介绍普通定时器TIM3输出1路PWM实现LED呼吸灯效果的方法。</a:t>
            </a:r>
            <a:endParaRPr lang="en-US" altLang="zh-CN" sz="2400" b="1" dirty="0" smtClean="0">
              <a:latin typeface="Times New Roman" panose="02020603050405020304" pitchFamily="18" charset="0"/>
              <a:ea typeface="宋体" panose="02010600030101010101" pitchFamily="2" charset="-122"/>
            </a:endParaRPr>
          </a:p>
          <a:p>
            <a:pPr algn="l">
              <a:lnSpc>
                <a:spcPct val="130000"/>
              </a:lnSpc>
              <a:buClrTx/>
              <a:buSzTx/>
              <a:buFontTx/>
            </a:pPr>
            <a:r>
              <a:rPr lang="zh-CN" altLang="en-US" sz="2800" b="1" dirty="0" smtClean="0">
                <a:solidFill>
                  <a:srgbClr val="0000FF"/>
                </a:solidFill>
                <a:latin typeface="Times New Roman" panose="02020603050405020304" pitchFamily="18" charset="0"/>
                <a:ea typeface="黑体" panose="02010609060101010101" charset="-122"/>
              </a:rPr>
              <a:t>4.5.2  任务程序的编写</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首先是工程的图形化配置</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06" name="图片 106" descr="PWM配置1"/>
          <p:cNvPicPr>
            <a:picLocks noChangeAspect="1"/>
          </p:cNvPicPr>
          <p:nvPr/>
        </p:nvPicPr>
        <p:blipFill>
          <a:blip r:embed="rId2"/>
          <a:stretch>
            <a:fillRect/>
          </a:stretch>
        </p:blipFill>
        <p:spPr>
          <a:xfrm>
            <a:off x="4108450" y="3957320"/>
            <a:ext cx="7980045" cy="2816860"/>
          </a:xfrm>
          <a:prstGeom prst="rect">
            <a:avLst/>
          </a:prstGeom>
          <a:ln>
            <a:solidFill>
              <a:schemeClr val="tx1"/>
            </a:solidFill>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5343525" cy="3928110"/>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在</a:t>
            </a:r>
            <a:r>
              <a:rPr lang="zh-CN" altLang="en-US" sz="2400" b="1" dirty="0" smtClean="0">
                <a:latin typeface="Times New Roman" panose="02020603050405020304" pitchFamily="18" charset="0"/>
                <a:ea typeface="宋体" panose="02010600030101010101" pitchFamily="2" charset="-122"/>
              </a:rPr>
              <a:t>如</a:t>
            </a:r>
            <a:r>
              <a:rPr lang="en-US" altLang="zh-CN" sz="2400" b="1" dirty="0" smtClean="0">
                <a:latin typeface="Times New Roman" panose="02020603050405020304" pitchFamily="18" charset="0"/>
                <a:ea typeface="宋体" panose="02010600030101010101" pitchFamily="2" charset="-122"/>
              </a:rPr>
              <a:t>图所示定时器配置设定窗口中，“</a:t>
            </a:r>
            <a:r>
              <a:rPr lang="en-US" altLang="zh-CN" sz="2400" b="1" dirty="0" smtClean="0">
                <a:solidFill>
                  <a:srgbClr val="0070C0"/>
                </a:solidFill>
                <a:latin typeface="Times New Roman" panose="02020603050405020304" pitchFamily="18" charset="0"/>
                <a:ea typeface="宋体" panose="02010600030101010101" pitchFamily="2" charset="-122"/>
              </a:rPr>
              <a:t>Counter Settings</a:t>
            </a:r>
            <a:r>
              <a:rPr lang="en-US" altLang="zh-CN" sz="2400" b="1" dirty="0" smtClean="0">
                <a:latin typeface="Times New Roman" panose="02020603050405020304" pitchFamily="18" charset="0"/>
                <a:ea typeface="宋体" panose="02010600030101010101" pitchFamily="2" charset="-122"/>
              </a:rPr>
              <a:t>”</a:t>
            </a:r>
            <a:r>
              <a:rPr lang="en-US" altLang="zh-CN" sz="2400" b="1" i="1" dirty="0" smtClean="0">
                <a:solidFill>
                  <a:srgbClr val="00B050"/>
                </a:solidFill>
                <a:latin typeface="Times New Roman" panose="02020603050405020304" pitchFamily="18" charset="0"/>
                <a:ea typeface="宋体" panose="02010600030101010101" pitchFamily="2" charset="-122"/>
              </a:rPr>
              <a:t>（计数器设定）</a:t>
            </a:r>
            <a:r>
              <a:rPr lang="en-US" altLang="zh-CN" sz="2400" b="1" dirty="0" smtClean="0">
                <a:latin typeface="Times New Roman" panose="02020603050405020304" pitchFamily="18" charset="0"/>
                <a:ea typeface="宋体" panose="02010600030101010101" pitchFamily="2" charset="-122"/>
              </a:rPr>
              <a:t>设定</a:t>
            </a:r>
            <a:r>
              <a:rPr lang="en-US" altLang="zh-CN" sz="2400" b="1" dirty="0" smtClean="0">
                <a:solidFill>
                  <a:srgbClr val="0070C0"/>
                </a:solidFill>
                <a:latin typeface="Times New Roman" panose="02020603050405020304" pitchFamily="18" charset="0"/>
                <a:ea typeface="宋体" panose="02010600030101010101" pitchFamily="2" charset="-122"/>
              </a:rPr>
              <a:t>PSC</a:t>
            </a:r>
            <a:r>
              <a:rPr lang="en-US" altLang="zh-CN" sz="2400" b="1" dirty="0" smtClean="0">
                <a:latin typeface="Times New Roman" panose="02020603050405020304" pitchFamily="18" charset="0"/>
                <a:ea typeface="宋体" panose="02010600030101010101" pitchFamily="2" charset="-122"/>
              </a:rPr>
              <a:t>为</a:t>
            </a:r>
            <a:r>
              <a:rPr lang="en-US" altLang="zh-CN" sz="2400" b="1" dirty="0" smtClean="0">
                <a:solidFill>
                  <a:srgbClr val="FF0000"/>
                </a:solidFill>
                <a:latin typeface="Times New Roman" panose="02020603050405020304" pitchFamily="18" charset="0"/>
                <a:ea typeface="宋体" panose="02010600030101010101" pitchFamily="2" charset="-122"/>
              </a:rPr>
              <a:t>79</a:t>
            </a:r>
            <a:r>
              <a:rPr lang="en-US" altLang="zh-CN" sz="2400" b="1" dirty="0" smtClean="0">
                <a:latin typeface="Times New Roman" panose="02020603050405020304" pitchFamily="18" charset="0"/>
                <a:ea typeface="宋体" panose="02010600030101010101" pitchFamily="2" charset="-122"/>
              </a:rPr>
              <a:t>，此时定时器的计数脉冲对象周期：</a:t>
            </a:r>
            <a:endParaRPr lang="en-US" altLang="zh-CN" sz="2400" b="1" dirty="0" smtClean="0">
              <a:latin typeface="Times New Roman" panose="02020603050405020304" pitchFamily="18" charset="0"/>
              <a:ea typeface="宋体" panose="02010600030101010101" pitchFamily="2" charset="-122"/>
            </a:endParaRPr>
          </a:p>
          <a:p>
            <a:pPr>
              <a:lnSpc>
                <a:spcPct val="130000"/>
              </a:lnSpc>
            </a:pPr>
            <a:endParaRPr lang="en-US" altLang="zh-CN" sz="2400" b="1" dirty="0" smtClean="0">
              <a:latin typeface="Times New Roman" panose="02020603050405020304" pitchFamily="18" charset="0"/>
              <a:ea typeface="宋体" panose="02010600030101010101" pitchFamily="2" charset="-122"/>
            </a:endParaRPr>
          </a:p>
          <a:p>
            <a:pPr>
              <a:lnSpc>
                <a:spcPct val="130000"/>
              </a:lnSpc>
            </a:pP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设定</a:t>
            </a:r>
            <a:r>
              <a:rPr lang="en-US" altLang="zh-CN" sz="2400" b="1" dirty="0" smtClean="0">
                <a:solidFill>
                  <a:srgbClr val="0070C0"/>
                </a:solidFill>
                <a:latin typeface="Times New Roman" panose="02020603050405020304" pitchFamily="18" charset="0"/>
                <a:ea typeface="宋体" panose="02010600030101010101" pitchFamily="2" charset="-122"/>
              </a:rPr>
              <a:t>ARR</a:t>
            </a:r>
            <a:r>
              <a:rPr lang="en-US" altLang="zh-CN" sz="2400" b="1" dirty="0" smtClean="0">
                <a:latin typeface="Times New Roman" panose="02020603050405020304" pitchFamily="18" charset="0"/>
                <a:ea typeface="宋体" panose="02010600030101010101" pitchFamily="2" charset="-122"/>
              </a:rPr>
              <a:t>为</a:t>
            </a:r>
            <a:r>
              <a:rPr lang="en-US" altLang="zh-CN" sz="2400" b="1" dirty="0" smtClean="0">
                <a:solidFill>
                  <a:srgbClr val="FF0000"/>
                </a:solidFill>
                <a:latin typeface="Times New Roman" panose="02020603050405020304" pitchFamily="18" charset="0"/>
                <a:ea typeface="宋体" panose="02010600030101010101" pitchFamily="2" charset="-122"/>
              </a:rPr>
              <a:t>99</a:t>
            </a:r>
            <a:r>
              <a:rPr lang="en-US" altLang="zh-CN" sz="2400" b="1" dirty="0" smtClean="0">
                <a:latin typeface="Times New Roman" panose="02020603050405020304" pitchFamily="18" charset="0"/>
                <a:ea typeface="宋体" panose="02010600030101010101" pitchFamily="2" charset="-122"/>
              </a:rPr>
              <a:t>，此时定时器一次溢出时间：</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08" name="图片 108" descr="PWM配置2"/>
          <p:cNvPicPr>
            <a:picLocks noChangeAspect="1"/>
          </p:cNvPicPr>
          <p:nvPr/>
        </p:nvPicPr>
        <p:blipFill>
          <a:blip r:embed="rId2"/>
          <a:stretch>
            <a:fillRect/>
          </a:stretch>
        </p:blipFill>
        <p:spPr>
          <a:xfrm>
            <a:off x="5605145" y="544830"/>
            <a:ext cx="5964555" cy="3961765"/>
          </a:xfrm>
          <a:prstGeom prst="rect">
            <a:avLst/>
          </a:prstGeom>
          <a:ln>
            <a:solidFill>
              <a:schemeClr val="tx1"/>
            </a:solidFill>
          </a:ln>
        </p:spPr>
      </p:pic>
      <p:graphicFrame>
        <p:nvGraphicFramePr>
          <p:cNvPr id="3" name="对象 -2147482596"/>
          <p:cNvGraphicFramePr>
            <a:graphicFrameLocks noChangeAspect="1"/>
          </p:cNvGraphicFramePr>
          <p:nvPr/>
        </p:nvGraphicFramePr>
        <p:xfrm>
          <a:off x="433070" y="2346325"/>
          <a:ext cx="3316605" cy="772795"/>
        </p:xfrm>
        <a:graphic>
          <a:graphicData uri="http://schemas.openxmlformats.org/presentationml/2006/ole">
            <mc:AlternateContent xmlns:mc="http://schemas.openxmlformats.org/markup-compatibility/2006">
              <mc:Choice xmlns:v="urn:schemas-microsoft-com:vml" Requires="v">
                <p:oleObj spid="_x0000_s3076" name="" r:id="rId3" imgW="1854200" imgH="431800" progId="Equation.KSEE3">
                  <p:embed/>
                </p:oleObj>
              </mc:Choice>
              <mc:Fallback>
                <p:oleObj name="" r:id="rId3" imgW="1854200" imgH="431800" progId="Equation.KSEE3">
                  <p:embed/>
                  <p:pic>
                    <p:nvPicPr>
                      <p:cNvPr id="0" name="图片 3075"/>
                      <p:cNvPicPr/>
                      <p:nvPr/>
                    </p:nvPicPr>
                    <p:blipFill>
                      <a:blip r:embed="rId4"/>
                      <a:stretch>
                        <a:fillRect/>
                      </a:stretch>
                    </p:blipFill>
                    <p:spPr>
                      <a:xfrm>
                        <a:off x="433070" y="2346325"/>
                        <a:ext cx="3316605" cy="772795"/>
                      </a:xfrm>
                      <a:prstGeom prst="rect">
                        <a:avLst/>
                      </a:prstGeom>
                      <a:noFill/>
                      <a:ln w="38100">
                        <a:noFill/>
                        <a:miter/>
                      </a:ln>
                    </p:spPr>
                  </p:pic>
                </p:oleObj>
              </mc:Fallback>
            </mc:AlternateContent>
          </a:graphicData>
        </a:graphic>
      </p:graphicFrame>
      <p:graphicFrame>
        <p:nvGraphicFramePr>
          <p:cNvPr id="4" name="对象 -2147482595"/>
          <p:cNvGraphicFramePr>
            <a:graphicFrameLocks noChangeAspect="1"/>
          </p:cNvGraphicFramePr>
          <p:nvPr/>
        </p:nvGraphicFramePr>
        <p:xfrm>
          <a:off x="433070" y="4264343"/>
          <a:ext cx="4023360" cy="857250"/>
        </p:xfrm>
        <a:graphic>
          <a:graphicData uri="http://schemas.openxmlformats.org/presentationml/2006/ole">
            <mc:AlternateContent xmlns:mc="http://schemas.openxmlformats.org/markup-compatibility/2006">
              <mc:Choice xmlns:v="urn:schemas-microsoft-com:vml" Requires="v">
                <p:oleObj spid="_x0000_s5" name="" r:id="rId5" imgW="2145665" imgH="457200" progId="Equation.KSEE3">
                  <p:embed/>
                </p:oleObj>
              </mc:Choice>
              <mc:Fallback>
                <p:oleObj name="" r:id="rId5" imgW="2145665" imgH="457200" progId="Equation.KSEE3">
                  <p:embed/>
                  <p:pic>
                    <p:nvPicPr>
                      <p:cNvPr id="0" name="图片 2"/>
                      <p:cNvPicPr/>
                      <p:nvPr/>
                    </p:nvPicPr>
                    <p:blipFill>
                      <a:blip r:embed="rId6"/>
                      <a:stretch>
                        <a:fillRect/>
                      </a:stretch>
                    </p:blipFill>
                    <p:spPr>
                      <a:xfrm>
                        <a:off x="433070" y="4264343"/>
                        <a:ext cx="4023360" cy="85725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367020"/>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PWM占空比的设定</a:t>
            </a:r>
            <a:r>
              <a:rPr lang="zh-CN" altLang="en-US" sz="2400" b="1" dirty="0" smtClean="0">
                <a:latin typeface="Times New Roman" panose="02020603050405020304" pitchFamily="18" charset="0"/>
                <a:ea typeface="宋体" panose="02010600030101010101" pitchFamily="2" charset="-122"/>
              </a:rPr>
              <a:t>如图所示。</a:t>
            </a:r>
            <a:endParaRPr lang="zh-CN" altLang="en-US" sz="2400" b="1" dirty="0" smtClean="0">
              <a:latin typeface="Times New Roman" panose="02020603050405020304" pitchFamily="18" charset="0"/>
              <a:ea typeface="宋体" panose="02010600030101010101" pitchFamily="2" charset="-122"/>
            </a:endParaRPr>
          </a:p>
          <a:p>
            <a:pPr>
              <a:lnSpc>
                <a:spcPct val="130000"/>
              </a:lnSpc>
            </a:pPr>
            <a:endParaRPr lang="zh-CN" altLang="en-US" sz="2400" b="1" dirty="0" smtClean="0">
              <a:latin typeface="Times New Roman" panose="02020603050405020304" pitchFamily="18" charset="0"/>
              <a:ea typeface="宋体" panose="02010600030101010101" pitchFamily="2" charset="-122"/>
            </a:endParaRPr>
          </a:p>
          <a:p>
            <a:pPr>
              <a:lnSpc>
                <a:spcPct val="130000"/>
              </a:lnSpc>
            </a:pPr>
            <a:endParaRPr lang="zh-CN" altLang="en-US" sz="2400" b="1" dirty="0" smtClean="0">
              <a:latin typeface="Times New Roman" panose="02020603050405020304" pitchFamily="18" charset="0"/>
              <a:ea typeface="宋体" panose="02010600030101010101" pitchFamily="2" charset="-122"/>
            </a:endParaRPr>
          </a:p>
          <a:p>
            <a:pPr>
              <a:lnSpc>
                <a:spcPct val="130000"/>
              </a:lnSpc>
            </a:pPr>
            <a:endParaRPr lang="zh-CN" altLang="en-US" sz="2400" b="1" dirty="0" smtClean="0">
              <a:latin typeface="Times New Roman" panose="02020603050405020304" pitchFamily="18" charset="0"/>
              <a:ea typeface="宋体" panose="02010600030101010101" pitchFamily="2" charset="-122"/>
            </a:endParaRPr>
          </a:p>
          <a:p>
            <a:pPr>
              <a:lnSpc>
                <a:spcPct val="130000"/>
              </a:lnSpc>
            </a:pPr>
            <a:endParaRPr lang="zh-CN" altLang="en-US" sz="2400" b="1" dirty="0" smtClean="0">
              <a:latin typeface="Times New Roman" panose="02020603050405020304" pitchFamily="18" charset="0"/>
              <a:ea typeface="宋体" panose="02010600030101010101" pitchFamily="2" charset="-122"/>
            </a:endParaRPr>
          </a:p>
          <a:p>
            <a:pPr>
              <a:lnSpc>
                <a:spcPct val="130000"/>
              </a:lnSpc>
            </a:pPr>
            <a:endParaRPr lang="zh-CN" altLang="en-US" sz="2400" b="1" dirty="0" smtClean="0">
              <a:latin typeface="Times New Roman" panose="02020603050405020304" pitchFamily="18" charset="0"/>
              <a:ea typeface="宋体" panose="02010600030101010101" pitchFamily="2" charset="-122"/>
            </a:endParaRPr>
          </a:p>
          <a:p>
            <a:pPr>
              <a:lnSpc>
                <a:spcPct val="130000"/>
              </a:lnSpc>
            </a:pPr>
            <a:endParaRPr lang="zh-CN" altLang="en-US" sz="2400" b="1" dirty="0" smtClean="0">
              <a:latin typeface="Times New Roman" panose="02020603050405020304" pitchFamily="18" charset="0"/>
              <a:ea typeface="宋体" panose="02010600030101010101" pitchFamily="2" charset="-122"/>
            </a:endParaRPr>
          </a:p>
          <a:p>
            <a:pPr>
              <a:lnSpc>
                <a:spcPct val="130000"/>
              </a:lnSpc>
            </a:pPr>
            <a:r>
              <a:rPr lang="zh-CN" altLang="en-US" sz="2400" b="1" dirty="0" smtClean="0">
                <a:latin typeface="Times New Roman" panose="02020603050405020304" pitchFamily="18" charset="0"/>
                <a:ea typeface="宋体" panose="02010600030101010101" pitchFamily="2" charset="-122"/>
              </a:rPr>
              <a:t>    </a:t>
            </a:r>
            <a:r>
              <a:rPr lang="zh-CN" altLang="en-US" sz="2400" b="1" i="1" dirty="0" smtClean="0">
                <a:solidFill>
                  <a:srgbClr val="00B050"/>
                </a:solidFill>
                <a:latin typeface="Times New Roman" panose="02020603050405020304" pitchFamily="18" charset="0"/>
                <a:ea typeface="宋体" panose="02010600030101010101" pitchFamily="2" charset="-122"/>
              </a:rPr>
              <a:t>值得注意的是，这里PWM的溢出周期为1ms，也就是说PWM的频率为1kHz。</a:t>
            </a:r>
            <a:endParaRPr lang="zh-CN" altLang="en-US" sz="2400" b="1" dirty="0" smtClean="0">
              <a:latin typeface="Times New Roman" panose="02020603050405020304" pitchFamily="18" charset="0"/>
              <a:ea typeface="宋体" panose="02010600030101010101" pitchFamily="2" charset="-122"/>
            </a:endParaRPr>
          </a:p>
          <a:p>
            <a:pPr>
              <a:lnSpc>
                <a:spcPct val="130000"/>
              </a:lnSpc>
            </a:pPr>
            <a:r>
              <a:rPr lang="zh-CN" altLang="en-US" sz="2400" b="1" dirty="0" smtClean="0">
                <a:latin typeface="Times New Roman" panose="02020603050405020304" pitchFamily="18" charset="0"/>
                <a:ea typeface="宋体" panose="02010600030101010101" pitchFamily="2" charset="-122"/>
              </a:rPr>
              <a:t>    “</a:t>
            </a:r>
            <a:r>
              <a:rPr lang="zh-CN" altLang="en-US" sz="2400" b="1" dirty="0" smtClean="0">
                <a:solidFill>
                  <a:srgbClr val="0070C0"/>
                </a:solidFill>
                <a:latin typeface="Times New Roman" panose="02020603050405020304" pitchFamily="18" charset="0"/>
                <a:ea typeface="宋体" panose="02010600030101010101" pitchFamily="2" charset="-122"/>
              </a:rPr>
              <a:t>PWM Generation Channel x</a:t>
            </a:r>
            <a:r>
              <a:rPr lang="zh-CN" altLang="en-US" sz="2400" b="1" dirty="0" smtClean="0">
                <a:latin typeface="Times New Roman" panose="02020603050405020304" pitchFamily="18" charset="0"/>
                <a:ea typeface="宋体" panose="02010600030101010101" pitchFamily="2" charset="-122"/>
              </a:rPr>
              <a:t>”</a:t>
            </a:r>
            <a:r>
              <a:rPr lang="zh-CN" altLang="en-US" sz="2400" b="1" i="1" dirty="0" smtClean="0">
                <a:solidFill>
                  <a:srgbClr val="00B050"/>
                </a:solidFill>
                <a:latin typeface="Times New Roman" panose="02020603050405020304" pitchFamily="18" charset="0"/>
                <a:ea typeface="宋体" panose="02010600030101010101" pitchFamily="2" charset="-122"/>
              </a:rPr>
              <a:t>（通道x的PWM生成，x=1,2,3,4）</a:t>
            </a:r>
            <a:r>
              <a:rPr lang="zh-CN" altLang="en-US" sz="2400" b="1" dirty="0" smtClean="0">
                <a:latin typeface="Times New Roman" panose="02020603050405020304" pitchFamily="18" charset="0"/>
                <a:ea typeface="宋体" panose="02010600030101010101" pitchFamily="2" charset="-122"/>
              </a:rPr>
              <a:t>设定窗口中有“</a:t>
            </a:r>
            <a:r>
              <a:rPr lang="zh-CN" altLang="en-US" sz="2400" b="1" dirty="0" smtClean="0">
                <a:solidFill>
                  <a:srgbClr val="0070C0"/>
                </a:solidFill>
                <a:latin typeface="Times New Roman" panose="02020603050405020304" pitchFamily="18" charset="0"/>
                <a:ea typeface="宋体" panose="02010600030101010101" pitchFamily="2" charset="-122"/>
              </a:rPr>
              <a:t>Mode</a:t>
            </a:r>
            <a:r>
              <a:rPr lang="zh-CN" altLang="en-US" sz="2400" b="1" dirty="0" smtClean="0">
                <a:latin typeface="Times New Roman" panose="02020603050405020304" pitchFamily="18" charset="0"/>
                <a:ea typeface="宋体" panose="02010600030101010101" pitchFamily="2" charset="-122"/>
              </a:rPr>
              <a:t>”</a:t>
            </a:r>
            <a:r>
              <a:rPr lang="zh-CN" altLang="en-US" sz="2400" b="1" i="1" dirty="0" smtClean="0">
                <a:solidFill>
                  <a:srgbClr val="00B050"/>
                </a:solidFill>
                <a:latin typeface="Times New Roman" panose="02020603050405020304" pitchFamily="18" charset="0"/>
                <a:ea typeface="宋体" panose="02010600030101010101" pitchFamily="2" charset="-122"/>
              </a:rPr>
              <a:t>（模式）</a:t>
            </a:r>
            <a:r>
              <a:rPr lang="zh-CN" altLang="en-US" sz="2400" b="1" dirty="0" smtClean="0">
                <a:latin typeface="Times New Roman" panose="02020603050405020304" pitchFamily="18" charset="0"/>
                <a:ea typeface="宋体" panose="02010600030101010101" pitchFamily="2" charset="-122"/>
              </a:rPr>
              <a:t>和“</a:t>
            </a:r>
            <a:r>
              <a:rPr lang="zh-CN" altLang="en-US" sz="2400" b="1" dirty="0" smtClean="0">
                <a:solidFill>
                  <a:srgbClr val="0070C0"/>
                </a:solidFill>
                <a:latin typeface="Times New Roman" panose="02020603050405020304" pitchFamily="18" charset="0"/>
                <a:ea typeface="宋体" panose="02010600030101010101" pitchFamily="2" charset="-122"/>
              </a:rPr>
              <a:t>CH Polarity</a:t>
            </a:r>
            <a:r>
              <a:rPr lang="zh-CN" altLang="en-US" sz="2400" b="1" dirty="0" smtClean="0">
                <a:latin typeface="Times New Roman" panose="02020603050405020304" pitchFamily="18" charset="0"/>
                <a:ea typeface="宋体" panose="02010600030101010101" pitchFamily="2" charset="-122"/>
              </a:rPr>
              <a:t>”</a:t>
            </a:r>
            <a:r>
              <a:rPr lang="zh-CN" altLang="en-US" sz="2400" b="1" i="1" dirty="0" smtClean="0">
                <a:solidFill>
                  <a:srgbClr val="00B050"/>
                </a:solidFill>
                <a:latin typeface="Times New Roman" panose="02020603050405020304" pitchFamily="18" charset="0"/>
                <a:ea typeface="宋体" panose="02010600030101010101" pitchFamily="2" charset="-122"/>
              </a:rPr>
              <a:t>（通道极性）</a:t>
            </a:r>
            <a:r>
              <a:rPr lang="zh-CN" altLang="en-US" sz="2400" b="1" dirty="0" smtClean="0">
                <a:latin typeface="Times New Roman" panose="02020603050405020304" pitchFamily="18" charset="0"/>
                <a:ea typeface="宋体" panose="02010600030101010101" pitchFamily="2" charset="-122"/>
              </a:rPr>
              <a:t>两个选项可以用于构成互补逻辑。此时假设定时器</a:t>
            </a:r>
            <a:r>
              <a:rPr lang="zh-CN" altLang="en-US" sz="2400" b="1" dirty="0" smtClean="0">
                <a:solidFill>
                  <a:srgbClr val="7030A0"/>
                </a:solidFill>
                <a:latin typeface="Times New Roman" panose="02020603050405020304" pitchFamily="18" charset="0"/>
                <a:ea typeface="宋体" panose="02010600030101010101" pitchFamily="2" charset="-122"/>
              </a:rPr>
              <a:t>TIMx</a:t>
            </a:r>
            <a:r>
              <a:rPr lang="zh-CN" altLang="en-US" sz="2400" b="1" dirty="0" smtClean="0">
                <a:latin typeface="Times New Roman" panose="02020603050405020304" pitchFamily="18" charset="0"/>
                <a:ea typeface="宋体" panose="02010600030101010101" pitchFamily="2" charset="-122"/>
              </a:rPr>
              <a:t>当前计数值为</a:t>
            </a:r>
            <a:r>
              <a:rPr lang="zh-CN" altLang="en-US" sz="2400" b="1" dirty="0" smtClean="0">
                <a:solidFill>
                  <a:srgbClr val="7030A0"/>
                </a:solidFill>
                <a:latin typeface="Times New Roman" panose="02020603050405020304" pitchFamily="18" charset="0"/>
                <a:ea typeface="宋体" panose="02010600030101010101" pitchFamily="2" charset="-122"/>
              </a:rPr>
              <a:t>CNT</a:t>
            </a:r>
            <a:r>
              <a:rPr lang="zh-CN" altLang="en-US" sz="2400" b="1" dirty="0" smtClean="0">
                <a:latin typeface="Times New Roman" panose="02020603050405020304" pitchFamily="18" charset="0"/>
                <a:ea typeface="宋体" panose="02010600030101010101" pitchFamily="2" charset="-122"/>
              </a:rPr>
              <a:t>。</a:t>
            </a:r>
            <a:endParaRPr lang="zh-CN" altLang="en-US"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147482594"/>
          <p:cNvGraphicFramePr/>
          <p:nvPr/>
        </p:nvGraphicFramePr>
        <p:xfrm>
          <a:off x="3566160" y="1002665"/>
          <a:ext cx="4065905" cy="2658110"/>
        </p:xfrm>
        <a:graphic>
          <a:graphicData uri="http://schemas.openxmlformats.org/presentationml/2006/ole">
            <mc:AlternateContent xmlns:mc="http://schemas.openxmlformats.org/markup-compatibility/2006">
              <mc:Choice xmlns:v="urn:schemas-microsoft-com:vml" Requires="v">
                <p:oleObj spid="_x0000_s3076" name="" r:id="rId2" imgW="1753870" imgH="1209675" progId="Visio.Drawing.11">
                  <p:embed/>
                </p:oleObj>
              </mc:Choice>
              <mc:Fallback>
                <p:oleObj name="" r:id="rId2" imgW="1753870" imgH="1209675" progId="Visio.Drawing.11">
                  <p:embed/>
                  <p:pic>
                    <p:nvPicPr>
                      <p:cNvPr id="0" name="图片 3075"/>
                      <p:cNvPicPr/>
                      <p:nvPr/>
                    </p:nvPicPr>
                    <p:blipFill>
                      <a:blip r:embed="rId3"/>
                      <a:stretch>
                        <a:fillRect/>
                      </a:stretch>
                    </p:blipFill>
                    <p:spPr>
                      <a:xfrm>
                        <a:off x="3566160" y="1002665"/>
                        <a:ext cx="4065905" cy="2658110"/>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070" y="336550"/>
            <a:ext cx="11909425" cy="4407535"/>
          </a:xfrm>
          <a:prstGeom prst="rect">
            <a:avLst/>
          </a:prstGeom>
          <a:noFill/>
        </p:spPr>
        <p:txBody>
          <a:bodyPr wrap="square" rtlCol="0">
            <a:spAutoFit/>
          </a:bodyPr>
          <a:lstStyle/>
          <a:p>
            <a:pPr>
              <a:lnSpc>
                <a:spcPct val="130000"/>
              </a:lnSpc>
            </a:pPr>
            <a:r>
              <a:rPr lang="en-US" altLang="zh-CN" sz="2400" b="1" dirty="0" smtClean="0">
                <a:solidFill>
                  <a:srgbClr val="0070C0"/>
                </a:solidFill>
                <a:latin typeface="Times New Roman" panose="02020603050405020304" pitchFamily="18" charset="0"/>
                <a:ea typeface="宋体" panose="02010600030101010101" pitchFamily="2" charset="-122"/>
              </a:rPr>
              <a:t>    “Mode”选项：</a:t>
            </a:r>
            <a:endParaRPr lang="en-US" altLang="zh-CN" sz="2400" b="1" dirty="0" smtClean="0">
              <a:solidFill>
                <a:srgbClr val="0070C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①</a:t>
            </a:r>
            <a:r>
              <a:rPr lang="en-US" altLang="zh-CN" sz="2400" b="1" dirty="0" smtClean="0">
                <a:solidFill>
                  <a:srgbClr val="FF0000"/>
                </a:solidFill>
                <a:latin typeface="Times New Roman" panose="02020603050405020304" pitchFamily="18" charset="0"/>
                <a:ea typeface="宋体" panose="02010600030101010101" pitchFamily="2" charset="-122"/>
              </a:rPr>
              <a:t> PWM mode 1：</a:t>
            </a:r>
            <a:r>
              <a:rPr lang="en-US" altLang="zh-CN" sz="2400" b="1" dirty="0" smtClean="0">
                <a:latin typeface="Times New Roman" panose="02020603050405020304" pitchFamily="18" charset="0"/>
                <a:ea typeface="宋体" panose="02010600030101010101" pitchFamily="2" charset="-122"/>
              </a:rPr>
              <a:t>CNT&lt;CCRx时，输出有效电平；当CNT&gt;CCRx时，输出无效电平</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② </a:t>
            </a:r>
            <a:r>
              <a:rPr lang="en-US" altLang="zh-CN" sz="2400" b="1" dirty="0" smtClean="0">
                <a:solidFill>
                  <a:srgbClr val="FF0000"/>
                </a:solidFill>
                <a:latin typeface="Times New Roman" panose="02020603050405020304" pitchFamily="18" charset="0"/>
                <a:ea typeface="宋体" panose="02010600030101010101" pitchFamily="2" charset="-122"/>
              </a:rPr>
              <a:t>PWM mode 2：</a:t>
            </a:r>
            <a:r>
              <a:rPr lang="en-US" altLang="zh-CN" sz="2400" b="1" dirty="0" smtClean="0">
                <a:latin typeface="Times New Roman" panose="02020603050405020304" pitchFamily="18" charset="0"/>
                <a:ea typeface="宋体" panose="02010600030101010101" pitchFamily="2" charset="-122"/>
              </a:rPr>
              <a:t>CNT&lt;CCRx时，输出无效电平；当CNT&gt;CCRx时，输出有效电平</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0070C0"/>
                </a:solidFill>
                <a:latin typeface="Times New Roman" panose="02020603050405020304" pitchFamily="18" charset="0"/>
                <a:ea typeface="宋体" panose="02010600030101010101" pitchFamily="2" charset="-122"/>
              </a:rPr>
              <a:t>“CH Polarity”选项</a:t>
            </a:r>
            <a:r>
              <a:rPr lang="en-US" altLang="zh-CN" sz="2400" b="1" dirty="0" smtClean="0">
                <a:latin typeface="Times New Roman" panose="02020603050405020304" pitchFamily="18" charset="0"/>
                <a:ea typeface="宋体" panose="02010600030101010101" pitchFamily="2" charset="-122"/>
              </a:rPr>
              <a:t>，有些资料也称其为“有效电平”：</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① </a:t>
            </a:r>
            <a:r>
              <a:rPr lang="en-US" altLang="zh-CN" sz="2400" b="1" dirty="0" smtClean="0">
                <a:solidFill>
                  <a:srgbClr val="FF0000"/>
                </a:solidFill>
                <a:latin typeface="Times New Roman" panose="02020603050405020304" pitchFamily="18" charset="0"/>
                <a:ea typeface="宋体" panose="02010600030101010101" pitchFamily="2" charset="-122"/>
              </a:rPr>
              <a:t>low：</a:t>
            </a:r>
            <a:r>
              <a:rPr lang="en-US" altLang="zh-CN" sz="2400" b="1" dirty="0" smtClean="0">
                <a:latin typeface="Times New Roman" panose="02020603050405020304" pitchFamily="18" charset="0"/>
                <a:ea typeface="宋体" panose="02010600030101010101" pitchFamily="2" charset="-122"/>
              </a:rPr>
              <a:t>通道极性为低电平，也可以说是有效电平为低电平，此时高电平就是无效电平</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② </a:t>
            </a:r>
            <a:r>
              <a:rPr lang="en-US" altLang="zh-CN" sz="2400" b="1" dirty="0" smtClean="0">
                <a:solidFill>
                  <a:srgbClr val="FF0000"/>
                </a:solidFill>
                <a:latin typeface="Times New Roman" panose="02020603050405020304" pitchFamily="18" charset="0"/>
                <a:ea typeface="宋体" panose="02010600030101010101" pitchFamily="2" charset="-122"/>
              </a:rPr>
              <a:t>high：</a:t>
            </a:r>
            <a:r>
              <a:rPr lang="en-US" altLang="zh-CN" sz="2400" b="1" dirty="0" smtClean="0">
                <a:latin typeface="Times New Roman" panose="02020603050405020304" pitchFamily="18" charset="0"/>
                <a:ea typeface="宋体" panose="02010600030101010101" pitchFamily="2" charset="-122"/>
              </a:rPr>
              <a:t>通道极性为高电平，也可以说是有效电平为高电平，此时低电平就是无效电平</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上</a:t>
            </a:r>
            <a:r>
              <a:rPr lang="en-US" altLang="zh-CN" sz="2400" b="1" dirty="0" smtClean="0">
                <a:latin typeface="Times New Roman" panose="02020603050405020304" pitchFamily="18" charset="0"/>
                <a:ea typeface="宋体" panose="02010600030101010101" pitchFamily="2" charset="-122"/>
              </a:rPr>
              <a:t>图所示曲线表示的是一种选择</a:t>
            </a:r>
            <a:r>
              <a:rPr lang="en-US" altLang="zh-CN" sz="2400" b="1" u="sng" dirty="0" smtClean="0">
                <a:solidFill>
                  <a:srgbClr val="7030A0"/>
                </a:solidFill>
                <a:latin typeface="Times New Roman" panose="02020603050405020304" pitchFamily="18" charset="0"/>
                <a:ea typeface="宋体" panose="02010600030101010101" pitchFamily="2" charset="-122"/>
              </a:rPr>
              <a:t>①PWM模式1</a:t>
            </a:r>
            <a:r>
              <a:rPr lang="en-US" altLang="zh-CN" sz="2400" b="1" dirty="0" smtClean="0">
                <a:latin typeface="Times New Roman" panose="02020603050405020304" pitchFamily="18" charset="0"/>
                <a:ea typeface="宋体" panose="02010600030101010101" pitchFamily="2" charset="-122"/>
              </a:rPr>
              <a:t>、</a:t>
            </a:r>
            <a:r>
              <a:rPr lang="en-US" altLang="zh-CN" sz="2400" b="1" u="sng" dirty="0" smtClean="0">
                <a:solidFill>
                  <a:srgbClr val="7030A0"/>
                </a:solidFill>
                <a:latin typeface="Times New Roman" panose="02020603050405020304" pitchFamily="18" charset="0"/>
                <a:ea typeface="宋体" panose="02010600030101010101" pitchFamily="2" charset="-122"/>
              </a:rPr>
              <a:t>②有效电平为低电平</a:t>
            </a:r>
            <a:r>
              <a:rPr lang="en-US" altLang="zh-CN" sz="2400" b="1" dirty="0" smtClean="0">
                <a:latin typeface="Times New Roman" panose="02020603050405020304" pitchFamily="18" charset="0"/>
                <a:ea typeface="宋体" panose="02010600030101010101" pitchFamily="2" charset="-122"/>
              </a:rPr>
              <a:t>的PWM设定模式。</a:t>
            </a:r>
            <a:endParaRPr lang="en-US" altLang="zh-CN" sz="2400" b="1" dirty="0" smtClean="0">
              <a:latin typeface="Times New Roman" panose="02020603050405020304" pitchFamily="18" charset="0"/>
              <a:ea typeface="宋体" panose="02010600030101010101" pitchFamily="2" charset="-122"/>
            </a:endParaRPr>
          </a:p>
          <a:p>
            <a:pPr>
              <a:lnSpc>
                <a:spcPct val="130000"/>
              </a:lnSpc>
            </a:pP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407535"/>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本次任务需要用到的新的API函数：</a:t>
            </a:r>
            <a:endParaRPr lang="en-US" altLang="zh-CN" sz="2400" b="1" dirty="0" smtClean="0">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a:t>
            </a:r>
            <a:r>
              <a:rPr lang="en-US" altLang="zh-CN" sz="2400" b="1" dirty="0" smtClean="0">
                <a:solidFill>
                  <a:srgbClr val="7030A0"/>
                </a:solidFill>
                <a:latin typeface="Times New Roman" panose="02020603050405020304" pitchFamily="18" charset="0"/>
                <a:ea typeface="宋体" panose="02010600030101010101" pitchFamily="2" charset="-122"/>
              </a:rPr>
              <a:t>定时器PWM启动函数 HAL_TIM_PWM_Start</a:t>
            </a:r>
            <a:endParaRPr lang="en-US" altLang="zh-CN" sz="2400" b="1" dirty="0" smtClean="0">
              <a:solidFill>
                <a:srgbClr val="7030A0"/>
              </a:solidFill>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latin typeface="Times New Roman" panose="02020603050405020304" pitchFamily="18" charset="0"/>
              <a:ea typeface="宋体" panose="02010600030101010101" pitchFamily="2" charset="-122"/>
            </a:endParaRPr>
          </a:p>
          <a:p>
            <a:pPr algn="l">
              <a:lnSpc>
                <a:spcPct val="130000"/>
              </a:lnSpc>
              <a:buClrTx/>
              <a:buSzTx/>
              <a:buFontTx/>
            </a:pPr>
            <a:endParaRPr lang="en-US" altLang="zh-CN" sz="2400" b="1" dirty="0" smtClean="0">
              <a:solidFill>
                <a:srgbClr val="7030A0"/>
              </a:solidFill>
              <a:latin typeface="Times New Roman" panose="02020603050405020304" pitchFamily="18" charset="0"/>
              <a:ea typeface="宋体" panose="02010600030101010101" pitchFamily="2" charset="-122"/>
            </a:endParaRPr>
          </a:p>
          <a:p>
            <a:pPr algn="l">
              <a:lnSpc>
                <a:spcPct val="130000"/>
              </a:lnSpc>
              <a:buClrTx/>
              <a:buSzTx/>
              <a:buFontTx/>
            </a:pPr>
            <a:r>
              <a:rPr lang="zh-CN" altLang="en-US" sz="2400" b="1" dirty="0" smtClean="0">
                <a:solidFill>
                  <a:srgbClr val="C00000"/>
                </a:solidFill>
                <a:latin typeface="Times New Roman" panose="02020603050405020304" pitchFamily="18" charset="0"/>
                <a:ea typeface="宋体" panose="02010600030101010101" pitchFamily="2" charset="-122"/>
              </a:rPr>
              <a:t>    </a:t>
            </a:r>
            <a:r>
              <a:rPr lang="zh-CN" altLang="en-US" sz="2400" b="1" dirty="0" smtClean="0">
                <a:solidFill>
                  <a:srgbClr val="C00000"/>
                </a:solidFill>
                <a:latin typeface="Times New Roman" panose="02020603050405020304" pitchFamily="18" charset="0"/>
                <a:ea typeface="宋体" panose="02010600030101010101" pitchFamily="2" charset="-122"/>
              </a:rPr>
              <a:t>例程：</a:t>
            </a: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2"/>
          <a:stretch>
            <a:fillRect/>
          </a:stretch>
        </p:blipFill>
        <p:spPr>
          <a:xfrm>
            <a:off x="641350" y="1386840"/>
            <a:ext cx="7612380" cy="2842260"/>
          </a:xfrm>
          <a:prstGeom prst="rect">
            <a:avLst/>
          </a:prstGeom>
        </p:spPr>
      </p:pic>
      <p:sp>
        <p:nvSpPr>
          <p:cNvPr id="6" name="文本框 5"/>
          <p:cNvSpPr txBox="1"/>
          <p:nvPr/>
        </p:nvSpPr>
        <p:spPr>
          <a:xfrm>
            <a:off x="641350" y="4744085"/>
            <a:ext cx="10264775" cy="129159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gn="l">
              <a:lnSpc>
                <a:spcPct val="130000"/>
              </a:lnSpc>
              <a:buClrTx/>
              <a:buSzTx/>
              <a:buFontTx/>
            </a:pPr>
            <a:r>
              <a:rPr lang="zh-CN" altLang="en-US" sz="2000" b="1" dirty="0" smtClean="0">
                <a:solidFill>
                  <a:srgbClr val="00B050"/>
                </a:solidFill>
                <a:latin typeface="Times New Roman" panose="02020603050405020304" pitchFamily="18" charset="0"/>
                <a:ea typeface="宋体" panose="02010600030101010101" pitchFamily="2" charset="-122"/>
                <a:sym typeface="+mn-ea"/>
              </a:rPr>
              <a:t>//运行定时器TIM3，并由通道2输出PWM</a:t>
            </a:r>
            <a:endParaRPr lang="zh-CN" altLang="en-US" sz="2000" b="1" dirty="0" smtClean="0">
              <a:solidFill>
                <a:srgbClr val="00B050"/>
              </a:solidFill>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latin typeface="Times New Roman" panose="02020603050405020304" pitchFamily="18" charset="0"/>
                <a:ea typeface="宋体" panose="02010600030101010101" pitchFamily="2" charset="-122"/>
                <a:sym typeface="+mn-ea"/>
              </a:rPr>
              <a:t>i</a:t>
            </a:r>
            <a:r>
              <a:rPr lang="zh-CN" altLang="en-US" sz="2000" b="1" dirty="0" smtClean="0">
                <a:latin typeface="Times New Roman" panose="02020603050405020304" pitchFamily="18" charset="0"/>
                <a:ea typeface="宋体" panose="02010600030101010101" pitchFamily="2" charset="-122"/>
                <a:sym typeface="+mn-ea"/>
              </a:rPr>
              <a:t>f( HAL_TIM_PWM_Start(&amp;htim3, TIM_CHANNEL_2) != HAL_OK ) </a:t>
            </a:r>
            <a:endParaRPr lang="zh-CN" altLang="en-US" sz="2000" b="1" dirty="0" smtClean="0">
              <a:solidFill>
                <a:schemeClr val="tx1"/>
              </a:solidFill>
              <a:latin typeface="Times New Roman" panose="02020603050405020304" pitchFamily="18" charset="0"/>
              <a:ea typeface="宋体" panose="02010600030101010101" pitchFamily="2" charset="-122"/>
            </a:endParaRPr>
          </a:p>
          <a:p>
            <a:pPr algn="l">
              <a:lnSpc>
                <a:spcPct val="130000"/>
              </a:lnSpc>
              <a:buClrTx/>
              <a:buSzTx/>
              <a:buFontTx/>
            </a:pPr>
            <a:r>
              <a:rPr lang="zh-CN" altLang="en-US" sz="2000" b="1" dirty="0" smtClean="0">
                <a:latin typeface="Times New Roman" panose="02020603050405020304" pitchFamily="18" charset="0"/>
                <a:ea typeface="宋体" panose="02010600030101010101" pitchFamily="2" charset="-122"/>
                <a:sym typeface="+mn-ea"/>
              </a:rPr>
              <a:t>{ Error_Handler(); }</a:t>
            </a:r>
            <a:endParaRPr lang="zh-CN" altLang="en-US" sz="2000" b="1" dirty="0" smtClean="0">
              <a:solidFill>
                <a:srgbClr val="00B050"/>
              </a:solidFill>
              <a:latin typeface="Times New Roman" panose="02020603050405020304" pitchFamily="18" charset="0"/>
              <a:ea typeface="宋体" panose="02010600030101010101" pitchFamily="2" charset="-122"/>
              <a:sym typeface="+mn-ea"/>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1050290"/>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需要用到的宏定义：</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7030A0"/>
                </a:solidFill>
                <a:latin typeface="Times New Roman" panose="02020603050405020304" pitchFamily="18" charset="0"/>
                <a:ea typeface="宋体" panose="02010600030101010101" pitchFamily="2" charset="-122"/>
              </a:rPr>
              <a:t>    </a:t>
            </a:r>
            <a:r>
              <a:rPr lang="zh-CN" altLang="en-US" sz="2400" b="1" dirty="0" smtClean="0">
                <a:solidFill>
                  <a:srgbClr val="7030A0"/>
                </a:solidFill>
                <a:latin typeface="Times New Roman" panose="02020603050405020304" pitchFamily="18" charset="0"/>
                <a:ea typeface="宋体" panose="02010600030101010101" pitchFamily="2" charset="-122"/>
              </a:rPr>
              <a:t>定时器设置比较值宏 </a:t>
            </a:r>
            <a:r>
              <a:rPr lang="en-US" altLang="zh-CN" sz="2400" b="1" dirty="0" smtClean="0">
                <a:solidFill>
                  <a:srgbClr val="7030A0"/>
                </a:solidFill>
                <a:latin typeface="Times New Roman" panose="02020603050405020304" pitchFamily="18" charset="0"/>
                <a:ea typeface="宋体" panose="02010600030101010101" pitchFamily="2" charset="-122"/>
              </a:rPr>
              <a:t>__HAL_TIM_SET_COMPARE</a:t>
            </a:r>
            <a:endParaRPr lang="en-US" altLang="zh-CN" sz="2400" b="1" dirty="0" smtClean="0">
              <a:solidFill>
                <a:srgbClr val="7030A0"/>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633095" y="1386840"/>
            <a:ext cx="3985260" cy="5288280"/>
          </a:xfrm>
          <a:prstGeom prst="rect">
            <a:avLst/>
          </a:prstGeom>
        </p:spPr>
      </p:pic>
      <p:sp>
        <p:nvSpPr>
          <p:cNvPr id="101" name="文本框 100"/>
          <p:cNvSpPr txBox="1"/>
          <p:nvPr/>
        </p:nvSpPr>
        <p:spPr>
          <a:xfrm>
            <a:off x="4618355" y="1386840"/>
            <a:ext cx="7374255" cy="570865"/>
          </a:xfrm>
          <a:prstGeom prst="rect">
            <a:avLst/>
          </a:prstGeom>
          <a:noFill/>
          <a:ln w="9525">
            <a:noFill/>
          </a:ln>
        </p:spPr>
        <p:txBody>
          <a:bodyPr wrap="square">
            <a:spAutoFit/>
          </a:bodyPr>
          <a:p>
            <a:pPr algn="l">
              <a:lnSpc>
                <a:spcPct val="130000"/>
              </a:lnSpc>
              <a:buClrTx/>
              <a:buSzTx/>
              <a:buFontTx/>
            </a:pPr>
            <a:r>
              <a:rPr lang="zh-CN" altLang="en-US" sz="2400" b="1" dirty="0" smtClean="0">
                <a:solidFill>
                  <a:srgbClr val="C00000"/>
                </a:solidFill>
                <a:latin typeface="Times New Roman" panose="02020603050405020304" pitchFamily="18" charset="0"/>
                <a:ea typeface="宋体" panose="02010600030101010101" pitchFamily="2" charset="-122"/>
              </a:rPr>
              <a:t>例程</a:t>
            </a:r>
            <a:r>
              <a:rPr lang="en-US" altLang="zh-CN" sz="2400" b="1" dirty="0" smtClean="0">
                <a:solidFill>
                  <a:srgbClr val="C00000"/>
                </a:solidFill>
                <a:latin typeface="Times New Roman" panose="02020603050405020304" pitchFamily="18" charset="0"/>
                <a:ea typeface="宋体" panose="02010600030101010101" pitchFamily="2" charset="-122"/>
              </a:rPr>
              <a:t>：</a:t>
            </a:r>
            <a:endParaRPr lang="en-US" altLang="zh-CN" sz="2400" b="1" dirty="0" smtClean="0">
              <a:latin typeface="Times New Roman" panose="02020603050405020304" pitchFamily="18" charset="0"/>
              <a:ea typeface="宋体" panose="02010600030101010101" pitchFamily="2" charset="-122"/>
            </a:endParaRPr>
          </a:p>
        </p:txBody>
      </p:sp>
      <p:sp>
        <p:nvSpPr>
          <p:cNvPr id="6" name="文本框 5"/>
          <p:cNvSpPr txBox="1"/>
          <p:nvPr/>
        </p:nvSpPr>
        <p:spPr>
          <a:xfrm>
            <a:off x="4679950" y="2052320"/>
            <a:ext cx="7312660" cy="89154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gn="l">
              <a:lnSpc>
                <a:spcPct val="130000"/>
              </a:lnSpc>
              <a:buClrTx/>
              <a:buSzTx/>
              <a:buFontTx/>
            </a:pPr>
            <a:r>
              <a:rPr lang="en-US" altLang="zh-CN" sz="2000" b="1" i="1" dirty="0" smtClean="0">
                <a:solidFill>
                  <a:srgbClr val="00B050"/>
                </a:solidFill>
                <a:latin typeface="Times New Roman" panose="02020603050405020304" pitchFamily="18" charset="0"/>
                <a:ea typeface="宋体" panose="02010600030101010101" pitchFamily="2" charset="-122"/>
                <a:sym typeface="+mn-ea"/>
              </a:rPr>
              <a:t>//赋予定时器TIM3的CCR2寄存器的值为50</a:t>
            </a:r>
            <a:endParaRPr lang="en-US" altLang="zh-CN" sz="2000" b="1" i="1" dirty="0" smtClean="0">
              <a:solidFill>
                <a:srgbClr val="00B050"/>
              </a:solidFill>
              <a:latin typeface="Times New Roman" panose="02020603050405020304" pitchFamily="18" charset="0"/>
              <a:ea typeface="宋体" panose="02010600030101010101" pitchFamily="2" charset="-122"/>
            </a:endParaRPr>
          </a:p>
          <a:p>
            <a:pPr algn="l">
              <a:lnSpc>
                <a:spcPct val="130000"/>
              </a:lnSpc>
              <a:buClrTx/>
              <a:buSzTx/>
              <a:buFontTx/>
            </a:pPr>
            <a:r>
              <a:rPr lang="en-US" altLang="zh-CN" sz="2000" b="1" dirty="0" smtClean="0">
                <a:latin typeface="Times New Roman" panose="02020603050405020304" pitchFamily="18" charset="0"/>
                <a:ea typeface="宋体" panose="02010600030101010101" pitchFamily="2" charset="-122"/>
                <a:sym typeface="+mn-ea"/>
              </a:rPr>
              <a:t>__HAL_TIM_SET_COMPARE(&amp;htim3,TIM_CHANNEL_2,50);</a:t>
            </a:r>
            <a:endParaRPr lang="en-US" altLang="zh-CN" sz="2000" b="1" dirty="0" smtClean="0">
              <a:solidFill>
                <a:srgbClr val="00B050"/>
              </a:solidFill>
              <a:latin typeface="Times New Roman" panose="02020603050405020304" pitchFamily="18" charset="0"/>
              <a:ea typeface="宋体" panose="02010600030101010101" pitchFamily="2" charset="-122"/>
              <a:sym typeface="+mn-ea"/>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DOC_GUID" val="{0c78e80a-2d6b-4de1-a306-8b402359c32a}"/>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1443</Words>
  <Application>WPS 演示</Application>
  <PresentationFormat>自定义</PresentationFormat>
  <Paragraphs>79</Paragraphs>
  <Slides>11</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11</vt:i4>
      </vt:variant>
    </vt:vector>
  </HeadingPairs>
  <TitlesOfParts>
    <vt:vector size="30" baseType="lpstr">
      <vt:lpstr>Arial</vt:lpstr>
      <vt:lpstr>宋体</vt:lpstr>
      <vt:lpstr>Wingdings</vt:lpstr>
      <vt:lpstr>微软雅黑 Light</vt:lpstr>
      <vt:lpstr>黑体</vt:lpstr>
      <vt:lpstr>楷体</vt:lpstr>
      <vt:lpstr>Calibri</vt:lpstr>
      <vt:lpstr>Times New Roman</vt:lpstr>
      <vt:lpstr>Lao UI</vt:lpstr>
      <vt:lpstr>Segoe WP Light</vt:lpstr>
      <vt:lpstr>华康少女文字W5(P)</vt:lpstr>
      <vt:lpstr>微软雅黑</vt:lpstr>
      <vt:lpstr>Arial Unicode MS</vt:lpstr>
      <vt:lpstr>Office 主题</vt:lpstr>
      <vt:lpstr>Equation.DSMT4</vt:lpstr>
      <vt:lpstr>Equation.DSMT4</vt:lpstr>
      <vt:lpstr>Equation.KSEE3</vt:lpstr>
      <vt:lpstr>Equation.KSEE3</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更多模版：亮亮图文旗舰店https:/liangliangtuwen.tmall.com</cp:keywords>
  <dc:description>更多模版：亮亮图文旗舰店https://liangliangtuwen.tmall.com</dc:description>
  <dc:subject>亮亮图文旗舰店</dc:subject>
  <cp:category>亮亮图文旗舰店</cp:category>
  <cp:lastModifiedBy>aLiang</cp:lastModifiedBy>
  <cp:revision>110</cp:revision>
  <dcterms:created xsi:type="dcterms:W3CDTF">2015-10-07T04:43:00Z</dcterms:created>
  <dcterms:modified xsi:type="dcterms:W3CDTF">2021-06-25T01:30:55Z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C5960AD05CB04FA4A33CACA8F165F684</vt:lpwstr>
  </property>
</Properties>
</file>