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30" r:id="rId7"/>
    <p:sldId id="331" r:id="rId8"/>
    <p:sldId id="332" r:id="rId9"/>
    <p:sldId id="333" r:id="rId10"/>
    <p:sldId id="340" r:id="rId11"/>
    <p:sldId id="334" r:id="rId12"/>
    <p:sldId id="335" r:id="rId13"/>
    <p:sldId id="336" r:id="rId14"/>
    <p:sldId id="337" r:id="rId15"/>
    <p:sldId id="338" r:id="rId16"/>
    <p:sldId id="341" r:id="rId17"/>
    <p:sldId id="343" r:id="rId18"/>
    <p:sldId id="313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7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4.6  串口通信之单字节通信</a:t>
            </a:r>
            <a:endParaRPr sz="62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（4）虚拟串口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如果想让计算机与Proteus仿真电路中的单片机实现串口通信，那必须借助于第三方虚拟串口软件，常用来自Eltima Software公司的产品VSPD</a:t>
            </a: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（Visual Serial Port Driver）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" y="2036445"/>
            <a:ext cx="6203950" cy="425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805" y="2300605"/>
            <a:ext cx="4469130" cy="2313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4329430" cy="400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4.6.3  任务程序的编写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设定串口USART1为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“Asynchronous”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（异步）通信模式，通信基本参数设定波特率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19200bps、8bits字长、无校验、1位停止位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，通信高级参数设定为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“Receive and Transmit”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（接收与发送）模式。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图片 109" descr="串口设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540385"/>
            <a:ext cx="7348855" cy="51854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36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然后在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“NVIC Configuration”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（NVIC配置）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页中，将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“USART1 global interrupt”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（USART1全局中断）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打勾，使能串口1的中断功能。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本次任务需要用到的新的API函数有：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① 串口接收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函数（带中断）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HAL_UART_Receive_IT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例程：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图片 110" descr="串口中断打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730" y="868045"/>
            <a:ext cx="4819650" cy="1428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" y="2806065"/>
            <a:ext cx="7680960" cy="24307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0985" y="5622290"/>
            <a:ext cx="9454515" cy="891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//打开串口1接收中断，接收数据存入dat数组，数组长度为1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f( HAL_UART_Receive_IT(&amp;huart1,dat,1) != HAL_OK ) { Error_Handler(); }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②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串口发送函数（不带中断）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HAL_UART_Transmit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例如：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例程：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" y="862330"/>
            <a:ext cx="7726680" cy="2910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0985" y="4331335"/>
            <a:ext cx="9506585" cy="891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//由串口1发送存在dat数组中的数据包，数组长度为1，超时1s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if( HAL_UART_Transmit(&amp;huart1,dat,1,1000) != HAL_OK ) { Error_Handler(); }</a:t>
            </a:r>
            <a:endParaRPr lang="en-US" altLang="zh-CN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32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③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串口接收回调函数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HAL_UART_RxCpltCallback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例程：</a:t>
            </a:r>
            <a:endParaRPr lang="zh-CN" alt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（现场操作演示</a:t>
            </a:r>
            <a:r>
              <a:rPr lang="zh-CN" altLang="en-US" sz="2800" b="1" dirty="0" smtClean="0">
                <a:solidFill>
                  <a:srgbClr val="7030A0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…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" y="862330"/>
            <a:ext cx="7680960" cy="1927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5755" y="3368675"/>
            <a:ext cx="8177530" cy="1938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//串口1接收完毕回调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void HAL_UART_RxCpltCallback (UART_HandleTypeDef *huart)</a:t>
            </a:r>
            <a:endParaRPr lang="zh-CN" altLang="en-US" sz="20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{</a:t>
            </a:r>
            <a:endParaRPr lang="zh-CN" altLang="en-US" sz="20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if(huart==&amp;huart1){…}</a:t>
            </a:r>
            <a:endParaRPr lang="zh-CN" altLang="en-US" sz="20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130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技能训练：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单片机接收来自于计算机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的字母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ASCII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码，自动实现大小写转换并返回给计算机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ASCII（百度百科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110" y="1466850"/>
            <a:ext cx="7970520" cy="51911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60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理解并掌握STM32单片机通过串口接收/发送单个字节的方法</a:t>
            </a:r>
            <a:r>
              <a:rPr lang="zh-CN" altLang="en-US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将单片机实验板通过串口数据线与计算机相连，打开计算机上的串口助手，通过串口助手发送单字节数据，单片机收到该字节数据后，交换高四位与低四位，将新的数据通过串口发回串口助手。</a:t>
            </a:r>
            <a:r>
              <a:rPr lang="en-US" altLang="zh-CN" sz="2400" b="1" i="1" dirty="0" smtClean="0">
                <a:solidFill>
                  <a:srgbClr val="00B05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（例如：串口助手发送数据“AB”，单片机返回数据“BA”。）</a:t>
            </a:r>
            <a:endParaRPr lang="en-US" altLang="zh-CN" sz="2400" b="1" i="1" dirty="0" smtClean="0">
              <a:solidFill>
                <a:srgbClr val="00B05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92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4.6.1  串口通信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（1）并行通信与串行通信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并行通信                                 串行通信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优势：通信速度快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优点：通信成本低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缺点：通信成本高                           缺点：通信速度慢</a:t>
            </a: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-2147482571"/>
          <p:cNvGraphicFramePr>
            <a:graphicFrameLocks noChangeAspect="1"/>
          </p:cNvGraphicFramePr>
          <p:nvPr/>
        </p:nvGraphicFramePr>
        <p:xfrm>
          <a:off x="2118995" y="1633220"/>
          <a:ext cx="7954010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5638800" imgH="2171700" progId="Visio.Drawing.11">
                  <p:embed/>
                </p:oleObj>
              </mc:Choice>
              <mc:Fallback>
                <p:oleObj name="" r:id="rId2" imgW="5638800" imgH="21717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995" y="1633220"/>
                        <a:ext cx="7954010" cy="305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（2）通信波特率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通常用波特率</a:t>
            </a:r>
            <a:r>
              <a:rPr lang="en-US" altLang="zh-CN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（Baud Rate）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来衡量数据通信的速度。波特率是指每秒钟传送数据的位数，单位为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bps</a:t>
            </a:r>
            <a:r>
              <a:rPr lang="en-US" altLang="zh-CN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（Bit Per Second）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，用户可根据需要进行设定。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（3）异步通信与同步通信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异步通信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在异步通信中，数据通常是以字节为最小单位组成数据帧传送，数据帧按照固定“节拍”</a:t>
            </a:r>
            <a:r>
              <a:rPr lang="en-US" altLang="zh-CN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（即波特率）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通过发送端一帧一帧地发送，接送端则一帧一帧地接收。每一帧数据由以下四部分组成：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起始位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位于数据帧开头，仅占1位，为逻辑“0”信号。空闲状态时传送线为常态逻辑“1”信号，接收端接收到逻辑“0”信号即知道发送端开始发送数据。</a:t>
            </a:r>
            <a:endParaRPr lang="en-US" altLang="zh-CN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数据位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位于起始位之后，根据情况可取5位、6位、7位或8位，发送顺序为低位在前高位在后。</a:t>
            </a:r>
            <a:endParaRPr lang="en-US" altLang="zh-CN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326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奇偶校验位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于所有数据位之后，仅占一位。通信双方约定统一采用奇校验或者偶校验。所谓奇校验即当传送数据中1的个数为奇数时，奇偶校验位则取1，否则取0；偶校验即当传送数据中1的个数为偶数时，奇偶校验位取1，否则取0。这是一种简单的校验方法，也可以选择无校验模式，即没有奇偶校验位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停止位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位于数据帧末尾，为逻辑“1”，通常可取1位，1.5位或2位，用于向接收端表示一帧数据已发送完毕。</a:t>
            </a:r>
            <a:endParaRPr lang="en-US" altLang="zh-CN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异步通信发送端与接收端双方采用不同的时钟信号，一般来说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波特率误差相差</a:t>
            </a:r>
            <a:endParaRPr lang="en-US" altLang="zh-CN" sz="2400" b="1" u="sng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不超过1%均可顺利通信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123"/>
          <p:cNvPicPr>
            <a:picLocks noChangeAspect="1"/>
          </p:cNvPicPr>
          <p:nvPr/>
        </p:nvPicPr>
        <p:blipFill>
          <a:blip r:embed="rId2"/>
          <a:srcRect b="18532"/>
          <a:stretch>
            <a:fillRect/>
          </a:stretch>
        </p:blipFill>
        <p:spPr>
          <a:xfrm>
            <a:off x="2540635" y="3305175"/>
            <a:ext cx="5993130" cy="22733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44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同步通信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本书不做介绍</a:t>
            </a:r>
            <a:r>
              <a:rPr lang="en-US" altLang="zh-CN" sz="2400" b="1" dirty="0" smtClean="0"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…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（4）串行通信的数据传输模式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单工                                            半双工                                          全双工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4.6.2  单片机与计算机的串口通信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（1）STM32单片机串口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STM32串口通信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采用TTL电平，由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TxD</a:t>
            </a:r>
            <a:r>
              <a:rPr lang="zh-CN" altLang="en-US" sz="2400" b="1" i="1" u="sng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（发送）</a:t>
            </a:r>
            <a:r>
              <a:rPr lang="zh-CN" altLang="en-US" sz="2400" b="1" u="sng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RxD</a:t>
            </a:r>
            <a:r>
              <a:rPr lang="zh-CN" altLang="en-US" sz="2400" b="1" i="1" u="sng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（接收）</a:t>
            </a:r>
            <a:r>
              <a:rPr lang="zh-CN" altLang="en-US" sz="2400" b="1" u="sng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GND</a:t>
            </a:r>
            <a:r>
              <a:rPr lang="zh-CN" altLang="en-US" sz="2400" b="1" i="1" u="sng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（信号/电源地）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三条线构成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高电平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+3.3V代表逻辑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“1”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低电平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0V代表逻辑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“0”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-2147482592"/>
          <p:cNvGraphicFramePr>
            <a:graphicFrameLocks noChangeAspect="1"/>
          </p:cNvGraphicFramePr>
          <p:nvPr/>
        </p:nvGraphicFramePr>
        <p:xfrm>
          <a:off x="260985" y="1866265"/>
          <a:ext cx="1169035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7442200" imgH="889000" progId="Visio.Drawing.11">
                  <p:embed/>
                </p:oleObj>
              </mc:Choice>
              <mc:Fallback>
                <p:oleObj name="" r:id="rId2" imgW="7442200" imgH="8890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985" y="1866265"/>
                        <a:ext cx="11690350" cy="1374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（2）计算机RS-232串口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RS-232是一种重要的计算机串口通信技术，有25线与9线（简化）两种常见接口，实际上与单片机做串口通信时经常只用到其中的三条线：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TxD</a:t>
            </a:r>
            <a:r>
              <a:rPr lang="zh-CN" altLang="en-US" sz="2400" b="1" i="1" u="sng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（发送）</a:t>
            </a:r>
            <a:r>
              <a:rPr lang="zh-CN" altLang="en-US" sz="2400" b="1" u="sng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RxD</a:t>
            </a:r>
            <a:r>
              <a:rPr lang="zh-CN" altLang="en-US" sz="2400" b="1" i="1" u="sng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（接收）</a:t>
            </a:r>
            <a:r>
              <a:rPr lang="zh-CN" altLang="en-US" sz="2400" b="1" u="sng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GND</a:t>
            </a:r>
            <a:r>
              <a:rPr lang="zh-CN" altLang="en-US" sz="2400" b="1" i="1" u="sng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（信号/电源地）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RS-232标准规定-3~-15V代表逻辑“1”，+3~+15V代表逻辑“0”，通信逻辑与单片机一致。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70205" y="473075"/>
            <a:ext cx="11383010" cy="2009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（3）单片机与计算机之间的串口通信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单片机与计算机RS-232通信逻辑一致，但逻辑电平不匹配，因此仅需要在计算机RS-232串口与单片机串口之间加上一个电平转换电路即可顺利通信，常用电路为MAX3232芯片。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35" y="4968875"/>
            <a:ext cx="1950720" cy="1365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65" y="2482850"/>
            <a:ext cx="3413125" cy="4218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935" y="2482850"/>
            <a:ext cx="5871845" cy="24860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由于RS-232技术过于老旧，目前市面上大部分个人计算机已经不再配备RS-232接口，因此也可以采用USB转串口芯片实现计算机与单片机之间的串口通信，常用芯片有FT232、PL2303、CH340。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35" y="4044950"/>
            <a:ext cx="2258060" cy="1660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655" y="1866265"/>
            <a:ext cx="2999740" cy="2643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835" y="1866265"/>
            <a:ext cx="4025900" cy="21786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2416</Words>
  <Application>WPS 演示</Application>
  <PresentationFormat>自定义</PresentationFormat>
  <Paragraphs>118</Paragraphs>
  <Slides>16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Segoe WP Light</vt:lpstr>
      <vt:lpstr>华康少女文字W5(P)</vt:lpstr>
      <vt:lpstr>微软雅黑</vt:lpstr>
      <vt:lpstr>Arial Unicode MS</vt:lpstr>
      <vt:lpstr>Office 主题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aLiang</cp:lastModifiedBy>
  <cp:revision>141</cp:revision>
  <dcterms:created xsi:type="dcterms:W3CDTF">2015-10-07T04:43:00Z</dcterms:created>
  <dcterms:modified xsi:type="dcterms:W3CDTF">2021-06-25T01:30:27Z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3DCA964F61D84C69A65031EAF42AC796</vt:lpwstr>
  </property>
</Properties>
</file>