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gif" ContentType="image/gi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24" r:id="rId3"/>
    <p:sldId id="292" r:id="rId5"/>
    <p:sldId id="330" r:id="rId6"/>
    <p:sldId id="325" r:id="rId7"/>
    <p:sldId id="331" r:id="rId8"/>
    <p:sldId id="332" r:id="rId9"/>
    <p:sldId id="333" r:id="rId10"/>
    <p:sldId id="334" r:id="rId11"/>
    <p:sldId id="328" r:id="rId12"/>
    <p:sldId id="338" r:id="rId13"/>
    <p:sldId id="339" r:id="rId14"/>
    <p:sldId id="313" r:id="rId15"/>
  </p:sldIdLst>
  <p:sldSz cx="12192000" cy="6858000"/>
  <p:notesSz cx="6858000" cy="9144000"/>
  <p:custDataLst>
    <p:tags r:id="rId19"/>
  </p:custDataLst>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Light" panose="020B0502040204020203" pitchFamily="34"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Light" panose="020B0502040204020203" pitchFamily="34"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Light" panose="020B0502040204020203" pitchFamily="34"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Light" panose="020B0502040204020203" pitchFamily="34"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Light" panose="020B0502040204020203" pitchFamily="34"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Light" panose="020B0502040204020203" pitchFamily="34"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Light" panose="020B0502040204020203" pitchFamily="34"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Light" panose="020B0502040204020203" pitchFamily="34"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Light" panose="020B0502040204020203"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CB1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p:restoredTop sz="89074"/>
  </p:normalViewPr>
  <p:slideViewPr>
    <p:cSldViewPr snapToGrid="0">
      <p:cViewPr varScale="1">
        <p:scale>
          <a:sx n="89" d="100"/>
          <a:sy n="89" d="100"/>
        </p:scale>
        <p:origin x="-618" y="-108"/>
      </p:cViewPr>
      <p:guideLst>
        <p:guide orient="horz" pos="2160"/>
        <p:guide pos="3839"/>
      </p:guideLst>
    </p:cSldViewPr>
  </p:slideViewPr>
  <p:notesTextViewPr>
    <p:cViewPr>
      <p:scale>
        <a:sx n="100" d="100"/>
        <a:sy n="100" d="100"/>
      </p:scale>
      <p:origin x="0" y="0"/>
    </p:cViewPr>
  </p:notesTextViewPr>
  <p:sorterViewPr showFormatting="0">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gs" Target="tags/tag2.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fld id="{316656F9-9585-4187-A8F5-014ED0150952}" type="slidenum">
              <a:rPr kumimoji="0" lang="zh-CN" altLang="en-US" sz="1200" b="0" i="0" u="none" strike="noStrike" kern="1200" cap="none" spc="0" normalizeH="0" baseline="0" noProof="0" smtClean="0">
                <a:ln>
                  <a:noFill/>
                </a:ln>
                <a:solidFill>
                  <a:schemeClr val="tx1"/>
                </a:solidFill>
                <a:effectLst/>
                <a:uLnTx/>
                <a:uFillTx/>
                <a:latin typeface="+mn-lt"/>
                <a:ea typeface="+mn-ea"/>
                <a:cs typeface="+mn-cs"/>
              </a:rPr>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a:ln>
            <a:solidFill>
              <a:srgbClr val="000000">
                <a:alpha val="100000"/>
              </a:srgbClr>
            </a:solidFill>
            <a:miter lim="800000"/>
          </a:ln>
        </p:spPr>
      </p:sp>
      <p:sp>
        <p:nvSpPr>
          <p:cNvPr id="5123"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dirty="0"/>
          </a:p>
        </p:txBody>
      </p:sp>
      <p:sp>
        <p:nvSpPr>
          <p:cNvPr id="5124"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7171"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7171"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7171"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7171"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7171"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7171"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7171"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7171"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7171"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7171"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7171"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和内容">
    <p:bg>
      <p:bgPr>
        <a:solidFill>
          <a:schemeClr val="bg1"/>
        </a:solidFill>
        <a:effectLst/>
      </p:bgPr>
    </p:bg>
    <p:spTree>
      <p:nvGrpSpPr>
        <p:cNvPr id="1" name=""/>
        <p:cNvGrpSpPr/>
        <p:nvPr/>
      </p:nvGrpSpPr>
      <p:grpSpPr>
        <a:xfrm>
          <a:off x="0" y="0"/>
          <a:ext cx="0" cy="0"/>
          <a:chOff x="0" y="0"/>
          <a:chExt cx="0" cy="0"/>
        </a:xfrm>
      </p:grpSpPr>
      <p:sp>
        <p:nvSpPr>
          <p:cNvPr id="7" name="矩形 6"/>
          <p:cNvSpPr/>
          <p:nvPr/>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01D03D8-F7CE-4A92-B791-1A55E7B8B125}"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单击此处编辑母版标题样式</a:t>
            </a:r>
            <a:endParaRPr lang="zh-CN" altLang="en-US" dirty="0"/>
          </a:p>
        </p:txBody>
      </p:sp>
      <p:sp>
        <p:nvSpPr>
          <p:cNvPr id="1027" name="文本占位符 2"/>
          <p:cNvSpPr>
            <a:spLocks noGrp="1"/>
          </p:cNvSpPr>
          <p:nvPr>
            <p:ph type="body" idx="1"/>
          </p:nvPr>
        </p:nvSpPr>
        <p:spPr>
          <a:xfrm>
            <a:off x="838200" y="1825625"/>
            <a:ext cx="10515600" cy="4351338"/>
          </a:xfrm>
          <a:prstGeom prst="rect">
            <a:avLst/>
          </a:prstGeom>
          <a:noFill/>
          <a:ln w="9525">
            <a:noFill/>
          </a:ln>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101D03D8-F7CE-4A92-B791-1A55E7B8B125}"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image" Target="../media/image2.GIF"/></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5.GI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5.GI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5.GIF"/></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5.GIF"/></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image" Target="../media/image5.GIF"/><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5.GIF"/></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vmlDrawing" Target="../drawings/vmlDrawing1.vml"/><Relationship Id="rId4" Type="http://schemas.openxmlformats.org/officeDocument/2006/relationships/slideLayout" Target="../slideLayouts/slideLayout1.xml"/><Relationship Id="rId3" Type="http://schemas.openxmlformats.org/officeDocument/2006/relationships/image" Target="../media/image8.emf"/><Relationship Id="rId2" Type="http://schemas.openxmlformats.org/officeDocument/2006/relationships/oleObject" Target="../embeddings/oleObject1.bin"/><Relationship Id="rId1" Type="http://schemas.openxmlformats.org/officeDocument/2006/relationships/image" Target="../media/image5.GIF"/></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vmlDrawing" Target="../drawings/vmlDrawing2.vml"/><Relationship Id="rId4" Type="http://schemas.openxmlformats.org/officeDocument/2006/relationships/slideLayout" Target="../slideLayouts/slideLayout1.xml"/><Relationship Id="rId3" Type="http://schemas.openxmlformats.org/officeDocument/2006/relationships/image" Target="../media/image9.emf"/><Relationship Id="rId2" Type="http://schemas.openxmlformats.org/officeDocument/2006/relationships/oleObject" Target="../embeddings/oleObject2.bin"/><Relationship Id="rId1" Type="http://schemas.openxmlformats.org/officeDocument/2006/relationships/image" Target="../media/image5.GIF"/></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image" Target="../media/image10.jpeg"/><Relationship Id="rId1" Type="http://schemas.openxmlformats.org/officeDocument/2006/relationships/image" Target="../media/image5.GIF"/></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5.GIF"/></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5.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019175"/>
            <a:ext cx="12192000" cy="26860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 name="文本框 13"/>
          <p:cNvSpPr txBox="1"/>
          <p:nvPr/>
        </p:nvSpPr>
        <p:spPr>
          <a:xfrm>
            <a:off x="312420" y="1839595"/>
            <a:ext cx="11614150" cy="1045210"/>
          </a:xfrm>
          <a:prstGeom prst="rect">
            <a:avLst/>
          </a:prstGeom>
          <a:noFill/>
        </p:spPr>
        <p:txBody>
          <a:bodyPr wrap="square">
            <a:spAutoFit/>
          </a:bodyPr>
          <a:lstStyle/>
          <a:p>
            <a:pPr marR="0" algn="ctr" defTabSz="914400" eaLnBrk="1" fontAlgn="auto" hangingPunct="1">
              <a:spcBef>
                <a:spcPts val="0"/>
              </a:spcBef>
              <a:spcAft>
                <a:spcPts val="0"/>
              </a:spcAft>
              <a:buClrTx/>
              <a:buSzTx/>
              <a:buFontTx/>
              <a:buNone/>
              <a:defRPr/>
            </a:pPr>
            <a:r>
              <a:rPr sz="6200" noProof="0" dirty="0" smtClean="0">
                <a:solidFill>
                  <a:schemeClr val="bg1"/>
                </a:solidFill>
                <a:effectLst>
                  <a:outerShdw blurRad="50800" dist="38100" dir="2700000" algn="tl" rotWithShape="0">
                    <a:prstClr val="black">
                      <a:alpha val="40000"/>
                    </a:prstClr>
                  </a:outerShdw>
                </a:effectLst>
                <a:latin typeface="黑体" panose="02010609060101010101" charset="-122"/>
                <a:ea typeface="黑体" panose="02010609060101010101" charset="-122"/>
                <a:sym typeface="+mn-ea"/>
              </a:rPr>
              <a:t>4.7  串口通信之总线通信*</a:t>
            </a:r>
            <a:endParaRPr sz="6200" noProof="0" dirty="0" smtClean="0">
              <a:solidFill>
                <a:schemeClr val="bg1"/>
              </a:solidFill>
              <a:effectLst>
                <a:outerShdw blurRad="50800" dist="38100" dir="2700000" algn="tl" rotWithShape="0">
                  <a:prstClr val="black">
                    <a:alpha val="40000"/>
                  </a:prstClr>
                </a:outerShdw>
              </a:effectLst>
              <a:latin typeface="黑体" panose="02010609060101010101" charset="-122"/>
              <a:ea typeface="黑体" panose="02010609060101010101" charset="-122"/>
              <a:sym typeface="+mn-ea"/>
            </a:endParaRPr>
          </a:p>
        </p:txBody>
      </p:sp>
      <p:pic>
        <p:nvPicPr>
          <p:cNvPr id="6" name="图片 5" descr="cubeGIF"/>
          <p:cNvPicPr>
            <a:picLocks noChangeAspect="1"/>
          </p:cNvPicPr>
          <p:nvPr/>
        </p:nvPicPr>
        <p:blipFill>
          <a:blip r:embed="rId1"/>
          <a:stretch>
            <a:fillRect/>
          </a:stretch>
        </p:blipFill>
        <p:spPr>
          <a:xfrm>
            <a:off x="9072880" y="3316605"/>
            <a:ext cx="2557780" cy="3325495"/>
          </a:xfrm>
          <a:prstGeom prst="rect">
            <a:avLst/>
          </a:prstGeom>
        </p:spPr>
      </p:pic>
      <p:pic>
        <p:nvPicPr>
          <p:cNvPr id="2" name="图片 1" descr="chipGIF"/>
          <p:cNvPicPr>
            <a:picLocks noChangeAspect="1"/>
          </p:cNvPicPr>
          <p:nvPr/>
        </p:nvPicPr>
        <p:blipFill>
          <a:blip r:embed="rId2"/>
          <a:stretch>
            <a:fillRect/>
          </a:stretch>
        </p:blipFill>
        <p:spPr>
          <a:xfrm>
            <a:off x="624840" y="75565"/>
            <a:ext cx="1724025" cy="1552575"/>
          </a:xfrm>
          <a:prstGeom prst="rect">
            <a:avLst/>
          </a:prstGeom>
        </p:spPr>
      </p:pic>
      <p:pic>
        <p:nvPicPr>
          <p:cNvPr id="4" name="图片 3" descr="JSIT_LOGO_GIF"/>
          <p:cNvPicPr>
            <a:picLocks noChangeAspect="1"/>
          </p:cNvPicPr>
          <p:nvPr/>
        </p:nvPicPr>
        <p:blipFill>
          <a:blip r:embed="rId3"/>
          <a:stretch>
            <a:fillRect/>
          </a:stretch>
        </p:blipFill>
        <p:spPr>
          <a:xfrm>
            <a:off x="8370570" y="75565"/>
            <a:ext cx="818515" cy="818515"/>
          </a:xfrm>
          <a:prstGeom prst="rect">
            <a:avLst/>
          </a:prstGeom>
        </p:spPr>
      </p:pic>
      <p:sp>
        <p:nvSpPr>
          <p:cNvPr id="5" name="文本框 4"/>
          <p:cNvSpPr txBox="1"/>
          <p:nvPr/>
        </p:nvSpPr>
        <p:spPr>
          <a:xfrm>
            <a:off x="9189085" y="129540"/>
            <a:ext cx="2882265" cy="706755"/>
          </a:xfrm>
          <a:prstGeom prst="rect">
            <a:avLst/>
          </a:prstGeom>
          <a:noFill/>
        </p:spPr>
        <p:txBody>
          <a:bodyPr wrap="square" rtlCol="0">
            <a:spAutoFit/>
          </a:bodyPr>
          <a:p>
            <a:r>
              <a:rPr lang="zh-CN" altLang="en-US" sz="2000" b="1">
                <a:solidFill>
                  <a:srgbClr val="6A0C12"/>
                </a:solidFill>
                <a:latin typeface="楷体" panose="02010609060101010101" charset="-122"/>
                <a:ea typeface="楷体" panose="02010609060101010101" charset="-122"/>
              </a:rPr>
              <a:t>江苏信息职业技术学院</a:t>
            </a:r>
            <a:endParaRPr lang="zh-CN" altLang="en-US" sz="2000" b="1">
              <a:solidFill>
                <a:srgbClr val="6A0C12"/>
              </a:solidFill>
              <a:latin typeface="楷体" panose="02010609060101010101" charset="-122"/>
              <a:ea typeface="楷体" panose="02010609060101010101" charset="-122"/>
            </a:endParaRPr>
          </a:p>
          <a:p>
            <a:r>
              <a:rPr lang="zh-CN" altLang="en-US" sz="2000" b="1">
                <a:solidFill>
                  <a:srgbClr val="6A0C12"/>
                </a:solidFill>
                <a:latin typeface="楷体" panose="02010609060101010101" charset="-122"/>
                <a:ea typeface="楷体" panose="02010609060101010101" charset="-122"/>
              </a:rPr>
              <a:t>智能</a:t>
            </a:r>
            <a:r>
              <a:rPr lang="zh-CN" altLang="en-US" sz="2000" b="1">
                <a:solidFill>
                  <a:srgbClr val="6A0C12"/>
                </a:solidFill>
                <a:latin typeface="楷体" panose="02010609060101010101" charset="-122"/>
                <a:ea typeface="楷体" panose="02010609060101010101" charset="-122"/>
              </a:rPr>
              <a:t>工程学院</a:t>
            </a:r>
            <a:endParaRPr lang="zh-CN" altLang="en-US" sz="2000" b="1">
              <a:solidFill>
                <a:srgbClr val="6A0C12"/>
              </a:solidFill>
              <a:latin typeface="楷体" panose="02010609060101010101" charset="-122"/>
              <a:ea typeface="楷体" panose="02010609060101010101" charset="-122"/>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0985" y="327660"/>
            <a:ext cx="11669395" cy="4887595"/>
          </a:xfrm>
          <a:prstGeom prst="rect">
            <a:avLst/>
          </a:prstGeom>
          <a:noFill/>
        </p:spPr>
        <p:txBody>
          <a:bodyPr wrap="square" rtlCol="0">
            <a:spAutoFit/>
          </a:bodyPr>
          <a:lstStyle/>
          <a:p>
            <a:pPr>
              <a:lnSpc>
                <a:spcPct val="130000"/>
              </a:lnSpc>
            </a:pPr>
            <a:r>
              <a:rPr lang="zh-CN" altLang="en-US" sz="2400" b="1" dirty="0" smtClean="0">
                <a:solidFill>
                  <a:srgbClr val="C00000"/>
                </a:solidFill>
                <a:latin typeface="Times New Roman" panose="02020603050405020304" pitchFamily="18" charset="0"/>
                <a:ea typeface="宋体" panose="02010600030101010101" pitchFamily="2" charset="-122"/>
                <a:sym typeface="+mn-ea"/>
              </a:rPr>
              <a:t>    </a:t>
            </a:r>
            <a:r>
              <a:rPr lang="zh-CN" altLang="en-US" sz="2400" b="1" dirty="0" smtClean="0">
                <a:solidFill>
                  <a:srgbClr val="C00000"/>
                </a:solidFill>
                <a:latin typeface="Times New Roman" panose="02020603050405020304" pitchFamily="18" charset="0"/>
                <a:ea typeface="宋体" panose="02010600030101010101" pitchFamily="2" charset="-122"/>
                <a:sym typeface="+mn-ea"/>
              </a:rPr>
              <a:t>例程：</a:t>
            </a:r>
            <a:endParaRPr lang="zh-CN" altLang="en-US" sz="2400" b="1" dirty="0" smtClean="0">
              <a:solidFill>
                <a:srgbClr val="C00000"/>
              </a:solidFill>
              <a:latin typeface="Times New Roman" panose="02020603050405020304" pitchFamily="18" charset="0"/>
              <a:ea typeface="宋体" panose="02010600030101010101" pitchFamily="2" charset="-122"/>
            </a:endParaRPr>
          </a:p>
          <a:p>
            <a:pPr>
              <a:lnSpc>
                <a:spcPct val="130000"/>
              </a:lnSpc>
            </a:pPr>
            <a:endParaRPr lang="zh-CN" altLang="en-US" sz="2400" b="1" i="1" dirty="0" smtClean="0">
              <a:solidFill>
                <a:srgbClr val="00B050"/>
              </a:solidFill>
              <a:uFillTx/>
              <a:latin typeface="Times New Roman" panose="02020603050405020304" pitchFamily="18" charset="0"/>
              <a:ea typeface="宋体" panose="02010600030101010101" pitchFamily="2" charset="-122"/>
              <a:sym typeface="+mn-ea"/>
            </a:endParaRPr>
          </a:p>
          <a:p>
            <a:pPr>
              <a:lnSpc>
                <a:spcPct val="130000"/>
              </a:lnSpc>
            </a:pPr>
            <a:endParaRPr lang="en-US" altLang="zh-CN" sz="2400" b="1" dirty="0" smtClean="0">
              <a:solidFill>
                <a:srgbClr val="7030A0"/>
              </a:solidFill>
              <a:uFillTx/>
              <a:latin typeface="Times New Roman" panose="02020603050405020304" pitchFamily="18" charset="0"/>
              <a:ea typeface="宋体" panose="02010600030101010101" pitchFamily="2" charset="-122"/>
              <a:sym typeface="+mn-ea"/>
            </a:endParaRPr>
          </a:p>
          <a:p>
            <a:pPr>
              <a:lnSpc>
                <a:spcPct val="130000"/>
              </a:lnSpc>
            </a:pPr>
            <a:r>
              <a:rPr lang="en-US" altLang="zh-CN" sz="2400" b="1" dirty="0" smtClean="0">
                <a:solidFill>
                  <a:srgbClr val="7030A0"/>
                </a:solidFill>
                <a:uFillTx/>
                <a:latin typeface="Times New Roman" panose="02020603050405020304" pitchFamily="18" charset="0"/>
                <a:ea typeface="宋体" panose="02010600030101010101" pitchFamily="2" charset="-122"/>
                <a:sym typeface="+mn-ea"/>
              </a:rPr>
              <a:t>    </a:t>
            </a:r>
            <a:r>
              <a:rPr lang="en-US" altLang="zh-CN" sz="2400" b="1" dirty="0" smtClean="0">
                <a:solidFill>
                  <a:srgbClr val="7030A0"/>
                </a:solidFill>
                <a:uFillTx/>
                <a:latin typeface="宋体" panose="02010600030101010101" pitchFamily="2" charset="-122"/>
                <a:ea typeface="宋体" panose="02010600030101010101" pitchFamily="2" charset="-122"/>
                <a:sym typeface="+mn-ea"/>
              </a:rPr>
              <a:t>② HAL_UART_TxCpltCallback函数</a:t>
            </a:r>
            <a:endParaRPr lang="en-US" altLang="zh-CN" sz="2400" b="1" dirty="0" smtClean="0">
              <a:solidFill>
                <a:srgbClr val="7030A0"/>
              </a:solidFill>
              <a:uFillTx/>
              <a:latin typeface="宋体" panose="02010600030101010101" pitchFamily="2" charset="-122"/>
              <a:ea typeface="宋体" panose="02010600030101010101" pitchFamily="2" charset="-122"/>
              <a:sym typeface="+mn-ea"/>
            </a:endParaRPr>
          </a:p>
          <a:p>
            <a:pPr>
              <a:lnSpc>
                <a:spcPct val="130000"/>
              </a:lnSpc>
            </a:pPr>
            <a:endParaRPr lang="en-US" altLang="zh-CN" sz="2400" b="1" dirty="0" smtClean="0">
              <a:solidFill>
                <a:srgbClr val="7030A0"/>
              </a:solidFill>
              <a:uFillTx/>
              <a:latin typeface="宋体" panose="02010600030101010101" pitchFamily="2" charset="-122"/>
              <a:ea typeface="宋体" panose="02010600030101010101" pitchFamily="2" charset="-122"/>
              <a:sym typeface="+mn-ea"/>
            </a:endParaRPr>
          </a:p>
          <a:p>
            <a:pPr>
              <a:lnSpc>
                <a:spcPct val="130000"/>
              </a:lnSpc>
            </a:pPr>
            <a:endParaRPr lang="en-US" altLang="zh-CN" sz="2400" b="1" dirty="0" smtClean="0">
              <a:solidFill>
                <a:srgbClr val="7030A0"/>
              </a:solidFill>
              <a:uFillTx/>
              <a:latin typeface="宋体" panose="02010600030101010101" pitchFamily="2" charset="-122"/>
              <a:ea typeface="宋体" panose="02010600030101010101" pitchFamily="2" charset="-122"/>
              <a:sym typeface="+mn-ea"/>
            </a:endParaRPr>
          </a:p>
          <a:p>
            <a:pPr>
              <a:lnSpc>
                <a:spcPct val="130000"/>
              </a:lnSpc>
            </a:pPr>
            <a:endParaRPr lang="en-US" altLang="zh-CN" sz="2400" b="1" dirty="0" smtClean="0">
              <a:solidFill>
                <a:srgbClr val="7030A0"/>
              </a:solidFill>
              <a:uFillTx/>
              <a:latin typeface="宋体" panose="02010600030101010101" pitchFamily="2" charset="-122"/>
              <a:ea typeface="宋体" panose="02010600030101010101" pitchFamily="2" charset="-122"/>
              <a:sym typeface="+mn-ea"/>
            </a:endParaRPr>
          </a:p>
          <a:p>
            <a:pPr>
              <a:lnSpc>
                <a:spcPct val="130000"/>
              </a:lnSpc>
            </a:pPr>
            <a:endParaRPr lang="en-US" altLang="zh-CN" sz="2400" b="1" dirty="0" smtClean="0">
              <a:solidFill>
                <a:srgbClr val="7030A0"/>
              </a:solidFill>
              <a:uFillTx/>
              <a:latin typeface="宋体" panose="02010600030101010101" pitchFamily="2" charset="-122"/>
              <a:ea typeface="宋体" panose="02010600030101010101" pitchFamily="2" charset="-122"/>
              <a:sym typeface="+mn-ea"/>
            </a:endParaRPr>
          </a:p>
          <a:p>
            <a:pPr>
              <a:lnSpc>
                <a:spcPct val="130000"/>
              </a:lnSpc>
            </a:pPr>
            <a:endParaRPr lang="zh-CN" altLang="en-US" sz="2400" b="1" dirty="0" smtClean="0">
              <a:solidFill>
                <a:srgbClr val="C00000"/>
              </a:solidFill>
              <a:latin typeface="Times New Roman" panose="02020603050405020304" pitchFamily="18" charset="0"/>
              <a:ea typeface="宋体" panose="02010600030101010101" pitchFamily="2" charset="-122"/>
              <a:sym typeface="+mn-ea"/>
            </a:endParaRPr>
          </a:p>
          <a:p>
            <a:pPr>
              <a:lnSpc>
                <a:spcPct val="130000"/>
              </a:lnSpc>
            </a:pPr>
            <a:r>
              <a:rPr lang="zh-CN" altLang="en-US" sz="2400" b="1" dirty="0" smtClean="0">
                <a:solidFill>
                  <a:srgbClr val="C00000"/>
                </a:solidFill>
                <a:latin typeface="Times New Roman" panose="02020603050405020304" pitchFamily="18" charset="0"/>
                <a:ea typeface="宋体" panose="02010600030101010101" pitchFamily="2" charset="-122"/>
                <a:sym typeface="+mn-ea"/>
              </a:rPr>
              <a:t>    </a:t>
            </a:r>
            <a:r>
              <a:rPr lang="zh-CN" altLang="en-US" sz="2400" b="1" dirty="0" smtClean="0">
                <a:solidFill>
                  <a:srgbClr val="C00000"/>
                </a:solidFill>
                <a:latin typeface="Times New Roman" panose="02020603050405020304" pitchFamily="18" charset="0"/>
                <a:ea typeface="宋体" panose="02010600030101010101" pitchFamily="2" charset="-122"/>
                <a:sym typeface="+mn-ea"/>
              </a:rPr>
              <a:t>例程：</a:t>
            </a:r>
            <a:endParaRPr sz="2400" b="1" dirty="0" smtClean="0">
              <a:latin typeface="Times New Roman" panose="02020603050405020304" pitchFamily="18" charset="0"/>
              <a:ea typeface="宋体" panose="02010600030101010101" pitchFamily="2" charset="-122"/>
              <a:sym typeface="+mn-ea"/>
            </a:endParaRPr>
          </a:p>
        </p:txBody>
      </p:sp>
      <p:pic>
        <p:nvPicPr>
          <p:cNvPr id="1026" name="Picture 2" descr="E:\教学\课程改革\单片机2019\pic\蝴蝶GIF.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72092" y="5857875"/>
            <a:ext cx="916598" cy="916598"/>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p:cNvPicPr>
            <a:picLocks noChangeAspect="1"/>
          </p:cNvPicPr>
          <p:nvPr/>
        </p:nvPicPr>
        <p:blipFill>
          <a:blip r:embed="rId2"/>
          <a:stretch>
            <a:fillRect/>
          </a:stretch>
        </p:blipFill>
        <p:spPr>
          <a:xfrm>
            <a:off x="260985" y="2373630"/>
            <a:ext cx="7614920" cy="1210945"/>
          </a:xfrm>
          <a:prstGeom prst="rect">
            <a:avLst/>
          </a:prstGeom>
        </p:spPr>
      </p:pic>
      <p:pic>
        <p:nvPicPr>
          <p:cNvPr id="4" name="图片 3"/>
          <p:cNvPicPr>
            <a:picLocks noChangeAspect="1"/>
          </p:cNvPicPr>
          <p:nvPr/>
        </p:nvPicPr>
        <p:blipFill>
          <a:blip r:embed="rId3"/>
          <a:stretch>
            <a:fillRect/>
          </a:stretch>
        </p:blipFill>
        <p:spPr>
          <a:xfrm>
            <a:off x="284480" y="3584575"/>
            <a:ext cx="7649845" cy="1009015"/>
          </a:xfrm>
          <a:prstGeom prst="rect">
            <a:avLst/>
          </a:prstGeom>
        </p:spPr>
      </p:pic>
      <p:sp>
        <p:nvSpPr>
          <p:cNvPr id="6" name="文本框 5"/>
          <p:cNvSpPr txBox="1"/>
          <p:nvPr/>
        </p:nvSpPr>
        <p:spPr>
          <a:xfrm>
            <a:off x="284480" y="822325"/>
            <a:ext cx="10984865" cy="891540"/>
          </a:xfrm>
          <a:prstGeom prst="rect">
            <a:avLst/>
          </a:prstGeom>
          <a:solidFill>
            <a:schemeClr val="accent3">
              <a:lumMod val="20000"/>
              <a:lumOff val="80000"/>
            </a:schemeClr>
          </a:solidFill>
          <a:ln w="28575" cmpd="sng">
            <a:solidFill>
              <a:schemeClr val="accent1">
                <a:shade val="50000"/>
              </a:schemeClr>
            </a:solidFill>
            <a:prstDash val="solid"/>
          </a:ln>
        </p:spPr>
        <p:txBody>
          <a:bodyPr wrap="square" rtlCol="0">
            <a:spAutoFit/>
          </a:bodyPr>
          <a:p>
            <a:pPr>
              <a:lnSpc>
                <a:spcPct val="130000"/>
              </a:lnSpc>
            </a:pPr>
            <a:r>
              <a:rPr lang="zh-CN" altLang="en-US" sz="2000" b="1" dirty="0" smtClean="0">
                <a:solidFill>
                  <a:srgbClr val="00B050"/>
                </a:solidFill>
                <a:latin typeface="Times New Roman" panose="02020603050405020304" pitchFamily="18" charset="0"/>
                <a:ea typeface="宋体" panose="02010600030101010101" pitchFamily="2" charset="-122"/>
                <a:sym typeface="+mn-ea"/>
              </a:rPr>
              <a:t>//将数组dat中的第一个元素通过串口1发送并开中断</a:t>
            </a:r>
            <a:endParaRPr lang="zh-CN" altLang="en-US" sz="2000" b="1" dirty="0" smtClean="0">
              <a:solidFill>
                <a:srgbClr val="00B050"/>
              </a:solidFill>
              <a:latin typeface="Times New Roman" panose="02020603050405020304" pitchFamily="18" charset="0"/>
              <a:ea typeface="宋体" panose="02010600030101010101" pitchFamily="2" charset="-122"/>
              <a:sym typeface="+mn-ea"/>
            </a:endParaRPr>
          </a:p>
          <a:p>
            <a:pPr>
              <a:lnSpc>
                <a:spcPct val="130000"/>
              </a:lnSpc>
            </a:pPr>
            <a:r>
              <a:rPr sz="2000" b="1" dirty="0" smtClean="0">
                <a:latin typeface="Times New Roman" panose="02020603050405020304" pitchFamily="18" charset="0"/>
                <a:ea typeface="宋体" panose="02010600030101010101" pitchFamily="2" charset="-122"/>
                <a:sym typeface="+mn-ea"/>
              </a:rPr>
              <a:t>if( HAL_UART_Transmit_IT(&amp;huart1,dat,1) != HAL_OK ) { Error_Handler(); }</a:t>
            </a:r>
            <a:endParaRPr lang="zh-CN" altLang="en-US" sz="2000" b="1" dirty="0" smtClean="0">
              <a:solidFill>
                <a:srgbClr val="00B050"/>
              </a:solidFill>
              <a:latin typeface="Times New Roman" panose="02020603050405020304" pitchFamily="18" charset="0"/>
              <a:ea typeface="宋体" panose="02010600030101010101" pitchFamily="2" charset="-122"/>
              <a:sym typeface="+mn-ea"/>
            </a:endParaRPr>
          </a:p>
        </p:txBody>
      </p:sp>
      <p:sp>
        <p:nvSpPr>
          <p:cNvPr id="5" name="文本框 4"/>
          <p:cNvSpPr txBox="1"/>
          <p:nvPr/>
        </p:nvSpPr>
        <p:spPr>
          <a:xfrm>
            <a:off x="260985" y="5117465"/>
            <a:ext cx="9264015" cy="1291590"/>
          </a:xfrm>
          <a:prstGeom prst="rect">
            <a:avLst/>
          </a:prstGeom>
          <a:solidFill>
            <a:schemeClr val="accent3">
              <a:lumMod val="20000"/>
              <a:lumOff val="80000"/>
            </a:schemeClr>
          </a:solidFill>
          <a:ln w="28575" cmpd="sng">
            <a:solidFill>
              <a:schemeClr val="accent1">
                <a:shade val="50000"/>
              </a:schemeClr>
            </a:solidFill>
            <a:prstDash val="solid"/>
          </a:ln>
        </p:spPr>
        <p:txBody>
          <a:bodyPr wrap="square" rtlCol="0">
            <a:spAutoFit/>
          </a:bodyPr>
          <a:p>
            <a:pPr>
              <a:lnSpc>
                <a:spcPct val="130000"/>
              </a:lnSpc>
            </a:pPr>
            <a:r>
              <a:rPr lang="zh-CN" altLang="en-US" sz="2000" b="1" dirty="0" smtClean="0">
                <a:solidFill>
                  <a:srgbClr val="00B050"/>
                </a:solidFill>
                <a:latin typeface="Times New Roman" panose="02020603050405020304" pitchFamily="18" charset="0"/>
                <a:ea typeface="宋体" panose="02010600030101010101" pitchFamily="2" charset="-122"/>
                <a:sym typeface="+mn-ea"/>
              </a:rPr>
              <a:t>//串口1发送完毕回调</a:t>
            </a:r>
            <a:endParaRPr lang="zh-CN" altLang="en-US" sz="2000" b="1" dirty="0" smtClean="0">
              <a:solidFill>
                <a:srgbClr val="00B050"/>
              </a:solidFill>
              <a:latin typeface="Times New Roman" panose="02020603050405020304" pitchFamily="18" charset="0"/>
              <a:ea typeface="宋体" panose="02010600030101010101" pitchFamily="2" charset="-122"/>
              <a:sym typeface="+mn-ea"/>
            </a:endParaRPr>
          </a:p>
          <a:p>
            <a:pPr algn="l">
              <a:lnSpc>
                <a:spcPct val="130000"/>
              </a:lnSpc>
              <a:buClrTx/>
              <a:buSzTx/>
              <a:buFontTx/>
            </a:pPr>
            <a:r>
              <a:rPr sz="2000" b="1" dirty="0" smtClean="0">
                <a:latin typeface="Times New Roman" panose="02020603050405020304" pitchFamily="18" charset="0"/>
                <a:ea typeface="宋体" panose="02010600030101010101" pitchFamily="2" charset="-122"/>
                <a:sym typeface="+mn-ea"/>
              </a:rPr>
              <a:t>void HAL_UART_TxCpltCallback (UART_HandleTypeDef *huart)</a:t>
            </a:r>
            <a:endParaRPr sz="2000" b="1" dirty="0" smtClean="0">
              <a:latin typeface="Times New Roman" panose="02020603050405020304" pitchFamily="18" charset="0"/>
              <a:ea typeface="宋体" panose="02010600030101010101" pitchFamily="2" charset="-122"/>
              <a:sym typeface="+mn-ea"/>
            </a:endParaRPr>
          </a:p>
          <a:p>
            <a:pPr algn="l">
              <a:lnSpc>
                <a:spcPct val="130000"/>
              </a:lnSpc>
              <a:buClrTx/>
              <a:buSzTx/>
              <a:buFontTx/>
            </a:pPr>
            <a:r>
              <a:rPr sz="2000" b="1" dirty="0" smtClean="0">
                <a:latin typeface="Times New Roman" panose="02020603050405020304" pitchFamily="18" charset="0"/>
                <a:ea typeface="宋体" panose="02010600030101010101" pitchFamily="2" charset="-122"/>
                <a:sym typeface="+mn-ea"/>
              </a:rPr>
              <a:t>{    if(huart==&amp;huart1){…}    }</a:t>
            </a:r>
            <a:endParaRPr lang="zh-CN" altLang="en-US" sz="2000" b="1" dirty="0" smtClean="0">
              <a:solidFill>
                <a:srgbClr val="00B050"/>
              </a:solidFill>
              <a:latin typeface="Times New Roman" panose="02020603050405020304" pitchFamily="18" charset="0"/>
              <a:ea typeface="宋体" panose="02010600030101010101" pitchFamily="2" charset="-122"/>
              <a:sym typeface="+mn-ea"/>
            </a:endParaRPr>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教学\课程改革\单片机2019\pic\蝴蝶GIF.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72092" y="5857875"/>
            <a:ext cx="916598" cy="916598"/>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381000" y="522605"/>
            <a:ext cx="11466195" cy="2729865"/>
          </a:xfrm>
          <a:prstGeom prst="rect">
            <a:avLst/>
          </a:prstGeom>
          <a:noFill/>
        </p:spPr>
        <p:txBody>
          <a:bodyPr wrap="square" rtlCol="0" anchor="t">
            <a:spAutoFit/>
          </a:bodyPr>
          <a:p>
            <a:pPr algn="l">
              <a:lnSpc>
                <a:spcPct val="130000"/>
              </a:lnSpc>
            </a:pPr>
            <a:r>
              <a:rPr lang="zh-CN" altLang="en-US" sz="2800" b="1" dirty="0" smtClean="0">
                <a:solidFill>
                  <a:srgbClr val="7030A0"/>
                </a:solidFill>
                <a:latin typeface="Times New Roman" panose="02020603050405020304" pitchFamily="18" charset="0"/>
                <a:ea typeface="宋体" panose="02010600030101010101" pitchFamily="2" charset="-122"/>
                <a:sym typeface="+mn-ea"/>
              </a:rPr>
              <a:t>（现场操作演示</a:t>
            </a:r>
            <a:r>
              <a:rPr lang="zh-CN" altLang="en-US" sz="2800" b="1" dirty="0" smtClean="0">
                <a:solidFill>
                  <a:srgbClr val="7030A0"/>
                </a:solidFill>
                <a:ea typeface="宋体" panose="02010600030101010101" pitchFamily="2" charset="-122"/>
                <a:cs typeface="Arial" panose="020B0604020202020204" pitchFamily="34" charset="0"/>
                <a:sym typeface="+mn-ea"/>
              </a:rPr>
              <a:t>…</a:t>
            </a:r>
            <a:r>
              <a:rPr lang="zh-CN" altLang="en-US" sz="2800" b="1" dirty="0" smtClean="0">
                <a:solidFill>
                  <a:srgbClr val="7030A0"/>
                </a:solidFill>
                <a:latin typeface="Times New Roman" panose="02020603050405020304" pitchFamily="18" charset="0"/>
                <a:ea typeface="宋体" panose="02010600030101010101" pitchFamily="2" charset="-122"/>
                <a:sym typeface="+mn-ea"/>
              </a:rPr>
              <a:t>）</a:t>
            </a:r>
            <a:endParaRPr lang="zh-CN" altLang="en-US" sz="2800" b="1" dirty="0" smtClean="0">
              <a:solidFill>
                <a:srgbClr val="7030A0"/>
              </a:solidFill>
              <a:latin typeface="Times New Roman" panose="02020603050405020304" pitchFamily="18" charset="0"/>
              <a:ea typeface="宋体" panose="02010600030101010101" pitchFamily="2" charset="-122"/>
              <a:sym typeface="+mn-ea"/>
            </a:endParaRPr>
          </a:p>
          <a:p>
            <a:pPr algn="l">
              <a:lnSpc>
                <a:spcPct val="130000"/>
              </a:lnSpc>
            </a:pPr>
            <a:endParaRPr lang="zh-CN" altLang="en-US" sz="2800"/>
          </a:p>
          <a:p>
            <a:pPr algn="l">
              <a:lnSpc>
                <a:spcPct val="130000"/>
              </a:lnSpc>
            </a:pPr>
            <a:r>
              <a:rPr lang="zh-CN" altLang="en-US" sz="2800" b="1" dirty="0" smtClean="0">
                <a:solidFill>
                  <a:srgbClr val="7030A0"/>
                </a:solidFill>
                <a:latin typeface="黑体" panose="02010609060101010101" charset="-122"/>
                <a:ea typeface="黑体" panose="02010609060101010101" charset="-122"/>
                <a:sym typeface="+mn-ea"/>
              </a:rPr>
              <a:t>技能训练：</a:t>
            </a:r>
            <a:endParaRPr lang="en-US" altLang="zh-CN" sz="2800" b="1" dirty="0" smtClean="0">
              <a:solidFill>
                <a:srgbClr val="7030A0"/>
              </a:solidFill>
              <a:latin typeface="黑体" panose="02010609060101010101" charset="-122"/>
              <a:ea typeface="黑体" panose="02010609060101010101" charset="-122"/>
            </a:endParaRPr>
          </a:p>
          <a:p>
            <a:pPr algn="l">
              <a:lnSpc>
                <a:spcPct val="130000"/>
              </a:lnSpc>
            </a:pPr>
            <a:r>
              <a:rPr lang="en-US" altLang="zh-CN" sz="2400" b="1" dirty="0" smtClean="0">
                <a:latin typeface="Times New Roman" panose="02020603050405020304" pitchFamily="18" charset="0"/>
                <a:ea typeface="宋体" panose="02010600030101010101" pitchFamily="2" charset="-122"/>
                <a:sym typeface="+mn-ea"/>
              </a:rPr>
              <a:t>    </a:t>
            </a:r>
            <a:r>
              <a:rPr lang="zh-CN" altLang="en-US" sz="2400" b="1" dirty="0" smtClean="0">
                <a:latin typeface="Times New Roman" panose="02020603050405020304" pitchFamily="18" charset="0"/>
                <a:ea typeface="宋体" panose="02010600030101010101" pitchFamily="2" charset="-122"/>
                <a:sym typeface="+mn-ea"/>
              </a:rPr>
              <a:t>修改任务设定，</a:t>
            </a:r>
            <a:r>
              <a:rPr lang="en-US" altLang="zh-CN" sz="2400" b="1" dirty="0" smtClean="0">
                <a:latin typeface="Times New Roman" panose="02020603050405020304" pitchFamily="18" charset="0"/>
                <a:ea typeface="宋体" panose="02010600030101010101" pitchFamily="2" charset="-122"/>
                <a:sym typeface="+mn-ea"/>
              </a:rPr>
              <a:t>Modbus</a:t>
            </a:r>
            <a:r>
              <a:rPr lang="zh-CN" altLang="en-US" sz="2400" b="1" dirty="0" smtClean="0">
                <a:latin typeface="Times New Roman" panose="02020603050405020304" pitchFamily="18" charset="0"/>
                <a:ea typeface="宋体" panose="02010600030101010101" pitchFamily="2" charset="-122"/>
                <a:sym typeface="+mn-ea"/>
              </a:rPr>
              <a:t>从站地址改为</a:t>
            </a:r>
            <a:r>
              <a:rPr lang="en-US" altLang="zh-CN" sz="2400" b="1" dirty="0" smtClean="0">
                <a:latin typeface="Times New Roman" panose="02020603050405020304" pitchFamily="18" charset="0"/>
                <a:ea typeface="宋体" panose="02010600030101010101" pitchFamily="2" charset="-122"/>
                <a:sym typeface="+mn-ea"/>
              </a:rPr>
              <a:t>0x02</a:t>
            </a:r>
            <a:r>
              <a:rPr lang="zh-CN" altLang="en-US" sz="2400" b="1" dirty="0" smtClean="0">
                <a:latin typeface="Times New Roman" panose="02020603050405020304" pitchFamily="18" charset="0"/>
                <a:ea typeface="宋体" panose="02010600030101010101" pitchFamily="2" charset="-122"/>
                <a:sym typeface="+mn-ea"/>
              </a:rPr>
              <a:t>、</a:t>
            </a:r>
            <a:r>
              <a:rPr lang="en-US" altLang="zh-CN" sz="2400" b="1" dirty="0" smtClean="0">
                <a:latin typeface="Times New Roman" panose="02020603050405020304" pitchFamily="18" charset="0"/>
                <a:ea typeface="宋体" panose="02010600030101010101" pitchFamily="2" charset="-122"/>
                <a:sym typeface="+mn-ea"/>
              </a:rPr>
              <a:t>8</a:t>
            </a:r>
            <a:r>
              <a:rPr lang="zh-CN" altLang="en-US" sz="2400" b="1" dirty="0" smtClean="0">
                <a:latin typeface="Times New Roman" panose="02020603050405020304" pitchFamily="18" charset="0"/>
                <a:ea typeface="宋体" panose="02010600030101010101" pitchFamily="2" charset="-122"/>
                <a:sym typeface="+mn-ea"/>
              </a:rPr>
              <a:t>个</a:t>
            </a:r>
            <a:r>
              <a:rPr lang="en-US" altLang="zh-CN" sz="2400" b="1" dirty="0" smtClean="0">
                <a:latin typeface="Times New Roman" panose="02020603050405020304" pitchFamily="18" charset="0"/>
                <a:ea typeface="宋体" panose="02010600030101010101" pitchFamily="2" charset="-122"/>
                <a:sym typeface="+mn-ea"/>
              </a:rPr>
              <a:t>LED</a:t>
            </a:r>
            <a:r>
              <a:rPr lang="zh-CN" altLang="en-US" sz="2400" b="1" dirty="0" smtClean="0">
                <a:latin typeface="Times New Roman" panose="02020603050405020304" pitchFamily="18" charset="0"/>
                <a:ea typeface="宋体" panose="02010600030101010101" pitchFamily="2" charset="-122"/>
                <a:sym typeface="+mn-ea"/>
              </a:rPr>
              <a:t>对应的线圈地址改为</a:t>
            </a:r>
            <a:r>
              <a:rPr lang="en-US" altLang="zh-CN" sz="2400" b="1" dirty="0" smtClean="0">
                <a:latin typeface="Times New Roman" panose="02020603050405020304" pitchFamily="18" charset="0"/>
                <a:ea typeface="宋体" panose="02010600030101010101" pitchFamily="2" charset="-122"/>
                <a:sym typeface="+mn-ea"/>
              </a:rPr>
              <a:t>0x4800~0x4807</a:t>
            </a:r>
            <a:r>
              <a:rPr lang="zh-CN" altLang="en-US" sz="2400" b="1" dirty="0" smtClean="0">
                <a:latin typeface="Times New Roman" panose="02020603050405020304" pitchFamily="18" charset="0"/>
                <a:ea typeface="宋体" panose="02010600030101010101" pitchFamily="2" charset="-122"/>
                <a:sym typeface="+mn-ea"/>
              </a:rPr>
              <a:t>，</a:t>
            </a:r>
            <a:r>
              <a:rPr lang="zh-CN" altLang="en-US" sz="2400" b="1" dirty="0" smtClean="0">
                <a:latin typeface="Times New Roman" panose="02020603050405020304" pitchFamily="18" charset="0"/>
                <a:ea typeface="宋体" panose="02010600030101010101" pitchFamily="2" charset="-122"/>
                <a:sym typeface="+mn-ea"/>
              </a:rPr>
              <a:t>重新实现本次</a:t>
            </a:r>
            <a:r>
              <a:rPr lang="zh-CN" altLang="en-US" sz="2400" b="1" dirty="0" smtClean="0">
                <a:latin typeface="Times New Roman" panose="02020603050405020304" pitchFamily="18" charset="0"/>
                <a:ea typeface="宋体" panose="02010600030101010101" pitchFamily="2" charset="-122"/>
                <a:sym typeface="+mn-ea"/>
              </a:rPr>
              <a:t>任务。</a:t>
            </a:r>
            <a:endParaRPr lang="zh-CN" altLang="en-US" sz="2400"/>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教学\课程改革\单片机2019\pic\蝴蝶GIF.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72092" y="5857875"/>
            <a:ext cx="916598" cy="916598"/>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208"/>
          <p:cNvSpPr txBox="1">
            <a:spLocks noChangeArrowheads="1"/>
          </p:cNvSpPr>
          <p:nvPr/>
        </p:nvSpPr>
        <p:spPr bwMode="auto">
          <a:xfrm>
            <a:off x="1533525" y="2600960"/>
            <a:ext cx="9124950"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Lao UI" panose="020B0502040204020203" pitchFamily="34" charset="0"/>
                <a:ea typeface="华康少女文字W5(P)" panose="040F0500000000000000" pitchFamily="82" charset="-122"/>
              </a:defRPr>
            </a:lvl1pPr>
            <a:lvl2pPr marL="742950" indent="-285750">
              <a:defRPr sz="1300">
                <a:solidFill>
                  <a:schemeClr val="tx1"/>
                </a:solidFill>
                <a:latin typeface="Lao UI" panose="020B0502040204020203" pitchFamily="34" charset="0"/>
                <a:ea typeface="华康少女文字W5(P)" panose="040F0500000000000000" pitchFamily="82" charset="-122"/>
              </a:defRPr>
            </a:lvl2pPr>
            <a:lvl3pPr marL="1143000" indent="-228600">
              <a:defRPr sz="1300">
                <a:solidFill>
                  <a:schemeClr val="tx1"/>
                </a:solidFill>
                <a:latin typeface="Lao UI" panose="020B0502040204020203" pitchFamily="34" charset="0"/>
                <a:ea typeface="华康少女文字W5(P)" panose="040F0500000000000000" pitchFamily="82" charset="-122"/>
              </a:defRPr>
            </a:lvl3pPr>
            <a:lvl4pPr marL="1600200" indent="-228600">
              <a:defRPr sz="1300">
                <a:solidFill>
                  <a:schemeClr val="tx1"/>
                </a:solidFill>
                <a:latin typeface="Lao UI" panose="020B0502040204020203" pitchFamily="34" charset="0"/>
                <a:ea typeface="华康少女文字W5(P)" panose="040F0500000000000000" pitchFamily="82" charset="-122"/>
              </a:defRPr>
            </a:lvl4pPr>
            <a:lvl5pPr marL="2057400" indent="-228600">
              <a:defRPr sz="1300">
                <a:solidFill>
                  <a:schemeClr val="tx1"/>
                </a:solidFill>
                <a:latin typeface="Lao UI" panose="020B0502040204020203" pitchFamily="34" charset="0"/>
                <a:ea typeface="华康少女文字W5(P)" panose="040F0500000000000000" pitchFamily="82" charset="-122"/>
              </a:defRPr>
            </a:lvl5pPr>
            <a:lvl6pPr marL="2514600" indent="-228600" defTabSz="685800" fontAlgn="base">
              <a:spcBef>
                <a:spcPct val="0"/>
              </a:spcBef>
              <a:spcAft>
                <a:spcPct val="0"/>
              </a:spcAft>
              <a:defRPr sz="1300">
                <a:solidFill>
                  <a:schemeClr val="tx1"/>
                </a:solidFill>
                <a:latin typeface="Lao UI" panose="020B0502040204020203" pitchFamily="34" charset="0"/>
                <a:ea typeface="华康少女文字W5(P)" panose="040F0500000000000000" pitchFamily="82" charset="-122"/>
              </a:defRPr>
            </a:lvl6pPr>
            <a:lvl7pPr marL="2971800" indent="-228600" defTabSz="685800" fontAlgn="base">
              <a:spcBef>
                <a:spcPct val="0"/>
              </a:spcBef>
              <a:spcAft>
                <a:spcPct val="0"/>
              </a:spcAft>
              <a:defRPr sz="1300">
                <a:solidFill>
                  <a:schemeClr val="tx1"/>
                </a:solidFill>
                <a:latin typeface="Lao UI" panose="020B0502040204020203" pitchFamily="34" charset="0"/>
                <a:ea typeface="华康少女文字W5(P)" panose="040F0500000000000000" pitchFamily="82" charset="-122"/>
              </a:defRPr>
            </a:lvl7pPr>
            <a:lvl8pPr marL="3429000" indent="-228600" defTabSz="685800" fontAlgn="base">
              <a:spcBef>
                <a:spcPct val="0"/>
              </a:spcBef>
              <a:spcAft>
                <a:spcPct val="0"/>
              </a:spcAft>
              <a:defRPr sz="1300">
                <a:solidFill>
                  <a:schemeClr val="tx1"/>
                </a:solidFill>
                <a:latin typeface="Lao UI" panose="020B0502040204020203" pitchFamily="34" charset="0"/>
                <a:ea typeface="华康少女文字W5(P)" panose="040F0500000000000000" pitchFamily="82" charset="-122"/>
              </a:defRPr>
            </a:lvl8pPr>
            <a:lvl9pPr marL="3886200" indent="-228600" defTabSz="685800" fontAlgn="base">
              <a:spcBef>
                <a:spcPct val="0"/>
              </a:spcBef>
              <a:spcAft>
                <a:spcPct val="0"/>
              </a:spcAft>
              <a:defRPr sz="1300">
                <a:solidFill>
                  <a:schemeClr val="tx1"/>
                </a:solidFill>
                <a:latin typeface="Lao UI" panose="020B0502040204020203" pitchFamily="34" charset="0"/>
                <a:ea typeface="华康少女文字W5(P)" panose="040F0500000000000000" pitchFamily="8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7200" b="1" i="0" u="none" strike="noStrike" kern="1200" cap="none" spc="0" normalizeH="0" baseline="0" noProof="0" dirty="0">
                <a:ln w="12700">
                  <a:noFill/>
                </a:ln>
                <a:solidFill>
                  <a:schemeClr val="accent1"/>
                </a:solidFill>
                <a:effectLst>
                  <a:outerShdw blurRad="50800" dist="38100" dir="2700000" algn="tl" rotWithShape="0">
                    <a:prstClr val="black">
                      <a:alpha val="40000"/>
                    </a:prstClr>
                  </a:outerShdw>
                </a:effectLst>
                <a:uLnTx/>
                <a:uFillTx/>
                <a:latin typeface="+mn-lt"/>
                <a:ea typeface="黑体" panose="02010609060101010101" charset="-122"/>
                <a:cs typeface="+mn-lt"/>
              </a:rPr>
              <a:t>To be continued...</a:t>
            </a:r>
            <a:endParaRPr kumimoji="0" lang="en-US" altLang="zh-CN" sz="7200" b="1" i="0" u="none" strike="noStrike" kern="1200" cap="none" spc="0" normalizeH="0" baseline="0" noProof="0" dirty="0">
              <a:ln w="12700">
                <a:noFill/>
              </a:ln>
              <a:solidFill>
                <a:schemeClr val="accent1"/>
              </a:solidFill>
              <a:effectLst>
                <a:outerShdw blurRad="50800" dist="38100" dir="2700000" algn="tl" rotWithShape="0">
                  <a:prstClr val="black">
                    <a:alpha val="40000"/>
                  </a:prstClr>
                </a:outerShdw>
              </a:effectLst>
              <a:uLnTx/>
              <a:uFillTx/>
              <a:latin typeface="+mn-lt"/>
              <a:ea typeface="黑体" panose="02010609060101010101" charset="-122"/>
              <a:cs typeface="+mn-lt"/>
            </a:endParaRP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0985" y="336550"/>
            <a:ext cx="11659870" cy="4029075"/>
          </a:xfrm>
          <a:prstGeom prst="rect">
            <a:avLst/>
          </a:prstGeom>
          <a:noFill/>
        </p:spPr>
        <p:txBody>
          <a:bodyPr wrap="square" rtlCol="0">
            <a:spAutoFit/>
          </a:bodyPr>
          <a:lstStyle/>
          <a:p>
            <a:pPr>
              <a:lnSpc>
                <a:spcPct val="130000"/>
              </a:lnSpc>
            </a:pPr>
            <a:r>
              <a:rPr lang="zh-CN" altLang="en-US" sz="2800" b="1" dirty="0">
                <a:solidFill>
                  <a:srgbClr val="7030A0"/>
                </a:solidFill>
                <a:latin typeface="黑体" panose="02010609060101010101" charset="-122"/>
                <a:ea typeface="黑体" panose="02010609060101010101" charset="-122"/>
              </a:rPr>
              <a:t>能力</a:t>
            </a:r>
            <a:r>
              <a:rPr lang="zh-CN" altLang="en-US" sz="2800" b="1" dirty="0" smtClean="0">
                <a:solidFill>
                  <a:srgbClr val="7030A0"/>
                </a:solidFill>
                <a:latin typeface="黑体" panose="02010609060101010101" charset="-122"/>
                <a:ea typeface="黑体" panose="02010609060101010101" charset="-122"/>
              </a:rPr>
              <a:t>目标：</a:t>
            </a:r>
            <a:endParaRPr lang="en-US" altLang="zh-CN" sz="2800" b="1" dirty="0" smtClean="0">
              <a:solidFill>
                <a:srgbClr val="7030A0"/>
              </a:solidFill>
              <a:latin typeface="黑体" panose="02010609060101010101" charset="-122"/>
              <a:ea typeface="黑体" panose="02010609060101010101" charset="-122"/>
            </a:endParaRPr>
          </a:p>
          <a:p>
            <a:pPr>
              <a:lnSpc>
                <a:spcPct val="130000"/>
              </a:lnSpc>
            </a:pPr>
            <a:r>
              <a:rPr lang="en-US" altLang="zh-CN" sz="2400" b="1" dirty="0" smtClean="0">
                <a:solidFill>
                  <a:schemeClr val="tx1"/>
                </a:solidFill>
                <a:uFillTx/>
                <a:latin typeface="Times New Roman" panose="02020603050405020304" pitchFamily="18" charset="0"/>
                <a:ea typeface="宋体" panose="02010600030101010101" pitchFamily="2" charset="-122"/>
              </a:rPr>
              <a:t>     </a:t>
            </a:r>
            <a:r>
              <a:rPr sz="2400" b="1" dirty="0">
                <a:solidFill>
                  <a:schemeClr val="tx1"/>
                </a:solidFill>
                <a:uFillTx/>
                <a:latin typeface="Times New Roman" panose="02020603050405020304" pitchFamily="18" charset="0"/>
                <a:ea typeface="宋体" panose="02010600030101010101" pitchFamily="2" charset="-122"/>
              </a:rPr>
              <a:t>了解Modbus_RTU协议，掌握协议中的“写单个线圈”指令，能在理解的基础上编写相应的单片机应用程序。</a:t>
            </a:r>
            <a:endParaRPr lang="en-US" altLang="zh-CN" sz="2400" b="1" dirty="0" smtClean="0">
              <a:latin typeface="宋体" panose="02010600030101010101" pitchFamily="2" charset="-122"/>
              <a:ea typeface="宋体" panose="02010600030101010101" pitchFamily="2" charset="-122"/>
            </a:endParaRPr>
          </a:p>
          <a:p>
            <a:pPr>
              <a:lnSpc>
                <a:spcPct val="130000"/>
              </a:lnSpc>
            </a:pPr>
            <a:r>
              <a:rPr lang="zh-CN" altLang="en-US" sz="2800" b="1" dirty="0" smtClean="0">
                <a:solidFill>
                  <a:srgbClr val="7030A0"/>
                </a:solidFill>
                <a:latin typeface="黑体" panose="02010609060101010101" charset="-122"/>
                <a:ea typeface="黑体" panose="02010609060101010101" charset="-122"/>
              </a:rPr>
              <a:t>任务要求：</a:t>
            </a:r>
            <a:endParaRPr lang="en-US" altLang="zh-CN" sz="2800" b="1" dirty="0" smtClean="0">
              <a:solidFill>
                <a:srgbClr val="7030A0"/>
              </a:solidFill>
              <a:latin typeface="黑体" panose="02010609060101010101" charset="-122"/>
              <a:ea typeface="黑体" panose="02010609060101010101" charset="-122"/>
            </a:endParaRPr>
          </a:p>
          <a:p>
            <a:pPr algn="l">
              <a:lnSpc>
                <a:spcPct val="130000"/>
              </a:lnSpc>
              <a:buClrTx/>
              <a:buSzTx/>
              <a:buFontTx/>
            </a:pPr>
            <a:r>
              <a:rPr lang="en-US" altLang="zh-CN" sz="2400" b="1" dirty="0" smtClean="0">
                <a:uFillTx/>
                <a:latin typeface="Times New Roman" panose="02020603050405020304" pitchFamily="18" charset="0"/>
                <a:ea typeface="宋体" panose="02010600030101010101" pitchFamily="2" charset="-122"/>
              </a:rPr>
              <a:t>    电路</a:t>
            </a:r>
            <a:r>
              <a:rPr lang="zh-CN" altLang="en-US" sz="2400" b="1" dirty="0" smtClean="0">
                <a:uFillTx/>
                <a:latin typeface="Times New Roman" panose="02020603050405020304" pitchFamily="18" charset="0"/>
                <a:ea typeface="宋体" panose="02010600030101010101" pitchFamily="2" charset="-122"/>
              </a:rPr>
              <a:t>为</a:t>
            </a:r>
            <a:r>
              <a:rPr lang="en-US" altLang="zh-CN" sz="2400" b="1" dirty="0" smtClean="0">
                <a:uFillTx/>
                <a:latin typeface="Times New Roman" panose="02020603050405020304" pitchFamily="18" charset="0"/>
                <a:ea typeface="宋体" panose="02010600030101010101" pitchFamily="2" charset="-122"/>
              </a:rPr>
              <a:t>流水灯电路，将计算机与单片机实验板通过串口相连，MCGS上位机组态画面如</a:t>
            </a:r>
            <a:r>
              <a:rPr lang="zh-CN" altLang="en-US" sz="2400" b="1" dirty="0" smtClean="0">
                <a:uFillTx/>
                <a:latin typeface="Times New Roman" panose="02020603050405020304" pitchFamily="18" charset="0"/>
                <a:ea typeface="宋体" panose="02010600030101010101" pitchFamily="2" charset="-122"/>
              </a:rPr>
              <a:t>图（后页）</a:t>
            </a:r>
            <a:r>
              <a:rPr lang="en-US" altLang="zh-CN" sz="2400" b="1" dirty="0" smtClean="0">
                <a:uFillTx/>
                <a:latin typeface="Times New Roman" panose="02020603050405020304" pitchFamily="18" charset="0"/>
                <a:ea typeface="宋体" panose="02010600030101010101" pitchFamily="2" charset="-122"/>
              </a:rPr>
              <a:t>所示，图中8个按钮对应单片机实验板8个LED，要求按下其中按钮，对应的LED点亮，松开按钮，对应的LED熄灭。</a:t>
            </a:r>
            <a:endParaRPr lang="en-US" altLang="zh-CN" sz="2400" b="1" dirty="0" smtClean="0">
              <a:uFillTx/>
              <a:latin typeface="Times New Roman" panose="02020603050405020304" pitchFamily="18" charset="0"/>
              <a:ea typeface="宋体" panose="02010600030101010101" pitchFamily="2" charset="-122"/>
            </a:endParaRPr>
          </a:p>
          <a:p>
            <a:pPr algn="ctr">
              <a:lnSpc>
                <a:spcPct val="130000"/>
              </a:lnSpc>
              <a:buClrTx/>
              <a:buSzTx/>
              <a:buFontTx/>
            </a:pPr>
            <a:r>
              <a:rPr lang="zh-CN" altLang="en-US" sz="2100" b="1" dirty="0" smtClean="0">
                <a:solidFill>
                  <a:srgbClr val="FF0000"/>
                </a:solidFill>
                <a:uFillTx/>
                <a:latin typeface="Times New Roman" panose="02020603050405020304" pitchFamily="18" charset="0"/>
                <a:ea typeface="宋体" panose="02010600030101010101" pitchFamily="2" charset="-122"/>
              </a:rPr>
              <a:t>（</a:t>
            </a:r>
            <a:r>
              <a:rPr lang="zh-CN" altLang="en-US" sz="2100" b="1" dirty="0" smtClean="0">
                <a:solidFill>
                  <a:srgbClr val="FF0000"/>
                </a:solidFill>
                <a:uFillTx/>
                <a:latin typeface="Times New Roman" panose="02020603050405020304" pitchFamily="18" charset="0"/>
                <a:ea typeface="宋体" panose="02010600030101010101" pitchFamily="2" charset="-122"/>
                <a:sym typeface="+mn-ea"/>
              </a:rPr>
              <a:t>注意，由于</a:t>
            </a:r>
            <a:r>
              <a:rPr lang="en-US" altLang="zh-CN" sz="2100" b="1" dirty="0" smtClean="0">
                <a:solidFill>
                  <a:srgbClr val="FF0000"/>
                </a:solidFill>
                <a:uFillTx/>
                <a:latin typeface="Times New Roman" panose="02020603050405020304" pitchFamily="18" charset="0"/>
                <a:ea typeface="宋体" panose="02010600030101010101" pitchFamily="2" charset="-122"/>
                <a:sym typeface="+mn-ea"/>
              </a:rPr>
              <a:t>Proteus</a:t>
            </a:r>
            <a:r>
              <a:rPr lang="zh-CN" altLang="en-US" sz="2100" b="1" dirty="0" smtClean="0">
                <a:solidFill>
                  <a:srgbClr val="FF0000"/>
                </a:solidFill>
                <a:uFillTx/>
                <a:latin typeface="Times New Roman" panose="02020603050405020304" pitchFamily="18" charset="0"/>
                <a:ea typeface="宋体" panose="02010600030101010101" pitchFamily="2" charset="-122"/>
                <a:sym typeface="+mn-ea"/>
              </a:rPr>
              <a:t>无法仿真</a:t>
            </a:r>
            <a:r>
              <a:rPr lang="en-US" altLang="zh-CN" sz="2100" b="1" dirty="0" smtClean="0">
                <a:solidFill>
                  <a:srgbClr val="FF0000"/>
                </a:solidFill>
                <a:uFillTx/>
                <a:latin typeface="Times New Roman" panose="02020603050405020304" pitchFamily="18" charset="0"/>
                <a:ea typeface="宋体" panose="02010600030101010101" pitchFamily="2" charset="-122"/>
                <a:sym typeface="+mn-ea"/>
              </a:rPr>
              <a:t>STM32</a:t>
            </a:r>
            <a:r>
              <a:rPr lang="zh-CN" altLang="en-US" sz="2100" b="1" dirty="0" smtClean="0">
                <a:solidFill>
                  <a:srgbClr val="FF0000"/>
                </a:solidFill>
                <a:uFillTx/>
                <a:latin typeface="Times New Roman" panose="02020603050405020304" pitchFamily="18" charset="0"/>
                <a:ea typeface="宋体" panose="02010600030101010101" pitchFamily="2" charset="-122"/>
                <a:sym typeface="+mn-ea"/>
              </a:rPr>
              <a:t>串口接收多字节，因此本课题只能采用实物进行验证。</a:t>
            </a:r>
            <a:r>
              <a:rPr lang="zh-CN" altLang="en-US" sz="2100" b="1" dirty="0" smtClean="0">
                <a:solidFill>
                  <a:srgbClr val="FF0000"/>
                </a:solidFill>
                <a:uFillTx/>
                <a:latin typeface="Times New Roman" panose="02020603050405020304" pitchFamily="18" charset="0"/>
                <a:ea typeface="宋体" panose="02010600030101010101" pitchFamily="2" charset="-122"/>
              </a:rPr>
              <a:t>）</a:t>
            </a:r>
            <a:endParaRPr lang="zh-CN" altLang="en-US" sz="2100" b="1" dirty="0" smtClean="0">
              <a:solidFill>
                <a:srgbClr val="FF0000"/>
              </a:solidFill>
              <a:uFillTx/>
              <a:latin typeface="Times New Roman" panose="02020603050405020304" pitchFamily="18" charset="0"/>
              <a:ea typeface="宋体" panose="02010600030101010101" pitchFamily="2" charset="-122"/>
            </a:endParaRPr>
          </a:p>
        </p:txBody>
      </p:sp>
      <p:pic>
        <p:nvPicPr>
          <p:cNvPr id="1026" name="Picture 2" descr="E:\教学\课程改革\单片机2019\pic\蝴蝶GIF.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72092" y="5857875"/>
            <a:ext cx="916598" cy="9165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第一代实验板（红框）"/>
          <p:cNvPicPr>
            <a:picLocks noChangeAspect="1"/>
          </p:cNvPicPr>
          <p:nvPr/>
        </p:nvPicPr>
        <p:blipFill>
          <a:blip r:embed="rId1"/>
          <a:stretch>
            <a:fillRect/>
          </a:stretch>
        </p:blipFill>
        <p:spPr>
          <a:xfrm>
            <a:off x="2188845" y="378460"/>
            <a:ext cx="8178800" cy="6140450"/>
          </a:xfrm>
          <a:prstGeom prst="rect">
            <a:avLst/>
          </a:prstGeom>
        </p:spPr>
      </p:pic>
      <p:pic>
        <p:nvPicPr>
          <p:cNvPr id="1026" name="Picture 2" descr="E:\教学\课程改革\单片机2019\pic\蝴蝶GIF.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72092" y="5857875"/>
            <a:ext cx="916598" cy="916598"/>
          </a:xfrm>
          <a:prstGeom prst="rect">
            <a:avLst/>
          </a:prstGeom>
          <a:noFill/>
          <a:extLst>
            <a:ext uri="{909E8E84-426E-40DD-AFC4-6F175D3DCCD1}">
              <a14:hiddenFill xmlns:a14="http://schemas.microsoft.com/office/drawing/2010/main">
                <a:solidFill>
                  <a:srgbClr val="FFFFFF"/>
                </a:solidFill>
              </a14:hiddenFill>
            </a:ext>
          </a:extLst>
        </p:spPr>
      </p:pic>
      <p:pic>
        <p:nvPicPr>
          <p:cNvPr id="112" name="图片 44"/>
          <p:cNvPicPr>
            <a:picLocks noChangeAspect="1"/>
          </p:cNvPicPr>
          <p:nvPr/>
        </p:nvPicPr>
        <p:blipFill>
          <a:blip r:embed="rId3"/>
          <a:stretch>
            <a:fillRect/>
          </a:stretch>
        </p:blipFill>
        <p:spPr>
          <a:xfrm>
            <a:off x="584835" y="350520"/>
            <a:ext cx="7376160" cy="5121910"/>
          </a:xfrm>
          <a:prstGeom prst="rect">
            <a:avLst/>
          </a:prstGeom>
          <a:noFill/>
          <a:ln>
            <a:noFill/>
          </a:ln>
        </p:spPr>
      </p:pic>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0985" y="336550"/>
            <a:ext cx="11669395" cy="6409055"/>
          </a:xfrm>
          <a:prstGeom prst="rect">
            <a:avLst/>
          </a:prstGeom>
          <a:noFill/>
        </p:spPr>
        <p:txBody>
          <a:bodyPr wrap="square" rtlCol="0">
            <a:spAutoFit/>
          </a:bodyPr>
          <a:lstStyle/>
          <a:p>
            <a:pPr>
              <a:lnSpc>
                <a:spcPct val="130000"/>
              </a:lnSpc>
            </a:pPr>
            <a:r>
              <a:rPr lang="zh-CN" altLang="en-US" sz="2800" b="1" dirty="0" smtClean="0">
                <a:solidFill>
                  <a:srgbClr val="0000FF"/>
                </a:solidFill>
                <a:latin typeface="Times New Roman" panose="02020603050405020304" pitchFamily="18" charset="0"/>
                <a:ea typeface="黑体" panose="02010609060101010101" charset="-122"/>
              </a:rPr>
              <a:t>4.7.1  CRC校验</a:t>
            </a:r>
            <a:endParaRPr lang="zh-CN" altLang="en-US" sz="2800" b="1" dirty="0" smtClean="0">
              <a:solidFill>
                <a:srgbClr val="0000FF"/>
              </a:solidFill>
              <a:latin typeface="Times New Roman" panose="02020603050405020304" pitchFamily="18" charset="0"/>
              <a:ea typeface="黑体" panose="02010609060101010101" charset="-122"/>
            </a:endParaRPr>
          </a:p>
          <a:p>
            <a:pPr>
              <a:lnSpc>
                <a:spcPct val="130000"/>
              </a:lnSpc>
            </a:pPr>
            <a:r>
              <a:rPr lang="en-US" altLang="zh-CN" sz="2400" b="1" dirty="0" smtClean="0">
                <a:uFillTx/>
                <a:latin typeface="Times New Roman" panose="02020603050405020304" pitchFamily="18" charset="0"/>
                <a:ea typeface="宋体" panose="02010600030101010101" pitchFamily="2" charset="-122"/>
              </a:rPr>
              <a:t>      数据在传递过程中，由于环境干扰等因素收发数据的一致性往往得不到保证，因此常用的做法是对数据包进行校验，如果通不过校验，则将整个数据包丢弃。</a:t>
            </a:r>
            <a:endParaRPr lang="en-US" altLang="zh-CN" sz="2400" b="1" dirty="0" smtClean="0">
              <a:uFillTx/>
              <a:latin typeface="Times New Roman" panose="02020603050405020304" pitchFamily="18" charset="0"/>
              <a:ea typeface="宋体" panose="02010600030101010101" pitchFamily="2" charset="-122"/>
            </a:endParaRPr>
          </a:p>
          <a:p>
            <a:pPr>
              <a:lnSpc>
                <a:spcPct val="130000"/>
              </a:lnSpc>
            </a:pPr>
            <a:r>
              <a:rPr lang="en-US" altLang="zh-CN" sz="2400" b="1" dirty="0" smtClean="0">
                <a:uFillTx/>
                <a:latin typeface="Times New Roman" panose="02020603050405020304" pitchFamily="18" charset="0"/>
                <a:ea typeface="宋体" panose="02010600030101010101" pitchFamily="2" charset="-122"/>
              </a:rPr>
              <a:t>      CRC</a:t>
            </a:r>
            <a:r>
              <a:rPr lang="en-US" altLang="zh-CN" sz="2400" b="1" dirty="0" smtClean="0">
                <a:solidFill>
                  <a:srgbClr val="7030A0"/>
                </a:solidFill>
                <a:uFillTx/>
                <a:latin typeface="Times New Roman" panose="02020603050405020304" pitchFamily="18" charset="0"/>
                <a:ea typeface="宋体" panose="02010600030101010101" pitchFamily="2" charset="-122"/>
              </a:rPr>
              <a:t>（Cyclic Redundancy Check，循环冗余校验）</a:t>
            </a:r>
            <a:r>
              <a:rPr lang="en-US" altLang="zh-CN" sz="2400" b="1" dirty="0" smtClean="0">
                <a:uFillTx/>
                <a:latin typeface="Times New Roman" panose="02020603050405020304" pitchFamily="18" charset="0"/>
                <a:ea typeface="宋体" panose="02010600030101010101" pitchFamily="2" charset="-122"/>
              </a:rPr>
              <a:t>校验是一种主流的数据校验技术，简单来说就是发送端将待发数据包按照一定的规则进行计算后得到一组校验码，然后将待发数据包连同校验码一同打包进行发送，接收端收到数据包之后按同样的规则进行校验以确定是否采用该数据包。</a:t>
            </a:r>
            <a:endParaRPr lang="en-US" altLang="zh-CN" sz="2400" b="1" dirty="0" smtClean="0">
              <a:uFillTx/>
              <a:latin typeface="Times New Roman" panose="02020603050405020304" pitchFamily="18" charset="0"/>
              <a:ea typeface="宋体" panose="02010600030101010101" pitchFamily="2" charset="-122"/>
            </a:endParaRPr>
          </a:p>
          <a:p>
            <a:pPr>
              <a:lnSpc>
                <a:spcPct val="130000"/>
              </a:lnSpc>
            </a:pPr>
            <a:r>
              <a:rPr lang="en-US" altLang="zh-CN" sz="2400" b="1" dirty="0" smtClean="0">
                <a:uFillTx/>
                <a:latin typeface="Times New Roman" panose="02020603050405020304" pitchFamily="18" charset="0"/>
                <a:ea typeface="宋体" panose="02010600030101010101" pitchFamily="2" charset="-122"/>
              </a:rPr>
              <a:t>      常用的CRC校验有如下六种版本：</a:t>
            </a:r>
            <a:endParaRPr lang="en-US" altLang="zh-CN" sz="2400" b="1" dirty="0" smtClean="0">
              <a:uFillTx/>
              <a:latin typeface="Times New Roman" panose="02020603050405020304" pitchFamily="18" charset="0"/>
              <a:ea typeface="宋体" panose="02010600030101010101" pitchFamily="2" charset="-122"/>
            </a:endParaRPr>
          </a:p>
          <a:p>
            <a:pPr indent="452120">
              <a:lnSpc>
                <a:spcPct val="130000"/>
              </a:lnSpc>
            </a:pPr>
            <a:r>
              <a:rPr lang="en-US" altLang="zh-CN" sz="2000" b="1" dirty="0" smtClean="0">
                <a:solidFill>
                  <a:srgbClr val="7030A0"/>
                </a:solidFill>
                <a:uFillTx/>
                <a:latin typeface="Times New Roman" panose="02020603050405020304" pitchFamily="18" charset="0"/>
                <a:ea typeface="宋体" panose="02010600030101010101" pitchFamily="2" charset="-122"/>
              </a:rPr>
              <a:t>● CRC-8</a:t>
            </a:r>
            <a:endParaRPr lang="en-US" altLang="zh-CN" sz="2000" b="1" dirty="0" smtClean="0">
              <a:solidFill>
                <a:srgbClr val="7030A0"/>
              </a:solidFill>
              <a:uFillTx/>
              <a:latin typeface="Times New Roman" panose="02020603050405020304" pitchFamily="18" charset="0"/>
              <a:ea typeface="宋体" panose="02010600030101010101" pitchFamily="2" charset="-122"/>
            </a:endParaRPr>
          </a:p>
          <a:p>
            <a:pPr indent="452120">
              <a:lnSpc>
                <a:spcPct val="130000"/>
              </a:lnSpc>
            </a:pPr>
            <a:r>
              <a:rPr lang="en-US" altLang="zh-CN" sz="2000" b="1" dirty="0" smtClean="0">
                <a:solidFill>
                  <a:srgbClr val="7030A0"/>
                </a:solidFill>
                <a:uFillTx/>
                <a:latin typeface="Times New Roman" panose="02020603050405020304" pitchFamily="18" charset="0"/>
                <a:ea typeface="宋体" panose="02010600030101010101" pitchFamily="2" charset="-122"/>
              </a:rPr>
              <a:t>● CRC-12</a:t>
            </a:r>
            <a:endParaRPr lang="en-US" altLang="zh-CN" sz="2000" b="1" dirty="0" smtClean="0">
              <a:solidFill>
                <a:srgbClr val="7030A0"/>
              </a:solidFill>
              <a:uFillTx/>
              <a:latin typeface="Times New Roman" panose="02020603050405020304" pitchFamily="18" charset="0"/>
              <a:ea typeface="宋体" panose="02010600030101010101" pitchFamily="2" charset="-122"/>
            </a:endParaRPr>
          </a:p>
          <a:p>
            <a:pPr indent="452120">
              <a:lnSpc>
                <a:spcPct val="130000"/>
              </a:lnSpc>
            </a:pPr>
            <a:r>
              <a:rPr lang="en-US" altLang="zh-CN" sz="2000" b="1" dirty="0" smtClean="0">
                <a:solidFill>
                  <a:srgbClr val="FF0000"/>
                </a:solidFill>
                <a:uFillTx/>
                <a:latin typeface="Times New Roman" panose="02020603050405020304" pitchFamily="18" charset="0"/>
                <a:ea typeface="宋体" panose="02010600030101010101" pitchFamily="2" charset="-122"/>
              </a:rPr>
              <a:t>● CRC-16</a:t>
            </a:r>
            <a:r>
              <a:rPr lang="zh-CN" altLang="en-US" sz="2000" b="1" dirty="0" smtClean="0">
                <a:solidFill>
                  <a:srgbClr val="FF0000"/>
                </a:solidFill>
                <a:uFillTx/>
                <a:latin typeface="Times New Roman" panose="02020603050405020304" pitchFamily="18" charset="0"/>
                <a:ea typeface="宋体" panose="02010600030101010101" pitchFamily="2" charset="-122"/>
              </a:rPr>
              <a:t>（</a:t>
            </a:r>
            <a:r>
              <a:rPr lang="en-US" altLang="zh-CN" sz="2000" b="1" dirty="0" smtClean="0">
                <a:solidFill>
                  <a:srgbClr val="FF0000"/>
                </a:solidFill>
                <a:uFillTx/>
                <a:latin typeface="Times New Roman" panose="02020603050405020304" pitchFamily="18" charset="0"/>
                <a:ea typeface="宋体" panose="02010600030101010101" pitchFamily="2" charset="-122"/>
              </a:rPr>
              <a:t>Modbus_RTU</a:t>
            </a:r>
            <a:r>
              <a:rPr lang="zh-CN" altLang="en-US" sz="2000" b="1" dirty="0" smtClean="0">
                <a:solidFill>
                  <a:srgbClr val="FF0000"/>
                </a:solidFill>
                <a:uFillTx/>
                <a:latin typeface="Times New Roman" panose="02020603050405020304" pitchFamily="18" charset="0"/>
                <a:ea typeface="宋体" panose="02010600030101010101" pitchFamily="2" charset="-122"/>
              </a:rPr>
              <a:t>采用）</a:t>
            </a:r>
            <a:endParaRPr lang="en-US" altLang="zh-CN" sz="2000" b="1" dirty="0" smtClean="0">
              <a:solidFill>
                <a:srgbClr val="FF0000"/>
              </a:solidFill>
              <a:uFillTx/>
              <a:latin typeface="Times New Roman" panose="02020603050405020304" pitchFamily="18" charset="0"/>
              <a:ea typeface="宋体" panose="02010600030101010101" pitchFamily="2" charset="-122"/>
            </a:endParaRPr>
          </a:p>
          <a:p>
            <a:pPr indent="452120">
              <a:lnSpc>
                <a:spcPct val="130000"/>
              </a:lnSpc>
            </a:pPr>
            <a:r>
              <a:rPr lang="en-US" altLang="zh-CN" sz="2000" b="1" dirty="0" smtClean="0">
                <a:solidFill>
                  <a:srgbClr val="7030A0"/>
                </a:solidFill>
                <a:uFillTx/>
                <a:latin typeface="Times New Roman" panose="02020603050405020304" pitchFamily="18" charset="0"/>
                <a:ea typeface="宋体" panose="02010600030101010101" pitchFamily="2" charset="-122"/>
              </a:rPr>
              <a:t>● CRC-CCITT</a:t>
            </a:r>
            <a:endParaRPr lang="en-US" altLang="zh-CN" sz="2000" b="1" dirty="0" smtClean="0">
              <a:solidFill>
                <a:srgbClr val="7030A0"/>
              </a:solidFill>
              <a:uFillTx/>
              <a:latin typeface="Times New Roman" panose="02020603050405020304" pitchFamily="18" charset="0"/>
              <a:ea typeface="宋体" panose="02010600030101010101" pitchFamily="2" charset="-122"/>
            </a:endParaRPr>
          </a:p>
          <a:p>
            <a:pPr indent="452120">
              <a:lnSpc>
                <a:spcPct val="130000"/>
              </a:lnSpc>
            </a:pPr>
            <a:r>
              <a:rPr lang="en-US" altLang="zh-CN" sz="2000" b="1" dirty="0" smtClean="0">
                <a:solidFill>
                  <a:srgbClr val="7030A0"/>
                </a:solidFill>
                <a:uFillTx/>
                <a:latin typeface="Times New Roman" panose="02020603050405020304" pitchFamily="18" charset="0"/>
                <a:ea typeface="宋体" panose="02010600030101010101" pitchFamily="2" charset="-122"/>
              </a:rPr>
              <a:t>● CRC-32</a:t>
            </a:r>
            <a:endParaRPr lang="en-US" altLang="zh-CN" sz="2000" b="1" dirty="0" smtClean="0">
              <a:solidFill>
                <a:srgbClr val="7030A0"/>
              </a:solidFill>
              <a:uFillTx/>
              <a:latin typeface="Times New Roman" panose="02020603050405020304" pitchFamily="18" charset="0"/>
              <a:ea typeface="宋体" panose="02010600030101010101" pitchFamily="2" charset="-122"/>
            </a:endParaRPr>
          </a:p>
          <a:p>
            <a:pPr indent="452120">
              <a:lnSpc>
                <a:spcPct val="130000"/>
              </a:lnSpc>
            </a:pPr>
            <a:r>
              <a:rPr lang="en-US" altLang="zh-CN" sz="2000" b="1" dirty="0" smtClean="0">
                <a:solidFill>
                  <a:srgbClr val="7030A0"/>
                </a:solidFill>
                <a:uFillTx/>
                <a:latin typeface="Times New Roman" panose="02020603050405020304" pitchFamily="18" charset="0"/>
                <a:ea typeface="宋体" panose="02010600030101010101" pitchFamily="2" charset="-122"/>
              </a:rPr>
              <a:t>● CRC-32C</a:t>
            </a:r>
            <a:endParaRPr lang="en-US" altLang="zh-CN" sz="2000" b="1" dirty="0" smtClean="0">
              <a:solidFill>
                <a:srgbClr val="7030A0"/>
              </a:solidFill>
              <a:uFillTx/>
              <a:latin typeface="Times New Roman" panose="02020603050405020304" pitchFamily="18" charset="0"/>
              <a:ea typeface="宋体" panose="02010600030101010101" pitchFamily="2" charset="-122"/>
            </a:endParaRPr>
          </a:p>
        </p:txBody>
      </p:sp>
      <p:pic>
        <p:nvPicPr>
          <p:cNvPr id="1026" name="Picture 2" descr="E:\教学\课程改革\单片机2019\pic\蝴蝶GIF.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72092" y="5857875"/>
            <a:ext cx="916598" cy="9165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0985" y="336550"/>
            <a:ext cx="11669395" cy="4967605"/>
          </a:xfrm>
          <a:prstGeom prst="rect">
            <a:avLst/>
          </a:prstGeom>
          <a:noFill/>
        </p:spPr>
        <p:txBody>
          <a:bodyPr wrap="square" rtlCol="0">
            <a:spAutoFit/>
          </a:bodyPr>
          <a:lstStyle/>
          <a:p>
            <a:pPr>
              <a:lnSpc>
                <a:spcPct val="130000"/>
              </a:lnSpc>
              <a:buClrTx/>
              <a:buSzTx/>
              <a:buFontTx/>
            </a:pPr>
            <a:r>
              <a:rPr lang="en-US" altLang="zh-CN" sz="2400" b="1" dirty="0" smtClean="0">
                <a:latin typeface="Times New Roman" panose="02020603050405020304" pitchFamily="18" charset="0"/>
                <a:ea typeface="宋体" panose="02010600030101010101" pitchFamily="2" charset="-122"/>
              </a:rPr>
              <a:t>      由于CRC校验算法原理十分复杂，因此本课程不做深入介绍，仅提供校验程序，读者直接调用校验码生成函数即可。</a:t>
            </a:r>
            <a:endParaRPr lang="en-US" altLang="zh-CN" sz="2400" b="1" dirty="0" smtClean="0">
              <a:latin typeface="Times New Roman" panose="02020603050405020304" pitchFamily="18" charset="0"/>
              <a:ea typeface="宋体" panose="02010600030101010101" pitchFamily="2" charset="-122"/>
            </a:endParaRPr>
          </a:p>
          <a:p>
            <a:pPr>
              <a:lnSpc>
                <a:spcPct val="130000"/>
              </a:lnSpc>
              <a:buClrTx/>
              <a:buSzTx/>
              <a:buFontTx/>
            </a:pPr>
            <a:r>
              <a:rPr lang="en-US" altLang="zh-CN" sz="2400" b="1" dirty="0" smtClean="0">
                <a:solidFill>
                  <a:srgbClr val="7030A0"/>
                </a:solidFill>
                <a:latin typeface="Times New Roman" panose="02020603050405020304" pitchFamily="18" charset="0"/>
                <a:ea typeface="宋体" panose="02010600030101010101" pitchFamily="2" charset="-122"/>
              </a:rPr>
              <a:t>      </a:t>
            </a:r>
            <a:r>
              <a:rPr lang="zh-CN" altLang="en-US" sz="2400" b="1" dirty="0" smtClean="0">
                <a:solidFill>
                  <a:srgbClr val="7030A0"/>
                </a:solidFill>
                <a:latin typeface="Times New Roman" panose="02020603050405020304" pitchFamily="18" charset="0"/>
                <a:ea typeface="宋体" panose="02010600030101010101" pitchFamily="2" charset="-122"/>
              </a:rPr>
              <a:t>（代码略）</a:t>
            </a:r>
            <a:endParaRPr lang="zh-CN" altLang="en-US" sz="2400" b="1" dirty="0" smtClean="0">
              <a:solidFill>
                <a:srgbClr val="7030A0"/>
              </a:solidFill>
              <a:latin typeface="Times New Roman" panose="02020603050405020304" pitchFamily="18" charset="0"/>
              <a:ea typeface="宋体" panose="02010600030101010101" pitchFamily="2" charset="-122"/>
            </a:endParaRPr>
          </a:p>
          <a:p>
            <a:pPr>
              <a:lnSpc>
                <a:spcPct val="130000"/>
              </a:lnSpc>
              <a:buClrTx/>
              <a:buSzTx/>
              <a:buFontTx/>
            </a:pPr>
            <a:r>
              <a:rPr lang="zh-CN" altLang="en-US" sz="2800" b="1" dirty="0" smtClean="0">
                <a:solidFill>
                  <a:srgbClr val="0000FF"/>
                </a:solidFill>
                <a:latin typeface="Times New Roman" panose="02020603050405020304" pitchFamily="18" charset="0"/>
                <a:ea typeface="黑体" panose="02010609060101010101" charset="-122"/>
              </a:rPr>
              <a:t>4.7.2  Modbus_RTU概述</a:t>
            </a:r>
            <a:endParaRPr lang="zh-CN" altLang="en-US" sz="2800" b="1" dirty="0" smtClean="0">
              <a:solidFill>
                <a:srgbClr val="0000FF"/>
              </a:solidFill>
              <a:latin typeface="Times New Roman" panose="02020603050405020304" pitchFamily="18" charset="0"/>
              <a:ea typeface="黑体" panose="02010609060101010101" charset="-122"/>
            </a:endParaRPr>
          </a:p>
          <a:p>
            <a:pPr>
              <a:lnSpc>
                <a:spcPct val="130000"/>
              </a:lnSpc>
              <a:buClrTx/>
              <a:buSzTx/>
              <a:buFontTx/>
            </a:pPr>
            <a:r>
              <a:rPr lang="en-US" altLang="zh-CN" sz="2400" b="1" dirty="0" smtClean="0">
                <a:latin typeface="Times New Roman" panose="02020603050405020304" pitchFamily="18" charset="0"/>
                <a:ea typeface="宋体" panose="02010600030101010101" pitchFamily="2" charset="-122"/>
              </a:rPr>
              <a:t>      Modbus协议是由美国modicon公司</a:t>
            </a:r>
            <a:r>
              <a:rPr lang="en-US" altLang="zh-CN" sz="2400" b="1" dirty="0" smtClean="0">
                <a:solidFill>
                  <a:srgbClr val="7030A0"/>
                </a:solidFill>
                <a:latin typeface="Times New Roman" panose="02020603050405020304" pitchFamily="18" charset="0"/>
                <a:ea typeface="宋体" panose="02010600030101010101" pitchFamily="2" charset="-122"/>
              </a:rPr>
              <a:t>（现已被施耐德公司收购）</a:t>
            </a:r>
            <a:r>
              <a:rPr lang="en-US" altLang="zh-CN" sz="2400" b="1" dirty="0" smtClean="0">
                <a:latin typeface="Times New Roman" panose="02020603050405020304" pitchFamily="18" charset="0"/>
                <a:ea typeface="宋体" panose="02010600030101010101" pitchFamily="2" charset="-122"/>
              </a:rPr>
              <a:t>于1979年提出的一种可用于工业现场的总线协议。Modbus协议仅定义了数据链路层协议，可用于RS-232、RS-422、RS-485等串行总线。Modbus协议分为</a:t>
            </a:r>
            <a:r>
              <a:rPr lang="en-US" altLang="zh-CN" sz="2400" b="1" dirty="0" smtClean="0">
                <a:solidFill>
                  <a:srgbClr val="FF0000"/>
                </a:solidFill>
                <a:latin typeface="Times New Roman" panose="02020603050405020304" pitchFamily="18" charset="0"/>
                <a:ea typeface="宋体" panose="02010600030101010101" pitchFamily="2" charset="-122"/>
              </a:rPr>
              <a:t>Modbus_RTU</a:t>
            </a:r>
            <a:r>
              <a:rPr lang="zh-CN" altLang="en-US" sz="2400" b="1" dirty="0" smtClean="0">
                <a:solidFill>
                  <a:srgbClr val="FF0000"/>
                </a:solidFill>
                <a:latin typeface="Times New Roman" panose="02020603050405020304" pitchFamily="18" charset="0"/>
                <a:ea typeface="宋体" panose="02010600030101010101" pitchFamily="2" charset="-122"/>
              </a:rPr>
              <a:t>（</a:t>
            </a:r>
            <a:r>
              <a:rPr lang="zh-CN" altLang="en-US" sz="2400" b="1" dirty="0" smtClean="0">
                <a:solidFill>
                  <a:srgbClr val="FF0000"/>
                </a:solidFill>
                <a:latin typeface="宋体" panose="02010600030101010101" pitchFamily="2" charset="-122"/>
                <a:ea typeface="宋体" panose="02010600030101010101" pitchFamily="2" charset="-122"/>
              </a:rPr>
              <a:t>√本次任务选择</a:t>
            </a:r>
            <a:r>
              <a:rPr lang="zh-CN" altLang="en-US" sz="2400" b="1" dirty="0" smtClean="0">
                <a:solidFill>
                  <a:srgbClr val="FF0000"/>
                </a:solidFill>
                <a:latin typeface="Times New Roman" panose="02020603050405020304" pitchFamily="18" charset="0"/>
                <a:ea typeface="宋体" panose="02010600030101010101" pitchFamily="2" charset="-122"/>
              </a:rPr>
              <a:t>）</a:t>
            </a:r>
            <a:r>
              <a:rPr lang="en-US" altLang="zh-CN" sz="2400" b="1" dirty="0" smtClean="0">
                <a:latin typeface="Times New Roman" panose="02020603050405020304" pitchFamily="18" charset="0"/>
                <a:ea typeface="宋体" panose="02010600030101010101" pitchFamily="2" charset="-122"/>
              </a:rPr>
              <a:t>、</a:t>
            </a:r>
            <a:r>
              <a:rPr lang="en-US" altLang="zh-CN" sz="2400" b="1" dirty="0" smtClean="0">
                <a:solidFill>
                  <a:schemeClr val="accent6">
                    <a:lumMod val="75000"/>
                  </a:schemeClr>
                </a:solidFill>
                <a:latin typeface="Times New Roman" panose="02020603050405020304" pitchFamily="18" charset="0"/>
                <a:ea typeface="宋体" panose="02010600030101010101" pitchFamily="2" charset="-122"/>
              </a:rPr>
              <a:t>Modbus_ASCII</a:t>
            </a:r>
            <a:r>
              <a:rPr lang="zh-CN" altLang="en-US" sz="2400" b="1" dirty="0" smtClean="0">
                <a:solidFill>
                  <a:schemeClr val="accent6">
                    <a:lumMod val="75000"/>
                  </a:schemeClr>
                </a:solidFill>
                <a:latin typeface="Times New Roman" panose="02020603050405020304" pitchFamily="18" charset="0"/>
                <a:ea typeface="宋体" panose="02010600030101010101" pitchFamily="2" charset="-122"/>
              </a:rPr>
              <a:t>（×不讲）</a:t>
            </a:r>
            <a:r>
              <a:rPr lang="en-US" altLang="zh-CN" sz="2400" b="1" dirty="0" smtClean="0">
                <a:latin typeface="Times New Roman" panose="02020603050405020304" pitchFamily="18" charset="0"/>
                <a:ea typeface="宋体" panose="02010600030101010101" pitchFamily="2" charset="-122"/>
              </a:rPr>
              <a:t>两种，本书仅介绍Modbus_RTU协议</a:t>
            </a:r>
            <a:r>
              <a:rPr lang="zh-CN" altLang="en-US" sz="2400" b="1" dirty="0" smtClean="0">
                <a:latin typeface="Times New Roman" panose="02020603050405020304" pitchFamily="18" charset="0"/>
                <a:ea typeface="宋体" panose="02010600030101010101" pitchFamily="2" charset="-122"/>
              </a:rPr>
              <a:t>。</a:t>
            </a:r>
            <a:endParaRPr lang="zh-CN" altLang="en-US" sz="2400" b="1" dirty="0" smtClean="0">
              <a:latin typeface="Times New Roman" panose="02020603050405020304" pitchFamily="18" charset="0"/>
              <a:ea typeface="宋体" panose="02010600030101010101" pitchFamily="2" charset="-122"/>
            </a:endParaRPr>
          </a:p>
          <a:p>
            <a:pPr>
              <a:lnSpc>
                <a:spcPct val="130000"/>
              </a:lnSpc>
              <a:buClrTx/>
              <a:buSzTx/>
              <a:buFontTx/>
            </a:pPr>
            <a:r>
              <a:rPr lang="en-US" altLang="zh-CN" sz="2400" b="1" dirty="0" smtClean="0">
                <a:latin typeface="Times New Roman" panose="02020603050405020304" pitchFamily="18" charset="0"/>
                <a:ea typeface="宋体" panose="02010600030101010101" pitchFamily="2" charset="-122"/>
              </a:rPr>
              <a:t>      </a:t>
            </a:r>
            <a:r>
              <a:rPr lang="zh-CN" altLang="en-US" sz="2400" b="1" dirty="0" smtClean="0">
                <a:latin typeface="Times New Roman" panose="02020603050405020304" pitchFamily="18" charset="0"/>
                <a:ea typeface="宋体" panose="02010600030101010101" pitchFamily="2" charset="-122"/>
              </a:rPr>
              <a:t>Modbus协议采用如图所示</a:t>
            </a:r>
            <a:r>
              <a:rPr lang="zh-CN" altLang="en-US" sz="2400" b="1" dirty="0" smtClean="0">
                <a:solidFill>
                  <a:srgbClr val="FF0000"/>
                </a:solidFill>
                <a:latin typeface="Times New Roman" panose="02020603050405020304" pitchFamily="18" charset="0"/>
                <a:ea typeface="宋体" panose="02010600030101010101" pitchFamily="2" charset="-122"/>
              </a:rPr>
              <a:t>一主多从式</a:t>
            </a:r>
            <a:r>
              <a:rPr lang="zh-CN" altLang="en-US" sz="2400" b="1" dirty="0" smtClean="0">
                <a:latin typeface="Times New Roman" panose="02020603050405020304" pitchFamily="18" charset="0"/>
                <a:ea typeface="宋体" panose="02010600030101010101" pitchFamily="2" charset="-122"/>
              </a:rPr>
              <a:t>拓扑结构，主站对从站主动轮询，从站被动应答。</a:t>
            </a:r>
            <a:endParaRPr lang="zh-CN" altLang="en-US" sz="2400" b="1" dirty="0" smtClean="0">
              <a:latin typeface="Times New Roman" panose="02020603050405020304" pitchFamily="18" charset="0"/>
              <a:ea typeface="宋体" panose="02010600030101010101" pitchFamily="2" charset="-122"/>
            </a:endParaRPr>
          </a:p>
        </p:txBody>
      </p:sp>
      <p:pic>
        <p:nvPicPr>
          <p:cNvPr id="1026" name="Picture 2" descr="E:\教学\课程改革\单片机2019\pic\蝴蝶GIF.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72092" y="5857875"/>
            <a:ext cx="916598" cy="91659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对象 -2147482590"/>
          <p:cNvGraphicFramePr/>
          <p:nvPr/>
        </p:nvGraphicFramePr>
        <p:xfrm>
          <a:off x="2996565" y="4863465"/>
          <a:ext cx="5305425" cy="1610995"/>
        </p:xfrm>
        <a:graphic>
          <a:graphicData uri="http://schemas.openxmlformats.org/presentationml/2006/ole">
            <mc:AlternateContent xmlns:mc="http://schemas.openxmlformats.org/markup-compatibility/2006">
              <mc:Choice xmlns:v="urn:schemas-microsoft-com:vml" Requires="v">
                <p:oleObj spid="_x0000_s3076" name="" r:id="rId2" imgW="1747520" imgH="532130" progId="Visio.Drawing.11">
                  <p:embed/>
                </p:oleObj>
              </mc:Choice>
              <mc:Fallback>
                <p:oleObj name="" r:id="rId2" imgW="1747520" imgH="532130" progId="Visio.Drawing.11">
                  <p:embed/>
                  <p:pic>
                    <p:nvPicPr>
                      <p:cNvPr id="0" name="图片 3075"/>
                      <p:cNvPicPr/>
                      <p:nvPr/>
                    </p:nvPicPr>
                    <p:blipFill>
                      <a:blip r:embed="rId3"/>
                      <a:stretch>
                        <a:fillRect/>
                      </a:stretch>
                    </p:blipFill>
                    <p:spPr>
                      <a:xfrm>
                        <a:off x="2996565" y="4863465"/>
                        <a:ext cx="5305425" cy="1610995"/>
                      </a:xfrm>
                      <a:prstGeom prst="rect">
                        <a:avLst/>
                      </a:prstGeom>
                      <a:noFill/>
                      <a:ln w="38100">
                        <a:noFill/>
                        <a:miter/>
                      </a:ln>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0985" y="336550"/>
            <a:ext cx="11669395" cy="6326505"/>
          </a:xfrm>
          <a:prstGeom prst="rect">
            <a:avLst/>
          </a:prstGeom>
          <a:noFill/>
        </p:spPr>
        <p:txBody>
          <a:bodyPr wrap="square" rtlCol="0">
            <a:spAutoFit/>
          </a:bodyPr>
          <a:lstStyle/>
          <a:p>
            <a:pPr>
              <a:lnSpc>
                <a:spcPct val="130000"/>
              </a:lnSpc>
              <a:buClrTx/>
              <a:buSzTx/>
              <a:buFontTx/>
            </a:pPr>
            <a:r>
              <a:rPr lang="en-US" altLang="zh-CN" sz="2400" b="1" dirty="0" smtClean="0">
                <a:latin typeface="Times New Roman" panose="02020603050405020304" pitchFamily="18" charset="0"/>
                <a:ea typeface="宋体" panose="02010600030101010101" pitchFamily="2" charset="-122"/>
              </a:rPr>
              <a:t>    Modbus通信数据包格式如图所示，其中</a:t>
            </a:r>
            <a:r>
              <a:rPr lang="en-US" altLang="zh-CN" sz="2400" b="1" dirty="0" smtClean="0">
                <a:solidFill>
                  <a:srgbClr val="FF0000"/>
                </a:solidFill>
                <a:latin typeface="Times New Roman" panose="02020603050405020304" pitchFamily="18" charset="0"/>
                <a:ea typeface="宋体" panose="02010600030101010101" pitchFamily="2" charset="-122"/>
              </a:rPr>
              <a:t>ADU</a:t>
            </a:r>
            <a:r>
              <a:rPr lang="en-US" altLang="zh-CN" sz="2400" b="1" dirty="0" smtClean="0">
                <a:solidFill>
                  <a:srgbClr val="7030A0"/>
                </a:solidFill>
                <a:latin typeface="Times New Roman" panose="02020603050405020304" pitchFamily="18" charset="0"/>
                <a:ea typeface="宋体" panose="02010600030101010101" pitchFamily="2" charset="-122"/>
              </a:rPr>
              <a:t>（Application Data Unit，应用数据单元）</a:t>
            </a:r>
            <a:r>
              <a:rPr lang="en-US" altLang="zh-CN" sz="2400" b="1" dirty="0" smtClean="0">
                <a:latin typeface="Times New Roman" panose="02020603050405020304" pitchFamily="18" charset="0"/>
                <a:ea typeface="宋体" panose="02010600030101010101" pitchFamily="2" charset="-122"/>
              </a:rPr>
              <a:t>即完整数据包，由1个字节的</a:t>
            </a:r>
            <a:r>
              <a:rPr lang="en-US" altLang="zh-CN" sz="2400" b="1" dirty="0" smtClean="0">
                <a:solidFill>
                  <a:srgbClr val="FF0000"/>
                </a:solidFill>
                <a:latin typeface="Times New Roman" panose="02020603050405020304" pitchFamily="18" charset="0"/>
                <a:ea typeface="宋体" panose="02010600030101010101" pitchFamily="2" charset="-122"/>
              </a:rPr>
              <a:t>地址域</a:t>
            </a:r>
            <a:r>
              <a:rPr lang="en-US" altLang="zh-CN" sz="2400" b="1" dirty="0" smtClean="0">
                <a:latin typeface="Times New Roman" panose="02020603050405020304" pitchFamily="18" charset="0"/>
                <a:ea typeface="宋体" panose="02010600030101010101" pitchFamily="2" charset="-122"/>
              </a:rPr>
              <a:t>、</a:t>
            </a:r>
            <a:r>
              <a:rPr lang="en-US" altLang="zh-CN" sz="2400" b="1" dirty="0" smtClean="0">
                <a:solidFill>
                  <a:srgbClr val="FF0000"/>
                </a:solidFill>
                <a:latin typeface="Times New Roman" panose="02020603050405020304" pitchFamily="18" charset="0"/>
                <a:ea typeface="宋体" panose="02010600030101010101" pitchFamily="2" charset="-122"/>
              </a:rPr>
              <a:t>PDU</a:t>
            </a:r>
            <a:r>
              <a:rPr lang="en-US" altLang="zh-CN" sz="2400" b="1" dirty="0" smtClean="0">
                <a:solidFill>
                  <a:srgbClr val="7030A0"/>
                </a:solidFill>
                <a:latin typeface="Times New Roman" panose="02020603050405020304" pitchFamily="18" charset="0"/>
                <a:ea typeface="宋体" panose="02010600030101010101" pitchFamily="2" charset="-122"/>
              </a:rPr>
              <a:t>（Protocol Data Unit，协议数据单元）</a:t>
            </a:r>
            <a:r>
              <a:rPr lang="en-US" altLang="zh-CN" sz="2400" b="1" dirty="0" smtClean="0">
                <a:latin typeface="Times New Roman" panose="02020603050405020304" pitchFamily="18" charset="0"/>
                <a:ea typeface="宋体" panose="02010600030101010101" pitchFamily="2" charset="-122"/>
              </a:rPr>
              <a:t>和2个字节的</a:t>
            </a:r>
            <a:r>
              <a:rPr lang="en-US" altLang="zh-CN" sz="2400" b="1" dirty="0" smtClean="0">
                <a:solidFill>
                  <a:srgbClr val="FF0000"/>
                </a:solidFill>
                <a:latin typeface="Times New Roman" panose="02020603050405020304" pitchFamily="18" charset="0"/>
                <a:ea typeface="宋体" panose="02010600030101010101" pitchFamily="2" charset="-122"/>
              </a:rPr>
              <a:t>差错校验码</a:t>
            </a:r>
            <a:r>
              <a:rPr lang="en-US" altLang="zh-CN" sz="2400" b="1" dirty="0" smtClean="0">
                <a:latin typeface="Times New Roman" panose="02020603050405020304" pitchFamily="18" charset="0"/>
                <a:ea typeface="宋体" panose="02010600030101010101" pitchFamily="2" charset="-122"/>
              </a:rPr>
              <a:t>构成。地址域即从站地址，差错校验码即CRC-16校验码。</a:t>
            </a:r>
            <a:endParaRPr lang="en-US" altLang="zh-CN" sz="2400" b="1" dirty="0" smtClean="0">
              <a:latin typeface="Times New Roman" panose="02020603050405020304" pitchFamily="18" charset="0"/>
              <a:ea typeface="宋体" panose="02010600030101010101" pitchFamily="2" charset="-122"/>
            </a:endParaRPr>
          </a:p>
          <a:p>
            <a:pPr>
              <a:lnSpc>
                <a:spcPct val="130000"/>
              </a:lnSpc>
              <a:buClrTx/>
              <a:buSzTx/>
              <a:buFontTx/>
            </a:pPr>
            <a:endParaRPr lang="en-US" altLang="zh-CN" sz="2400" b="1" dirty="0" smtClean="0">
              <a:latin typeface="Times New Roman" panose="02020603050405020304" pitchFamily="18" charset="0"/>
              <a:ea typeface="宋体" panose="02010600030101010101" pitchFamily="2" charset="-122"/>
            </a:endParaRPr>
          </a:p>
          <a:p>
            <a:pPr>
              <a:lnSpc>
                <a:spcPct val="130000"/>
              </a:lnSpc>
              <a:buClrTx/>
              <a:buSzTx/>
              <a:buFontTx/>
            </a:pPr>
            <a:endParaRPr lang="en-US" altLang="zh-CN" sz="2400" b="1" dirty="0" smtClean="0">
              <a:latin typeface="Times New Roman" panose="02020603050405020304" pitchFamily="18" charset="0"/>
              <a:ea typeface="宋体" panose="02010600030101010101" pitchFamily="2" charset="-122"/>
            </a:endParaRPr>
          </a:p>
          <a:p>
            <a:pPr>
              <a:lnSpc>
                <a:spcPct val="130000"/>
              </a:lnSpc>
              <a:buClrTx/>
              <a:buSzTx/>
              <a:buFontTx/>
            </a:pPr>
            <a:endParaRPr lang="en-US" altLang="zh-CN" sz="2400" b="1" dirty="0" smtClean="0">
              <a:latin typeface="Times New Roman" panose="02020603050405020304" pitchFamily="18" charset="0"/>
              <a:ea typeface="宋体" panose="02010600030101010101" pitchFamily="2" charset="-122"/>
            </a:endParaRPr>
          </a:p>
          <a:p>
            <a:pPr>
              <a:lnSpc>
                <a:spcPct val="130000"/>
              </a:lnSpc>
              <a:buClrTx/>
              <a:buSzTx/>
              <a:buFontTx/>
            </a:pPr>
            <a:r>
              <a:rPr lang="en-US" altLang="zh-CN" sz="2400" b="1" dirty="0" smtClean="0">
                <a:latin typeface="Times New Roman" panose="02020603050405020304" pitchFamily="18" charset="0"/>
                <a:ea typeface="宋体" panose="02010600030101010101" pitchFamily="2" charset="-122"/>
              </a:rPr>
              <a:t>    </a:t>
            </a:r>
            <a:endParaRPr lang="en-US" altLang="zh-CN" sz="2400" b="1" dirty="0" smtClean="0">
              <a:latin typeface="Times New Roman" panose="02020603050405020304" pitchFamily="18" charset="0"/>
              <a:ea typeface="宋体" panose="02010600030101010101" pitchFamily="2" charset="-122"/>
            </a:endParaRPr>
          </a:p>
          <a:p>
            <a:pPr>
              <a:lnSpc>
                <a:spcPct val="130000"/>
              </a:lnSpc>
              <a:buClrTx/>
              <a:buSzTx/>
              <a:buFontTx/>
            </a:pPr>
            <a:r>
              <a:rPr lang="en-US" altLang="zh-CN" sz="2400" b="1" dirty="0" smtClean="0">
                <a:latin typeface="Times New Roman" panose="02020603050405020304" pitchFamily="18" charset="0"/>
                <a:ea typeface="宋体" panose="02010600030101010101" pitchFamily="2" charset="-122"/>
              </a:rPr>
              <a:t>    Modbus协议的功能本质上就是主站对从站存储单元的读写，从站存储单元有两类</a:t>
            </a:r>
            <a:r>
              <a:rPr lang="zh-CN" altLang="en-US" sz="2400" b="1" dirty="0" smtClean="0">
                <a:latin typeface="Times New Roman" panose="02020603050405020304" pitchFamily="18" charset="0"/>
                <a:ea typeface="宋体" panose="02010600030101010101" pitchFamily="2" charset="-122"/>
              </a:rPr>
              <a:t>：</a:t>
            </a:r>
            <a:endParaRPr lang="zh-CN" altLang="en-US" sz="2400" b="1" dirty="0" smtClean="0">
              <a:latin typeface="Times New Roman" panose="02020603050405020304" pitchFamily="18" charset="0"/>
              <a:ea typeface="宋体" panose="02010600030101010101" pitchFamily="2" charset="-122"/>
            </a:endParaRPr>
          </a:p>
          <a:p>
            <a:pPr>
              <a:lnSpc>
                <a:spcPct val="130000"/>
              </a:lnSpc>
              <a:buClrTx/>
              <a:buSzTx/>
              <a:buFontTx/>
            </a:pPr>
            <a:r>
              <a:rPr lang="en-US" altLang="zh-CN" sz="2400" b="1" dirty="0" smtClean="0">
                <a:latin typeface="Times New Roman" panose="02020603050405020304" pitchFamily="18" charset="0"/>
                <a:ea typeface="宋体" panose="02010600030101010101" pitchFamily="2" charset="-122"/>
              </a:rPr>
              <a:t>    </a:t>
            </a:r>
            <a:r>
              <a:rPr lang="en-US" altLang="zh-CN" sz="2400" b="1" dirty="0" smtClean="0">
                <a:solidFill>
                  <a:schemeClr val="tx1"/>
                </a:solidFill>
                <a:latin typeface="宋体" panose="02010600030101010101" pitchFamily="2" charset="-122"/>
                <a:ea typeface="宋体" panose="02010600030101010101" pitchFamily="2" charset="-122"/>
              </a:rPr>
              <a:t>◆ </a:t>
            </a:r>
            <a:r>
              <a:rPr lang="zh-CN" altLang="en-US" sz="2400" b="1" dirty="0" smtClean="0">
                <a:solidFill>
                  <a:srgbClr val="FF0000"/>
                </a:solidFill>
                <a:latin typeface="Times New Roman" panose="02020603050405020304" pitchFamily="18" charset="0"/>
                <a:ea typeface="宋体" panose="02010600030101010101" pitchFamily="2" charset="-122"/>
              </a:rPr>
              <a:t>线圈</a:t>
            </a:r>
            <a:r>
              <a:rPr lang="zh-CN" altLang="en-US" sz="2400" b="1" dirty="0" smtClean="0">
                <a:solidFill>
                  <a:srgbClr val="7030A0"/>
                </a:solidFill>
                <a:latin typeface="Times New Roman" panose="02020603050405020304" pitchFamily="18" charset="0"/>
                <a:ea typeface="宋体" panose="02010600030101010101" pitchFamily="2" charset="-122"/>
              </a:rPr>
              <a:t>（</a:t>
            </a:r>
            <a:r>
              <a:rPr lang="en-US" altLang="zh-CN" sz="2400" b="1" dirty="0" smtClean="0">
                <a:solidFill>
                  <a:srgbClr val="7030A0"/>
                </a:solidFill>
                <a:latin typeface="Times New Roman" panose="02020603050405020304" pitchFamily="18" charset="0"/>
                <a:ea typeface="宋体" panose="02010600030101010101" pitchFamily="2" charset="-122"/>
              </a:rPr>
              <a:t>Coil</a:t>
            </a:r>
            <a:r>
              <a:rPr lang="zh-CN" altLang="en-US" sz="2400" b="1" dirty="0" smtClean="0">
                <a:solidFill>
                  <a:srgbClr val="7030A0"/>
                </a:solidFill>
                <a:latin typeface="Times New Roman" panose="02020603050405020304" pitchFamily="18" charset="0"/>
                <a:ea typeface="宋体" panose="02010600030101010101" pitchFamily="2" charset="-122"/>
              </a:rPr>
              <a:t>）</a:t>
            </a:r>
            <a:r>
              <a:rPr lang="zh-CN" altLang="en-US" sz="2400" b="1" dirty="0" smtClean="0">
                <a:latin typeface="Times New Roman" panose="02020603050405020304" pitchFamily="18" charset="0"/>
                <a:ea typeface="宋体" panose="02010600030101010101" pitchFamily="2" charset="-122"/>
              </a:rPr>
              <a:t>，</a:t>
            </a:r>
            <a:r>
              <a:rPr lang="zh-CN" altLang="en-US" sz="2400" b="1" dirty="0" smtClean="0">
                <a:latin typeface="Times New Roman" panose="02020603050405020304" pitchFamily="18" charset="0"/>
                <a:ea typeface="宋体" panose="02010600030101010101" pitchFamily="2" charset="-122"/>
              </a:rPr>
              <a:t>即布尔变量（Bit）</a:t>
            </a:r>
            <a:endParaRPr lang="zh-CN" altLang="en-US" sz="2400" b="1" dirty="0" smtClean="0">
              <a:latin typeface="Times New Roman" panose="02020603050405020304" pitchFamily="18" charset="0"/>
              <a:ea typeface="宋体" panose="02010600030101010101" pitchFamily="2" charset="-122"/>
            </a:endParaRPr>
          </a:p>
          <a:p>
            <a:pPr>
              <a:lnSpc>
                <a:spcPct val="130000"/>
              </a:lnSpc>
              <a:buClrTx/>
              <a:buSzTx/>
              <a:buFontTx/>
            </a:pPr>
            <a:r>
              <a:rPr lang="en-US" altLang="zh-CN" sz="2400" b="1" dirty="0" smtClean="0">
                <a:latin typeface="Times New Roman" panose="02020603050405020304" pitchFamily="18" charset="0"/>
                <a:ea typeface="宋体" panose="02010600030101010101" pitchFamily="2" charset="-122"/>
              </a:rPr>
              <a:t>    </a:t>
            </a:r>
            <a:r>
              <a:rPr lang="en-US" altLang="zh-CN" sz="2400" b="1" dirty="0" smtClean="0">
                <a:latin typeface="宋体" panose="02010600030101010101" pitchFamily="2" charset="-122"/>
                <a:ea typeface="宋体" panose="02010600030101010101" pitchFamily="2" charset="-122"/>
                <a:sym typeface="+mn-ea"/>
              </a:rPr>
              <a:t>◆ </a:t>
            </a:r>
            <a:r>
              <a:rPr lang="zh-CN" altLang="en-US" sz="2400" b="1" dirty="0" smtClean="0">
                <a:solidFill>
                  <a:srgbClr val="FF0000"/>
                </a:solidFill>
                <a:latin typeface="Times New Roman" panose="02020603050405020304" pitchFamily="18" charset="0"/>
                <a:ea typeface="宋体" panose="02010600030101010101" pitchFamily="2" charset="-122"/>
              </a:rPr>
              <a:t>寄存器</a:t>
            </a:r>
            <a:r>
              <a:rPr lang="zh-CN" altLang="en-US" sz="2400" b="1" dirty="0" smtClean="0">
                <a:solidFill>
                  <a:srgbClr val="7030A0"/>
                </a:solidFill>
                <a:latin typeface="Times New Roman" panose="02020603050405020304" pitchFamily="18" charset="0"/>
                <a:ea typeface="宋体" panose="02010600030101010101" pitchFamily="2" charset="-122"/>
              </a:rPr>
              <a:t>（register）</a:t>
            </a:r>
            <a:r>
              <a:rPr lang="zh-CN" altLang="en-US" sz="2400" b="1" dirty="0" smtClean="0">
                <a:latin typeface="Times New Roman" panose="02020603050405020304" pitchFamily="18" charset="0"/>
                <a:ea typeface="宋体" panose="02010600030101010101" pitchFamily="2" charset="-122"/>
              </a:rPr>
              <a:t>，</a:t>
            </a:r>
            <a:r>
              <a:rPr lang="zh-CN" altLang="en-US" sz="2400" b="1" dirty="0" smtClean="0">
                <a:latin typeface="Times New Roman" panose="02020603050405020304" pitchFamily="18" charset="0"/>
                <a:ea typeface="宋体" panose="02010600030101010101" pitchFamily="2" charset="-122"/>
              </a:rPr>
              <a:t>即十六位无符号数据（Word）</a:t>
            </a:r>
            <a:endParaRPr lang="zh-CN" altLang="en-US" sz="2400" b="1" dirty="0" smtClean="0">
              <a:latin typeface="Times New Roman" panose="02020603050405020304" pitchFamily="18" charset="0"/>
              <a:ea typeface="宋体" panose="02010600030101010101" pitchFamily="2" charset="-122"/>
            </a:endParaRPr>
          </a:p>
          <a:p>
            <a:pPr>
              <a:lnSpc>
                <a:spcPct val="130000"/>
              </a:lnSpc>
              <a:buClrTx/>
              <a:buSzTx/>
              <a:buFontTx/>
            </a:pPr>
            <a:r>
              <a:rPr lang="en-US" altLang="zh-CN" sz="2400" b="1" dirty="0" smtClean="0">
                <a:latin typeface="Times New Roman" panose="02020603050405020304" pitchFamily="18" charset="0"/>
                <a:ea typeface="宋体" panose="02010600030101010101" pitchFamily="2" charset="-122"/>
              </a:rPr>
              <a:t>  </a:t>
            </a:r>
            <a:r>
              <a:rPr lang="zh-CN" altLang="en-US" sz="2400" b="1" i="1" dirty="0" smtClean="0">
                <a:solidFill>
                  <a:srgbClr val="00B050"/>
                </a:solidFill>
                <a:latin typeface="Times New Roman" panose="02020603050405020304" pitchFamily="18" charset="0"/>
                <a:ea typeface="宋体" panose="02010600030101010101" pitchFamily="2" charset="-122"/>
              </a:rPr>
              <a:t>（</a:t>
            </a:r>
            <a:r>
              <a:rPr lang="en-US" altLang="zh-CN" sz="2400" b="1" i="1" dirty="0" smtClean="0">
                <a:solidFill>
                  <a:srgbClr val="00B050"/>
                </a:solidFill>
                <a:latin typeface="Times New Roman" panose="02020603050405020304" pitchFamily="18" charset="0"/>
                <a:ea typeface="宋体" panose="02010600030101010101" pitchFamily="2" charset="-122"/>
              </a:rPr>
              <a:t>P.S</a:t>
            </a:r>
            <a:r>
              <a:rPr lang="zh-CN" altLang="en-US" sz="2400" b="1" i="1" dirty="0" smtClean="0">
                <a:solidFill>
                  <a:srgbClr val="00B050"/>
                </a:solidFill>
                <a:latin typeface="Times New Roman" panose="02020603050405020304" pitchFamily="18" charset="0"/>
                <a:ea typeface="宋体" panose="02010600030101010101" pitchFamily="2" charset="-122"/>
              </a:rPr>
              <a:t>：实际上，布尔变量还分为</a:t>
            </a:r>
            <a:r>
              <a:rPr lang="zh-CN" altLang="en-US" sz="2400" b="1" i="1" dirty="0" smtClean="0">
                <a:solidFill>
                  <a:srgbClr val="0000FF"/>
                </a:solidFill>
                <a:latin typeface="Times New Roman" panose="02020603050405020304" pitchFamily="18" charset="0"/>
                <a:ea typeface="宋体" panose="02010600030101010101" pitchFamily="2" charset="-122"/>
              </a:rPr>
              <a:t>离散输入</a:t>
            </a:r>
            <a:r>
              <a:rPr lang="zh-CN" altLang="en-US" sz="2400" b="1" i="1" dirty="0" smtClean="0">
                <a:solidFill>
                  <a:srgbClr val="7030A0"/>
                </a:solidFill>
                <a:latin typeface="Times New Roman" panose="02020603050405020304" pitchFamily="18" charset="0"/>
                <a:ea typeface="宋体" panose="02010600030101010101" pitchFamily="2" charset="-122"/>
              </a:rPr>
              <a:t>（Discretes Input，只读）</a:t>
            </a:r>
            <a:r>
              <a:rPr lang="zh-CN" altLang="en-US" sz="2400" b="1" i="1" dirty="0" smtClean="0">
                <a:solidFill>
                  <a:srgbClr val="00B050"/>
                </a:solidFill>
                <a:latin typeface="Times New Roman" panose="02020603050405020304" pitchFamily="18" charset="0"/>
                <a:ea typeface="宋体" panose="02010600030101010101" pitchFamily="2" charset="-122"/>
              </a:rPr>
              <a:t>和</a:t>
            </a:r>
            <a:r>
              <a:rPr lang="zh-CN" altLang="en-US" sz="2400" b="1" i="1" dirty="0" smtClean="0">
                <a:solidFill>
                  <a:srgbClr val="0000FF"/>
                </a:solidFill>
                <a:latin typeface="Times New Roman" panose="02020603050405020304" pitchFamily="18" charset="0"/>
                <a:ea typeface="宋体" panose="02010600030101010101" pitchFamily="2" charset="-122"/>
              </a:rPr>
              <a:t>线圈（</a:t>
            </a:r>
            <a:r>
              <a:rPr lang="en-US" altLang="zh-CN" sz="2400" b="1" i="1" dirty="0" smtClean="0">
                <a:solidFill>
                  <a:srgbClr val="0000FF"/>
                </a:solidFill>
                <a:latin typeface="Times New Roman" panose="02020603050405020304" pitchFamily="18" charset="0"/>
                <a:ea typeface="宋体" panose="02010600030101010101" pitchFamily="2" charset="-122"/>
              </a:rPr>
              <a:t>Coil</a:t>
            </a:r>
            <a:r>
              <a:rPr lang="zh-CN" altLang="en-US" sz="2400" b="1" i="1" dirty="0" smtClean="0">
                <a:solidFill>
                  <a:srgbClr val="0000FF"/>
                </a:solidFill>
                <a:latin typeface="Times New Roman" panose="02020603050405020304" pitchFamily="18" charset="0"/>
                <a:ea typeface="宋体" panose="02010600030101010101" pitchFamily="2" charset="-122"/>
              </a:rPr>
              <a:t>，读写）</a:t>
            </a:r>
            <a:r>
              <a:rPr lang="zh-CN" altLang="en-US" sz="2400" b="1" i="1" dirty="0" smtClean="0">
                <a:solidFill>
                  <a:srgbClr val="00B050"/>
                </a:solidFill>
                <a:latin typeface="Times New Roman" panose="02020603050405020304" pitchFamily="18" charset="0"/>
                <a:ea typeface="宋体" panose="02010600030101010101" pitchFamily="2" charset="-122"/>
              </a:rPr>
              <a:t>两种，寄存器变量还分为</a:t>
            </a:r>
            <a:r>
              <a:rPr lang="zh-CN" altLang="en-US" sz="2400" b="1" i="1" dirty="0" smtClean="0">
                <a:solidFill>
                  <a:srgbClr val="0000FF"/>
                </a:solidFill>
                <a:latin typeface="Times New Roman" panose="02020603050405020304" pitchFamily="18" charset="0"/>
                <a:ea typeface="宋体" panose="02010600030101010101" pitchFamily="2" charset="-122"/>
              </a:rPr>
              <a:t>输入寄存器</a:t>
            </a:r>
            <a:r>
              <a:rPr lang="zh-CN" altLang="en-US" sz="2400" b="1" i="1" dirty="0" smtClean="0">
                <a:solidFill>
                  <a:srgbClr val="7030A0"/>
                </a:solidFill>
                <a:latin typeface="Times New Roman" panose="02020603050405020304" pitchFamily="18" charset="0"/>
                <a:ea typeface="宋体" panose="02010600030101010101" pitchFamily="2" charset="-122"/>
              </a:rPr>
              <a:t>（</a:t>
            </a:r>
            <a:r>
              <a:rPr lang="en-US" altLang="zh-CN" sz="2400" b="1" i="1" dirty="0" smtClean="0">
                <a:solidFill>
                  <a:srgbClr val="7030A0"/>
                </a:solidFill>
                <a:latin typeface="Times New Roman" panose="02020603050405020304" pitchFamily="18" charset="0"/>
                <a:ea typeface="宋体" panose="02010600030101010101" pitchFamily="2" charset="-122"/>
              </a:rPr>
              <a:t>Input Register</a:t>
            </a:r>
            <a:r>
              <a:rPr lang="zh-CN" altLang="en-US" sz="2400" b="1" i="1" dirty="0" smtClean="0">
                <a:solidFill>
                  <a:srgbClr val="7030A0"/>
                </a:solidFill>
                <a:latin typeface="Times New Roman" panose="02020603050405020304" pitchFamily="18" charset="0"/>
                <a:ea typeface="宋体" panose="02010600030101010101" pitchFamily="2" charset="-122"/>
              </a:rPr>
              <a:t>，只读）</a:t>
            </a:r>
            <a:r>
              <a:rPr lang="zh-CN" altLang="en-US" sz="2400" b="1" i="1" dirty="0" smtClean="0">
                <a:solidFill>
                  <a:srgbClr val="00B050"/>
                </a:solidFill>
                <a:latin typeface="Times New Roman" panose="02020603050405020304" pitchFamily="18" charset="0"/>
                <a:ea typeface="宋体" panose="02010600030101010101" pitchFamily="2" charset="-122"/>
              </a:rPr>
              <a:t>和</a:t>
            </a:r>
            <a:r>
              <a:rPr lang="zh-CN" altLang="en-US" sz="2400" b="1" i="1" dirty="0" smtClean="0">
                <a:solidFill>
                  <a:srgbClr val="0000FF"/>
                </a:solidFill>
                <a:latin typeface="Times New Roman" panose="02020603050405020304" pitchFamily="18" charset="0"/>
                <a:ea typeface="宋体" panose="02010600030101010101" pitchFamily="2" charset="-122"/>
              </a:rPr>
              <a:t>保持寄存</a:t>
            </a:r>
            <a:endParaRPr lang="zh-CN" altLang="en-US" sz="2400" b="1" i="1" dirty="0" smtClean="0">
              <a:solidFill>
                <a:srgbClr val="0000FF"/>
              </a:solidFill>
              <a:latin typeface="Times New Roman" panose="02020603050405020304" pitchFamily="18" charset="0"/>
              <a:ea typeface="宋体" panose="02010600030101010101" pitchFamily="2" charset="-122"/>
            </a:endParaRPr>
          </a:p>
          <a:p>
            <a:pPr>
              <a:lnSpc>
                <a:spcPct val="130000"/>
              </a:lnSpc>
              <a:buClrTx/>
              <a:buSzTx/>
              <a:buFontTx/>
            </a:pPr>
            <a:r>
              <a:rPr lang="zh-CN" altLang="en-US" sz="2400" b="1" i="1" dirty="0" smtClean="0">
                <a:solidFill>
                  <a:srgbClr val="0000FF"/>
                </a:solidFill>
                <a:latin typeface="Times New Roman" panose="02020603050405020304" pitchFamily="18" charset="0"/>
                <a:ea typeface="宋体" panose="02010600030101010101" pitchFamily="2" charset="-122"/>
              </a:rPr>
              <a:t>器</a:t>
            </a:r>
            <a:r>
              <a:rPr lang="zh-CN" altLang="en-US" sz="2400" b="1" i="1" dirty="0" smtClean="0">
                <a:solidFill>
                  <a:srgbClr val="7030A0"/>
                </a:solidFill>
                <a:latin typeface="Times New Roman" panose="02020603050405020304" pitchFamily="18" charset="0"/>
                <a:ea typeface="宋体" panose="02010600030101010101" pitchFamily="2" charset="-122"/>
              </a:rPr>
              <a:t>（</a:t>
            </a:r>
            <a:r>
              <a:rPr lang="en-US" altLang="zh-CN" sz="2400" b="1" i="1" dirty="0" smtClean="0">
                <a:solidFill>
                  <a:srgbClr val="7030A0"/>
                </a:solidFill>
                <a:latin typeface="Times New Roman" panose="02020603050405020304" pitchFamily="18" charset="0"/>
                <a:ea typeface="宋体" panose="02010600030101010101" pitchFamily="2" charset="-122"/>
              </a:rPr>
              <a:t>Holding Register</a:t>
            </a:r>
            <a:r>
              <a:rPr lang="zh-CN" altLang="en-US" sz="2400" b="1" i="1" dirty="0" smtClean="0">
                <a:solidFill>
                  <a:srgbClr val="7030A0"/>
                </a:solidFill>
                <a:latin typeface="Times New Roman" panose="02020603050405020304" pitchFamily="18" charset="0"/>
                <a:ea typeface="宋体" panose="02010600030101010101" pitchFamily="2" charset="-122"/>
              </a:rPr>
              <a:t>，读写）</a:t>
            </a:r>
            <a:r>
              <a:rPr lang="zh-CN" altLang="en-US" sz="2400" b="1" i="1" dirty="0" smtClean="0">
                <a:solidFill>
                  <a:srgbClr val="00B050"/>
                </a:solidFill>
                <a:latin typeface="Times New Roman" panose="02020603050405020304" pitchFamily="18" charset="0"/>
                <a:ea typeface="宋体" panose="02010600030101010101" pitchFamily="2" charset="-122"/>
              </a:rPr>
              <a:t>两种，</a:t>
            </a:r>
            <a:r>
              <a:rPr lang="zh-CN" altLang="en-US" sz="2400" b="1" i="1" u="sng" dirty="0" smtClean="0">
                <a:solidFill>
                  <a:srgbClr val="00B050"/>
                </a:solidFill>
                <a:latin typeface="Times New Roman" panose="02020603050405020304" pitchFamily="18" charset="0"/>
                <a:ea typeface="宋体" panose="02010600030101010101" pitchFamily="2" charset="-122"/>
              </a:rPr>
              <a:t>这里仅介绍</a:t>
            </a:r>
            <a:r>
              <a:rPr lang="zh-CN" altLang="en-US" sz="2400" b="1" i="1" u="sng" dirty="0" smtClean="0">
                <a:solidFill>
                  <a:srgbClr val="FF0000"/>
                </a:solidFill>
                <a:latin typeface="Times New Roman" panose="02020603050405020304" pitchFamily="18" charset="0"/>
                <a:ea typeface="宋体" panose="02010600030101010101" pitchFamily="2" charset="-122"/>
              </a:rPr>
              <a:t>线圈</a:t>
            </a:r>
            <a:r>
              <a:rPr lang="zh-CN" altLang="en-US" sz="2400" b="1" i="1" u="sng" dirty="0" smtClean="0">
                <a:solidFill>
                  <a:srgbClr val="00B050"/>
                </a:solidFill>
                <a:latin typeface="Times New Roman" panose="02020603050405020304" pitchFamily="18" charset="0"/>
                <a:ea typeface="宋体" panose="02010600030101010101" pitchFamily="2" charset="-122"/>
              </a:rPr>
              <a:t>和</a:t>
            </a:r>
            <a:r>
              <a:rPr lang="zh-CN" altLang="en-US" sz="2400" b="1" i="1" u="sng" dirty="0" smtClean="0">
                <a:solidFill>
                  <a:srgbClr val="FF0000"/>
                </a:solidFill>
                <a:latin typeface="Times New Roman" panose="02020603050405020304" pitchFamily="18" charset="0"/>
                <a:ea typeface="宋体" panose="02010600030101010101" pitchFamily="2" charset="-122"/>
              </a:rPr>
              <a:t>保持寄存器</a:t>
            </a:r>
            <a:r>
              <a:rPr lang="zh-CN" altLang="en-US" sz="2400" b="1" i="1" u="sng" dirty="0" smtClean="0">
                <a:solidFill>
                  <a:srgbClr val="00B050"/>
                </a:solidFill>
                <a:latin typeface="Times New Roman" panose="02020603050405020304" pitchFamily="18" charset="0"/>
                <a:ea typeface="宋体" panose="02010600030101010101" pitchFamily="2" charset="-122"/>
              </a:rPr>
              <a:t>两种</a:t>
            </a:r>
            <a:r>
              <a:rPr lang="zh-CN" altLang="en-US" sz="2400" b="1" i="1" dirty="0" smtClean="0">
                <a:solidFill>
                  <a:srgbClr val="00B050"/>
                </a:solidFill>
                <a:latin typeface="Times New Roman" panose="02020603050405020304" pitchFamily="18" charset="0"/>
                <a:ea typeface="宋体" panose="02010600030101010101" pitchFamily="2" charset="-122"/>
              </a:rPr>
              <a:t>）</a:t>
            </a:r>
            <a:endParaRPr lang="zh-CN" altLang="en-US" sz="2400" b="1" i="1" dirty="0" smtClean="0">
              <a:solidFill>
                <a:srgbClr val="00B050"/>
              </a:solidFill>
              <a:latin typeface="Times New Roman" panose="02020603050405020304" pitchFamily="18" charset="0"/>
              <a:ea typeface="宋体" panose="02010600030101010101" pitchFamily="2" charset="-122"/>
            </a:endParaRPr>
          </a:p>
        </p:txBody>
      </p:sp>
      <p:pic>
        <p:nvPicPr>
          <p:cNvPr id="1026" name="Picture 2" descr="E:\教学\课程改革\单片机2019\pic\蝴蝶GIF.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72092" y="5857875"/>
            <a:ext cx="916598" cy="91659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对象 -2147482589"/>
          <p:cNvGraphicFramePr>
            <a:graphicFrameLocks noChangeAspect="1"/>
          </p:cNvGraphicFramePr>
          <p:nvPr/>
        </p:nvGraphicFramePr>
        <p:xfrm>
          <a:off x="2214880" y="1864360"/>
          <a:ext cx="7375525" cy="1839595"/>
        </p:xfrm>
        <a:graphic>
          <a:graphicData uri="http://schemas.openxmlformats.org/presentationml/2006/ole">
            <mc:AlternateContent xmlns:mc="http://schemas.openxmlformats.org/markup-compatibility/2006">
              <mc:Choice xmlns:v="urn:schemas-microsoft-com:vml" Requires="v">
                <p:oleObj spid="_x0000_s3076" name="" r:id="rId2" imgW="2436495" imgH="607695" progId="Visio.Drawing.11">
                  <p:embed/>
                </p:oleObj>
              </mc:Choice>
              <mc:Fallback>
                <p:oleObj name="" r:id="rId2" imgW="2436495" imgH="607695" progId="Visio.Drawing.11">
                  <p:embed/>
                  <p:pic>
                    <p:nvPicPr>
                      <p:cNvPr id="0" name="图片 3075"/>
                      <p:cNvPicPr/>
                      <p:nvPr/>
                    </p:nvPicPr>
                    <p:blipFill>
                      <a:blip r:embed="rId3"/>
                      <a:stretch>
                        <a:fillRect/>
                      </a:stretch>
                    </p:blipFill>
                    <p:spPr>
                      <a:xfrm>
                        <a:off x="2214880" y="1864360"/>
                        <a:ext cx="7375525" cy="1839595"/>
                      </a:xfrm>
                      <a:prstGeom prst="rect">
                        <a:avLst/>
                      </a:prstGeom>
                      <a:noFill/>
                      <a:ln w="38100">
                        <a:noFill/>
                        <a:miter/>
                      </a:ln>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0985" y="336550"/>
            <a:ext cx="11669395" cy="570865"/>
          </a:xfrm>
          <a:prstGeom prst="rect">
            <a:avLst/>
          </a:prstGeom>
          <a:noFill/>
        </p:spPr>
        <p:txBody>
          <a:bodyPr wrap="square" rtlCol="0">
            <a:spAutoFit/>
          </a:bodyPr>
          <a:lstStyle/>
          <a:p>
            <a:pPr algn="l">
              <a:lnSpc>
                <a:spcPct val="130000"/>
              </a:lnSpc>
              <a:buClrTx/>
              <a:buSzTx/>
              <a:buFontTx/>
            </a:pPr>
            <a:r>
              <a:rPr lang="en-US" altLang="zh-CN" sz="2400" b="1" dirty="0" smtClean="0">
                <a:uFillTx/>
                <a:latin typeface="Times New Roman" panose="02020603050405020304" pitchFamily="18" charset="0"/>
                <a:ea typeface="宋体" panose="02010600030101010101" pitchFamily="2" charset="-122"/>
              </a:rPr>
              <a:t>      功能码代表了主站对从站存储单元不同的读写行为，长度1个字节</a:t>
            </a:r>
            <a:r>
              <a:rPr lang="zh-CN" altLang="en-US" sz="2400" b="1" dirty="0" smtClean="0">
                <a:uFillTx/>
                <a:latin typeface="Times New Roman" panose="02020603050405020304" pitchFamily="18" charset="0"/>
                <a:ea typeface="宋体" panose="02010600030101010101" pitchFamily="2" charset="-122"/>
              </a:rPr>
              <a:t>，如下表</a:t>
            </a:r>
            <a:r>
              <a:rPr lang="zh-CN" altLang="en-US" sz="2400" b="1" dirty="0" smtClean="0">
                <a:uFillTx/>
                <a:latin typeface="Times New Roman" panose="02020603050405020304" pitchFamily="18" charset="0"/>
                <a:ea typeface="宋体" panose="02010600030101010101" pitchFamily="2" charset="-122"/>
              </a:rPr>
              <a:t>所示。</a:t>
            </a:r>
            <a:endParaRPr lang="zh-CN" altLang="en-US" sz="2400" b="1" dirty="0" smtClean="0">
              <a:uFillTx/>
              <a:latin typeface="Times New Roman" panose="02020603050405020304" pitchFamily="18" charset="0"/>
              <a:ea typeface="宋体" panose="02010600030101010101" pitchFamily="2" charset="-122"/>
            </a:endParaRPr>
          </a:p>
        </p:txBody>
      </p:sp>
      <p:pic>
        <p:nvPicPr>
          <p:cNvPr id="1026" name="Picture 2" descr="E:\教学\课程改革\单片机2019\pic\蝴蝶GIF.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72092" y="5857875"/>
            <a:ext cx="916598" cy="916598"/>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descr="modbus功能码"/>
          <p:cNvPicPr>
            <a:picLocks noChangeAspect="1"/>
          </p:cNvPicPr>
          <p:nvPr/>
        </p:nvPicPr>
        <p:blipFill>
          <a:blip r:embed="rId2"/>
          <a:stretch>
            <a:fillRect/>
          </a:stretch>
        </p:blipFill>
        <p:spPr>
          <a:xfrm>
            <a:off x="1518920" y="907415"/>
            <a:ext cx="6450965" cy="5670550"/>
          </a:xfrm>
          <a:prstGeom prst="rect">
            <a:avLst/>
          </a:prstGeom>
        </p:spPr>
      </p:pic>
      <p:sp>
        <p:nvSpPr>
          <p:cNvPr id="4" name="线形标注 1 3"/>
          <p:cNvSpPr/>
          <p:nvPr/>
        </p:nvSpPr>
        <p:spPr>
          <a:xfrm>
            <a:off x="9135745" y="1567815"/>
            <a:ext cx="1822450" cy="943610"/>
          </a:xfrm>
          <a:prstGeom prst="borderCallout1">
            <a:avLst>
              <a:gd name="adj1" fmla="val 18750"/>
              <a:gd name="adj2" fmla="val -8333"/>
              <a:gd name="adj3" fmla="val 92059"/>
              <a:gd name="adj4" fmla="val -64216"/>
            </a:avLst>
          </a:prstGeom>
        </p:spPr>
        <p:style>
          <a:lnRef idx="1">
            <a:schemeClr val="accent2"/>
          </a:lnRef>
          <a:fillRef idx="3">
            <a:schemeClr val="accent2"/>
          </a:fillRef>
          <a:effectRef idx="2">
            <a:schemeClr val="accent2"/>
          </a:effectRef>
          <a:fontRef idx="minor">
            <a:schemeClr val="lt1"/>
          </a:fontRef>
        </p:style>
        <p:txBody>
          <a:bodyPr rtlCol="0" anchor="ctr"/>
          <a:p>
            <a:pPr algn="ctr"/>
            <a:r>
              <a:rPr lang="zh-CN" altLang="en-US"/>
              <a:t>本次课我们只用这一条</a:t>
            </a:r>
            <a:r>
              <a:rPr lang="zh-CN" altLang="en-US"/>
              <a:t>功能码</a:t>
            </a:r>
            <a:endParaRPr lang="zh-CN" altLang="en-US"/>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0985" y="336550"/>
            <a:ext cx="11669395" cy="5367020"/>
          </a:xfrm>
          <a:prstGeom prst="rect">
            <a:avLst/>
          </a:prstGeom>
          <a:noFill/>
        </p:spPr>
        <p:txBody>
          <a:bodyPr wrap="square" rtlCol="0">
            <a:spAutoFit/>
          </a:bodyPr>
          <a:lstStyle/>
          <a:p>
            <a:pPr>
              <a:lnSpc>
                <a:spcPct val="130000"/>
              </a:lnSpc>
              <a:buClrTx/>
              <a:buSzTx/>
              <a:buFontTx/>
            </a:pPr>
            <a:r>
              <a:rPr lang="en-US" altLang="zh-CN" sz="2400" b="1" dirty="0" smtClean="0">
                <a:latin typeface="Times New Roman" panose="02020603050405020304" pitchFamily="18" charset="0"/>
                <a:ea typeface="宋体" panose="02010600030101010101" pitchFamily="2" charset="-122"/>
              </a:rPr>
              <a:t>    “写单个线圈”指令，完整的指令格式如表所示。</a:t>
            </a:r>
            <a:endParaRPr lang="en-US" altLang="zh-CN" sz="2400" b="1" dirty="0" smtClean="0">
              <a:latin typeface="Times New Roman" panose="02020603050405020304" pitchFamily="18" charset="0"/>
              <a:ea typeface="宋体" panose="02010600030101010101" pitchFamily="2" charset="-122"/>
            </a:endParaRPr>
          </a:p>
          <a:p>
            <a:pPr>
              <a:lnSpc>
                <a:spcPct val="130000"/>
              </a:lnSpc>
              <a:buClrTx/>
              <a:buSzTx/>
              <a:buFontTx/>
            </a:pPr>
            <a:endParaRPr lang="en-US" altLang="zh-CN" sz="2400" b="1" dirty="0" smtClean="0">
              <a:latin typeface="Times New Roman" panose="02020603050405020304" pitchFamily="18" charset="0"/>
              <a:ea typeface="宋体" panose="02010600030101010101" pitchFamily="2" charset="-122"/>
            </a:endParaRPr>
          </a:p>
          <a:p>
            <a:pPr>
              <a:lnSpc>
                <a:spcPct val="130000"/>
              </a:lnSpc>
              <a:buClrTx/>
              <a:buSzTx/>
              <a:buFontTx/>
            </a:pPr>
            <a:endParaRPr lang="en-US" altLang="zh-CN" sz="2400" b="1" dirty="0" smtClean="0">
              <a:latin typeface="Times New Roman" panose="02020603050405020304" pitchFamily="18" charset="0"/>
              <a:ea typeface="宋体" panose="02010600030101010101" pitchFamily="2" charset="-122"/>
            </a:endParaRPr>
          </a:p>
          <a:p>
            <a:pPr>
              <a:lnSpc>
                <a:spcPct val="130000"/>
              </a:lnSpc>
              <a:buClrTx/>
              <a:buSzTx/>
              <a:buFontTx/>
            </a:pPr>
            <a:endParaRPr lang="en-US" altLang="zh-CN" sz="2400" b="1" dirty="0" smtClean="0">
              <a:latin typeface="Times New Roman" panose="02020603050405020304" pitchFamily="18" charset="0"/>
              <a:ea typeface="宋体" panose="02010600030101010101" pitchFamily="2" charset="-122"/>
            </a:endParaRPr>
          </a:p>
          <a:p>
            <a:pPr algn="l">
              <a:lnSpc>
                <a:spcPct val="130000"/>
              </a:lnSpc>
              <a:buClrTx/>
              <a:buSzTx/>
              <a:buFontTx/>
            </a:pPr>
            <a:r>
              <a:rPr lang="en-US" altLang="zh-CN" sz="2400" b="1" dirty="0" smtClean="0">
                <a:latin typeface="Times New Roman" panose="02020603050405020304" pitchFamily="18" charset="0"/>
                <a:ea typeface="宋体" panose="02010600030101010101" pitchFamily="2" charset="-122"/>
                <a:sym typeface="+mn-ea"/>
              </a:rPr>
              <a:t>    说明：</a:t>
            </a:r>
            <a:endParaRPr lang="en-US" altLang="zh-CN" sz="2400" b="1" dirty="0" smtClean="0">
              <a:latin typeface="Times New Roman" panose="02020603050405020304" pitchFamily="18" charset="0"/>
              <a:ea typeface="宋体" panose="02010600030101010101" pitchFamily="2" charset="-122"/>
              <a:sym typeface="+mn-ea"/>
            </a:endParaRPr>
          </a:p>
          <a:p>
            <a:pPr>
              <a:lnSpc>
                <a:spcPct val="130000"/>
              </a:lnSpc>
              <a:buClrTx/>
              <a:buSzTx/>
              <a:buFontTx/>
            </a:pPr>
            <a:r>
              <a:rPr lang="en-US" altLang="zh-CN" sz="2400" b="1" dirty="0" smtClean="0">
                <a:solidFill>
                  <a:srgbClr val="FF0000"/>
                </a:solidFill>
                <a:latin typeface="宋体" panose="02010600030101010101" pitchFamily="2" charset="-122"/>
                <a:ea typeface="宋体" panose="02010600030101010101" pitchFamily="2" charset="-122"/>
                <a:sym typeface="+mn-ea"/>
              </a:rPr>
              <a:t>  ◆ </a:t>
            </a:r>
            <a:r>
              <a:rPr lang="zh-CN" altLang="en-US" sz="2400" b="1" dirty="0" smtClean="0">
                <a:solidFill>
                  <a:srgbClr val="FF0000"/>
                </a:solidFill>
                <a:latin typeface="宋体" panose="02010600030101010101" pitchFamily="2" charset="-122"/>
                <a:ea typeface="宋体" panose="02010600030101010101" pitchFamily="2" charset="-122"/>
                <a:sym typeface="+mn-ea"/>
              </a:rPr>
              <a:t>地址域</a:t>
            </a:r>
            <a:r>
              <a:rPr lang="en-US" altLang="zh-CN" sz="2400" b="1" dirty="0" smtClean="0">
                <a:latin typeface="Times New Roman" panose="02020603050405020304" pitchFamily="18" charset="0"/>
                <a:ea typeface="宋体" panose="02010600030101010101" pitchFamily="2" charset="-122"/>
                <a:sym typeface="+mn-ea"/>
              </a:rPr>
              <a:t>，</a:t>
            </a:r>
            <a:r>
              <a:rPr lang="zh-CN" altLang="en-US" sz="2400" b="1" dirty="0" smtClean="0">
                <a:latin typeface="Times New Roman" panose="02020603050405020304" pitchFamily="18" charset="0"/>
                <a:ea typeface="宋体" panose="02010600030101010101" pitchFamily="2" charset="-122"/>
                <a:sym typeface="+mn-ea"/>
              </a:rPr>
              <a:t>由</a:t>
            </a:r>
            <a:r>
              <a:rPr lang="en-US" altLang="zh-CN" sz="2400" b="1" dirty="0" smtClean="0">
                <a:latin typeface="Times New Roman" panose="02020603050405020304" pitchFamily="18" charset="0"/>
                <a:ea typeface="宋体" panose="02010600030101010101" pitchFamily="2" charset="-122"/>
                <a:sym typeface="+mn-ea"/>
              </a:rPr>
              <a:t>1</a:t>
            </a:r>
            <a:r>
              <a:rPr lang="zh-CN" altLang="en-US" sz="2400" b="1" dirty="0" smtClean="0">
                <a:latin typeface="Times New Roman" panose="02020603050405020304" pitchFamily="18" charset="0"/>
                <a:ea typeface="宋体" panose="02010600030101010101" pitchFamily="2" charset="-122"/>
                <a:sym typeface="+mn-ea"/>
              </a:rPr>
              <a:t>个字节构成，即</a:t>
            </a:r>
            <a:r>
              <a:rPr lang="en-US" altLang="zh-CN" sz="2400" b="1" dirty="0" smtClean="0">
                <a:latin typeface="Times New Roman" panose="02020603050405020304" pitchFamily="18" charset="0"/>
                <a:ea typeface="宋体" panose="02010600030101010101" pitchFamily="2" charset="-122"/>
                <a:sym typeface="+mn-ea"/>
              </a:rPr>
              <a:t>Modbus</a:t>
            </a:r>
            <a:r>
              <a:rPr lang="zh-CN" altLang="en-US" sz="2400" b="1" dirty="0" smtClean="0">
                <a:latin typeface="Times New Roman" panose="02020603050405020304" pitchFamily="18" charset="0"/>
                <a:ea typeface="宋体" panose="02010600030101010101" pitchFamily="2" charset="-122"/>
                <a:sym typeface="+mn-ea"/>
              </a:rPr>
              <a:t>从站地址，范围</a:t>
            </a:r>
            <a:r>
              <a:rPr lang="en-US" altLang="zh-CN" sz="2400" b="1" dirty="0" smtClean="0">
                <a:latin typeface="Times New Roman" panose="02020603050405020304" pitchFamily="18" charset="0"/>
                <a:ea typeface="宋体" panose="02010600030101010101" pitchFamily="2" charset="-122"/>
                <a:sym typeface="+mn-ea"/>
              </a:rPr>
              <a:t>0~247</a:t>
            </a:r>
            <a:r>
              <a:rPr lang="zh-CN" altLang="en-US" sz="2400" b="1" dirty="0" smtClean="0">
                <a:latin typeface="Times New Roman" panose="02020603050405020304" pitchFamily="18" charset="0"/>
                <a:ea typeface="宋体" panose="02010600030101010101" pitchFamily="2" charset="-122"/>
                <a:sym typeface="+mn-ea"/>
              </a:rPr>
              <a:t>（</a:t>
            </a:r>
            <a:r>
              <a:rPr lang="en-US" altLang="zh-CN" sz="2400" b="1" dirty="0" smtClean="0">
                <a:latin typeface="Times New Roman" panose="02020603050405020304" pitchFamily="18" charset="0"/>
                <a:ea typeface="宋体" panose="02010600030101010101" pitchFamily="2" charset="-122"/>
                <a:sym typeface="+mn-ea"/>
              </a:rPr>
              <a:t>248~255</a:t>
            </a:r>
            <a:r>
              <a:rPr lang="zh-CN" altLang="en-US" sz="2400" b="1" dirty="0" smtClean="0">
                <a:latin typeface="Times New Roman" panose="02020603050405020304" pitchFamily="18" charset="0"/>
                <a:ea typeface="宋体" panose="02010600030101010101" pitchFamily="2" charset="-122"/>
                <a:sym typeface="+mn-ea"/>
              </a:rPr>
              <a:t>保留）；</a:t>
            </a:r>
            <a:endParaRPr lang="en-US" altLang="zh-CN" sz="2400" b="1" dirty="0" smtClean="0">
              <a:solidFill>
                <a:srgbClr val="FF0000"/>
              </a:solidFill>
              <a:latin typeface="宋体" panose="02010600030101010101" pitchFamily="2" charset="-122"/>
              <a:ea typeface="宋体" panose="02010600030101010101" pitchFamily="2" charset="-122"/>
            </a:endParaRPr>
          </a:p>
          <a:p>
            <a:pPr>
              <a:lnSpc>
                <a:spcPct val="130000"/>
              </a:lnSpc>
              <a:buClrTx/>
              <a:buSzTx/>
              <a:buFontTx/>
            </a:pPr>
            <a:r>
              <a:rPr lang="en-US" altLang="zh-CN" sz="2400" b="1" dirty="0" smtClean="0">
                <a:solidFill>
                  <a:srgbClr val="FF0000"/>
                </a:solidFill>
                <a:latin typeface="宋体" panose="02010600030101010101" pitchFamily="2" charset="-122"/>
                <a:ea typeface="宋体" panose="02010600030101010101" pitchFamily="2" charset="-122"/>
              </a:rPr>
              <a:t>  ◆ </a:t>
            </a:r>
            <a:r>
              <a:rPr lang="en-US" altLang="zh-CN" sz="2400" b="1" dirty="0" smtClean="0">
                <a:solidFill>
                  <a:srgbClr val="FF0000"/>
                </a:solidFill>
                <a:latin typeface="Times New Roman" panose="02020603050405020304" pitchFamily="18" charset="0"/>
                <a:ea typeface="宋体" panose="02010600030101010101" pitchFamily="2" charset="-122"/>
              </a:rPr>
              <a:t>线圈地址</a:t>
            </a:r>
            <a:r>
              <a:rPr lang="en-US" altLang="zh-CN" sz="2400" b="1" dirty="0" smtClean="0">
                <a:latin typeface="Times New Roman" panose="02020603050405020304" pitchFamily="18" charset="0"/>
                <a:ea typeface="宋体" panose="02010600030101010101" pitchFamily="2" charset="-122"/>
              </a:rPr>
              <a:t>，由两个字节构成，即地址范围为0x0000~0xFFFF</a:t>
            </a:r>
            <a:r>
              <a:rPr lang="zh-CN" altLang="en-US" sz="2400" b="1" dirty="0" smtClean="0">
                <a:latin typeface="Times New Roman" panose="02020603050405020304" pitchFamily="18" charset="0"/>
                <a:ea typeface="宋体" panose="02010600030101010101" pitchFamily="2" charset="-122"/>
              </a:rPr>
              <a:t>；</a:t>
            </a:r>
            <a:endParaRPr lang="en-US" altLang="zh-CN" sz="2400" b="1" dirty="0" smtClean="0">
              <a:latin typeface="Times New Roman" panose="02020603050405020304" pitchFamily="18" charset="0"/>
              <a:ea typeface="宋体" panose="02010600030101010101" pitchFamily="2" charset="-122"/>
            </a:endParaRPr>
          </a:p>
          <a:p>
            <a:pPr>
              <a:lnSpc>
                <a:spcPct val="130000"/>
              </a:lnSpc>
              <a:buClrTx/>
              <a:buSzTx/>
              <a:buFontTx/>
            </a:pPr>
            <a:r>
              <a:rPr lang="en-US" altLang="zh-CN" sz="2400" b="1" dirty="0" smtClean="0">
                <a:solidFill>
                  <a:srgbClr val="FF0000"/>
                </a:solidFill>
                <a:latin typeface="宋体" panose="02010600030101010101" pitchFamily="2" charset="-122"/>
                <a:ea typeface="宋体" panose="02010600030101010101" pitchFamily="2" charset="-122"/>
                <a:sym typeface="+mn-ea"/>
              </a:rPr>
              <a:t>  ◆ </a:t>
            </a:r>
            <a:r>
              <a:rPr lang="en-US" altLang="zh-CN" sz="2400" b="1" dirty="0" smtClean="0">
                <a:solidFill>
                  <a:srgbClr val="FF0000"/>
                </a:solidFill>
                <a:latin typeface="Times New Roman" panose="02020603050405020304" pitchFamily="18" charset="0"/>
                <a:ea typeface="宋体" panose="02010600030101010101" pitchFamily="2" charset="-122"/>
              </a:rPr>
              <a:t>线圈状态</a:t>
            </a:r>
            <a:r>
              <a:rPr lang="zh-CN" altLang="en-US" sz="2400" b="1" dirty="0" smtClean="0">
                <a:latin typeface="Times New Roman" panose="02020603050405020304" pitchFamily="18" charset="0"/>
                <a:ea typeface="宋体" panose="02010600030101010101" pitchFamily="2" charset="-122"/>
              </a:rPr>
              <a:t>，</a:t>
            </a:r>
            <a:r>
              <a:rPr lang="en-US" altLang="zh-CN" sz="2400" b="1" dirty="0" smtClean="0">
                <a:latin typeface="Times New Roman" panose="02020603050405020304" pitchFamily="18" charset="0"/>
                <a:ea typeface="宋体" panose="02010600030101010101" pitchFamily="2" charset="-122"/>
              </a:rPr>
              <a:t>由两个字节构成，0x0000代表“OFF”状态，0xFF00代表“ON”状态</a:t>
            </a:r>
            <a:r>
              <a:rPr lang="zh-CN" altLang="en-US" sz="2400" b="1" dirty="0" smtClean="0">
                <a:latin typeface="Times New Roman" panose="02020603050405020304" pitchFamily="18" charset="0"/>
                <a:ea typeface="宋体" panose="02010600030101010101" pitchFamily="2" charset="-122"/>
              </a:rPr>
              <a:t>；</a:t>
            </a:r>
            <a:endParaRPr lang="en-US" altLang="zh-CN" sz="2400" b="1" dirty="0" smtClean="0">
              <a:latin typeface="Times New Roman" panose="02020603050405020304" pitchFamily="18" charset="0"/>
              <a:ea typeface="宋体" panose="02010600030101010101" pitchFamily="2" charset="-122"/>
            </a:endParaRPr>
          </a:p>
          <a:p>
            <a:pPr>
              <a:lnSpc>
                <a:spcPct val="130000"/>
              </a:lnSpc>
              <a:buClrTx/>
              <a:buSzTx/>
              <a:buFontTx/>
            </a:pPr>
            <a:r>
              <a:rPr lang="en-US" altLang="zh-CN" sz="2400" b="1" dirty="0" smtClean="0">
                <a:solidFill>
                  <a:srgbClr val="FF0000"/>
                </a:solidFill>
                <a:latin typeface="宋体" panose="02010600030101010101" pitchFamily="2" charset="-122"/>
                <a:ea typeface="宋体" panose="02010600030101010101" pitchFamily="2" charset="-122"/>
                <a:sym typeface="+mn-ea"/>
              </a:rPr>
              <a:t>  ◆ </a:t>
            </a:r>
            <a:r>
              <a:rPr lang="zh-CN" altLang="en-US" sz="2400" b="1" dirty="0" smtClean="0">
                <a:solidFill>
                  <a:srgbClr val="FF0000"/>
                </a:solidFill>
                <a:latin typeface="Times New Roman" panose="02020603050405020304" pitchFamily="18" charset="0"/>
                <a:ea typeface="宋体" panose="02010600030101010101" pitchFamily="2" charset="-122"/>
                <a:sym typeface="+mn-ea"/>
              </a:rPr>
              <a:t>校验码</a:t>
            </a:r>
            <a:r>
              <a:rPr lang="en-US" altLang="zh-CN" sz="2400" b="1" dirty="0" smtClean="0">
                <a:latin typeface="Times New Roman" panose="02020603050405020304" pitchFamily="18" charset="0"/>
                <a:ea typeface="宋体" panose="02010600030101010101" pitchFamily="2" charset="-122"/>
                <a:sym typeface="+mn-ea"/>
              </a:rPr>
              <a:t>，由两个字节构成，即CRC校验码。</a:t>
            </a:r>
            <a:endParaRPr lang="en-US" altLang="zh-CN" sz="2400" b="1" dirty="0" smtClean="0">
              <a:latin typeface="Times New Roman" panose="02020603050405020304" pitchFamily="18" charset="0"/>
              <a:ea typeface="宋体" panose="02010600030101010101" pitchFamily="2" charset="-122"/>
            </a:endParaRPr>
          </a:p>
          <a:p>
            <a:pPr>
              <a:lnSpc>
                <a:spcPct val="130000"/>
              </a:lnSpc>
              <a:buClrTx/>
              <a:buSzTx/>
              <a:buFontTx/>
            </a:pPr>
            <a:r>
              <a:rPr lang="en-US" altLang="zh-CN" sz="2400" b="1" dirty="0" smtClean="0">
                <a:latin typeface="Times New Roman" panose="02020603050405020304" pitchFamily="18" charset="0"/>
                <a:ea typeface="宋体" panose="02010600030101010101" pitchFamily="2" charset="-122"/>
              </a:rPr>
              <a:t>    值得注意的是，“写单个线圈”指令的从站响应数据包格式与主站命令数据包格式完全相同。</a:t>
            </a:r>
            <a:endParaRPr lang="en-US" altLang="zh-CN" sz="2400" b="1" dirty="0" smtClean="0">
              <a:latin typeface="Times New Roman" panose="02020603050405020304" pitchFamily="18" charset="0"/>
              <a:ea typeface="宋体" panose="02010600030101010101" pitchFamily="2" charset="-122"/>
            </a:endParaRPr>
          </a:p>
        </p:txBody>
      </p:sp>
      <p:pic>
        <p:nvPicPr>
          <p:cNvPr id="1026" name="Picture 2" descr="E:\教学\课程改革\单片机2019\pic\蝴蝶GIF.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72092" y="5857875"/>
            <a:ext cx="916598" cy="91659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表格 5"/>
          <p:cNvGraphicFramePr/>
          <p:nvPr>
            <p:custDataLst>
              <p:tags r:id="rId2"/>
            </p:custDataLst>
          </p:nvPr>
        </p:nvGraphicFramePr>
        <p:xfrm>
          <a:off x="1128395" y="907415"/>
          <a:ext cx="10494645" cy="1287780"/>
        </p:xfrm>
        <a:graphic>
          <a:graphicData uri="http://schemas.openxmlformats.org/drawingml/2006/table">
            <a:tbl>
              <a:tblPr firstRow="1" bandRow="1">
                <a:tableStyleId>{0E3FDE45-AF77-4B5C-9715-49D594BDF05E}</a:tableStyleId>
              </a:tblPr>
              <a:tblGrid>
                <a:gridCol w="1000125"/>
                <a:gridCol w="1490980"/>
                <a:gridCol w="1390015"/>
                <a:gridCol w="1401445"/>
                <a:gridCol w="1386205"/>
                <a:gridCol w="1363980"/>
                <a:gridCol w="1306195"/>
                <a:gridCol w="1155700"/>
              </a:tblGrid>
              <a:tr h="321945">
                <a:tc gridSpan="8">
                  <a:txBody>
                    <a:bodyPr/>
                    <a:p>
                      <a:pPr indent="0">
                        <a:buNone/>
                      </a:pPr>
                      <a:r>
                        <a:rPr lang="en-US" sz="2000"/>
                        <a:t>主站命令：</a:t>
                      </a:r>
                      <a:endParaRPr lang="en-US" altLang="en-US" sz="2000"/>
                    </a:p>
                  </a:txBody>
                  <a:tcPr marL="68580" marR="68580" marT="0" marB="0" vert="horz" anchor="t" anchorCtr="0">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tcPr>
                </a:tc>
                <a:tc hMerge="1">
                  <a:tcPr>
                    <a:lnT w="12700" cmpd="sng">
                      <a:solidFill>
                        <a:schemeClr val="tx1"/>
                      </a:solidFill>
                      <a:prstDash val="solid"/>
                    </a:lnT>
                    <a:lnB w="12700" cmpd="sng">
                      <a:solidFill>
                        <a:schemeClr val="tx1"/>
                      </a:solidFill>
                      <a:prstDash val="solid"/>
                    </a:lnB>
                  </a:tcPr>
                </a:tc>
                <a:tc hMerge="1">
                  <a:tcPr>
                    <a:lnT w="12700" cmpd="sng">
                      <a:solidFill>
                        <a:schemeClr val="tx1"/>
                      </a:solidFill>
                      <a:prstDash val="solid"/>
                    </a:lnT>
                    <a:lnB w="12700" cmpd="sng">
                      <a:solidFill>
                        <a:schemeClr val="tx1"/>
                      </a:solidFill>
                      <a:prstDash val="solid"/>
                    </a:lnB>
                  </a:tcPr>
                </a:tc>
                <a:tc hMerge="1">
                  <a:tcPr>
                    <a:lnT w="12700" cmpd="sng">
                      <a:solidFill>
                        <a:schemeClr val="tx1"/>
                      </a:solidFill>
                      <a:prstDash val="solid"/>
                    </a:lnT>
                    <a:lnB w="12700" cmpd="sng">
                      <a:solidFill>
                        <a:schemeClr val="tx1"/>
                      </a:solidFill>
                      <a:prstDash val="solid"/>
                    </a:lnB>
                  </a:tcPr>
                </a:tc>
                <a:tc hMerge="1">
                  <a:tcPr>
                    <a:lnT w="12700" cmpd="sng">
                      <a:solidFill>
                        <a:schemeClr val="tx1"/>
                      </a:solidFill>
                      <a:prstDash val="solid"/>
                    </a:lnT>
                    <a:lnB w="12700" cmpd="sng">
                      <a:solidFill>
                        <a:schemeClr val="tx1"/>
                      </a:solidFill>
                      <a:prstDash val="solid"/>
                    </a:lnB>
                  </a:tcPr>
                </a:tc>
                <a:tc hMerge="1">
                  <a:tcPr>
                    <a:lnT w="12700" cmpd="sng">
                      <a:solidFill>
                        <a:schemeClr val="tx1"/>
                      </a:solidFill>
                      <a:prstDash val="solid"/>
                    </a:lnT>
                    <a:lnB w="12700" cmpd="sng">
                      <a:solidFill>
                        <a:schemeClr val="tx1"/>
                      </a:solidFill>
                      <a:prstDash val="solid"/>
                    </a:lnB>
                  </a:tcPr>
                </a:tc>
                <a:tc hMerge="1">
                  <a:tcPr>
                    <a:lnT w="12700" cmpd="sng">
                      <a:solidFill>
                        <a:schemeClr val="tx1"/>
                      </a:solidFill>
                      <a:prstDash val="solid"/>
                    </a:lnT>
                    <a:lnB w="12700" cmpd="sng">
                      <a:solidFill>
                        <a:schemeClr val="tx1"/>
                      </a:solidFill>
                      <a:prstDash val="solid"/>
                    </a:lnB>
                  </a:tcPr>
                </a:tc>
                <a:tc hMerge="1">
                  <a:tcPr>
                    <a:lnR w="12700">
                      <a:solidFill>
                        <a:schemeClr val="tx1"/>
                      </a:solidFill>
                      <a:prstDash val="solid"/>
                    </a:lnR>
                    <a:lnT w="12700" cmpd="sng">
                      <a:solidFill>
                        <a:schemeClr val="tx1"/>
                      </a:solidFill>
                      <a:prstDash val="solid"/>
                    </a:lnT>
                    <a:lnB w="12700" cmpd="sng">
                      <a:solidFill>
                        <a:schemeClr val="tx1"/>
                      </a:solidFill>
                      <a:prstDash val="solid"/>
                    </a:lnB>
                  </a:tcPr>
                </a:tc>
              </a:tr>
              <a:tr h="321945">
                <a:tc>
                  <a:txBody>
                    <a:bodyPr/>
                    <a:p>
                      <a:pPr indent="0" algn="ctr">
                        <a:buNone/>
                      </a:pPr>
                      <a:r>
                        <a:rPr lang="en-US" sz="2000"/>
                        <a:t>地址域</a:t>
                      </a:r>
                      <a:endParaRPr lang="en-US" altLang="en-US" sz="2000"/>
                    </a:p>
                  </a:txBody>
                  <a:tcPr marL="68580" marR="68580" marT="0" marB="0" vert="horz" anchor="t"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indent="0" algn="ctr">
                        <a:buNone/>
                      </a:pPr>
                      <a:r>
                        <a:rPr lang="en-US" sz="2000"/>
                        <a:t>功能码0x05</a:t>
                      </a:r>
                      <a:endParaRPr lang="en-US" altLang="en-US" sz="2000"/>
                    </a:p>
                  </a:txBody>
                  <a:tcPr marL="68580" marR="68580" marT="0" marB="0" vert="horz" anchor="t"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indent="0" algn="ctr">
                        <a:buNone/>
                      </a:pPr>
                      <a:r>
                        <a:rPr lang="en-US" sz="2000"/>
                        <a:t>线圈地址H</a:t>
                      </a:r>
                      <a:endParaRPr lang="en-US" altLang="en-US" sz="2000"/>
                    </a:p>
                  </a:txBody>
                  <a:tcPr marL="68580" marR="68580" marT="0" marB="0" vert="horz" anchor="t"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indent="0" algn="ctr">
                        <a:buNone/>
                      </a:pPr>
                      <a:r>
                        <a:rPr lang="en-US" sz="2000"/>
                        <a:t>线圈地址L</a:t>
                      </a:r>
                      <a:endParaRPr lang="en-US" altLang="en-US" sz="2000"/>
                    </a:p>
                  </a:txBody>
                  <a:tcPr marL="68580" marR="68580" marT="0" marB="0" vert="horz" anchor="t"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indent="0" algn="ctr">
                        <a:buNone/>
                      </a:pPr>
                      <a:r>
                        <a:rPr lang="en-US" sz="2000"/>
                        <a:t>线圈状态H</a:t>
                      </a:r>
                      <a:endParaRPr lang="en-US" altLang="en-US" sz="2000"/>
                    </a:p>
                  </a:txBody>
                  <a:tcPr marL="68580" marR="68580" marT="0" marB="0" vert="horz" anchor="t"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indent="0" algn="ctr">
                        <a:buNone/>
                      </a:pPr>
                      <a:r>
                        <a:rPr lang="en-US" sz="2000"/>
                        <a:t>线圈状态L</a:t>
                      </a:r>
                      <a:endParaRPr lang="en-US" altLang="en-US" sz="2000"/>
                    </a:p>
                  </a:txBody>
                  <a:tcPr marL="68580" marR="68580" marT="0" marB="0" vert="horz" anchor="t"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indent="0" algn="ctr">
                        <a:buNone/>
                      </a:pPr>
                      <a:r>
                        <a:rPr lang="en-US" sz="2000"/>
                        <a:t>校验码H</a:t>
                      </a:r>
                      <a:endParaRPr lang="en-US" altLang="en-US" sz="2000"/>
                    </a:p>
                  </a:txBody>
                  <a:tcPr marL="68580" marR="68580" marT="0" marB="0" vert="horz" anchor="t"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indent="0" algn="ctr">
                        <a:buNone/>
                      </a:pPr>
                      <a:r>
                        <a:rPr lang="en-US" sz="2000"/>
                        <a:t>校验码L</a:t>
                      </a:r>
                      <a:endParaRPr lang="en-US" altLang="en-US" sz="2000"/>
                    </a:p>
                  </a:txBody>
                  <a:tcPr marL="68580" marR="68580" marT="0" marB="0" vert="horz" anchor="t"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r>
              <a:tr h="321945">
                <a:tc gridSpan="8">
                  <a:txBody>
                    <a:bodyPr/>
                    <a:p>
                      <a:pPr algn="l">
                        <a:buClrTx/>
                        <a:buSzTx/>
                        <a:buFontTx/>
                        <a:buNone/>
                      </a:pPr>
                      <a:r>
                        <a:rPr lang="en-US" sz="2000" b="1"/>
                        <a:t>从站响应：</a:t>
                      </a:r>
                      <a:endParaRPr lang="en-US" sz="2000" b="1"/>
                    </a:p>
                  </a:txBody>
                  <a:tcPr marL="68580" marR="68580" marT="0" marB="0" vert="horz" anchor="t"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hMerge="1">
                  <a:tcPr>
                    <a:lnT w="12700">
                      <a:solidFill>
                        <a:schemeClr val="tx1"/>
                      </a:solidFill>
                      <a:prstDash val="solid"/>
                    </a:lnT>
                    <a:lnB w="12700">
                      <a:solidFill>
                        <a:schemeClr val="tx1"/>
                      </a:solidFill>
                      <a:prstDash val="solid"/>
                    </a:lnB>
                  </a:tcPr>
                </a:tc>
                <a:tc hMerge="1">
                  <a:tcPr>
                    <a:lnT w="12700">
                      <a:solidFill>
                        <a:schemeClr val="tx1"/>
                      </a:solidFill>
                      <a:prstDash val="solid"/>
                    </a:lnT>
                    <a:lnB w="12700">
                      <a:solidFill>
                        <a:schemeClr val="tx1"/>
                      </a:solidFill>
                      <a:prstDash val="solid"/>
                    </a:lnB>
                  </a:tcPr>
                </a:tc>
                <a:tc hMerge="1">
                  <a:tcPr>
                    <a:lnT w="12700">
                      <a:solidFill>
                        <a:schemeClr val="tx1"/>
                      </a:solidFill>
                      <a:prstDash val="solid"/>
                    </a:lnT>
                    <a:lnB w="12700">
                      <a:solidFill>
                        <a:schemeClr val="tx1"/>
                      </a:solidFill>
                      <a:prstDash val="solid"/>
                    </a:lnB>
                  </a:tcPr>
                </a:tc>
                <a:tc hMerge="1">
                  <a:tcPr>
                    <a:lnT w="12700">
                      <a:solidFill>
                        <a:schemeClr val="tx1"/>
                      </a:solidFill>
                      <a:prstDash val="solid"/>
                    </a:lnT>
                    <a:lnB w="12700">
                      <a:solidFill>
                        <a:schemeClr val="tx1"/>
                      </a:solidFill>
                      <a:prstDash val="solid"/>
                    </a:lnB>
                  </a:tcPr>
                </a:tc>
                <a:tc hMerge="1">
                  <a:tcPr>
                    <a:lnT w="12700">
                      <a:solidFill>
                        <a:schemeClr val="tx1"/>
                      </a:solidFill>
                      <a:prstDash val="solid"/>
                    </a:lnT>
                    <a:lnB w="12700">
                      <a:solidFill>
                        <a:schemeClr val="tx1"/>
                      </a:solidFill>
                      <a:prstDash val="solid"/>
                    </a:lnB>
                  </a:tcPr>
                </a:tc>
                <a:tc hMerge="1">
                  <a:tcPr>
                    <a:lnT w="12700">
                      <a:solidFill>
                        <a:schemeClr val="tx1"/>
                      </a:solidFill>
                      <a:prstDash val="solid"/>
                    </a:lnT>
                    <a:lnB w="12700">
                      <a:solidFill>
                        <a:schemeClr val="tx1"/>
                      </a:solidFill>
                      <a:prstDash val="solid"/>
                    </a:lnB>
                  </a:tcPr>
                </a:tc>
                <a:tc hMerge="1">
                  <a:tcPr>
                    <a:lnR w="12700">
                      <a:solidFill>
                        <a:schemeClr val="tx1"/>
                      </a:solidFill>
                      <a:prstDash val="solid"/>
                    </a:lnR>
                    <a:lnT w="12700">
                      <a:solidFill>
                        <a:schemeClr val="tx1"/>
                      </a:solidFill>
                      <a:prstDash val="solid"/>
                    </a:lnT>
                    <a:lnB w="12700">
                      <a:solidFill>
                        <a:schemeClr val="tx1"/>
                      </a:solidFill>
                      <a:prstDash val="solid"/>
                    </a:lnB>
                  </a:tcPr>
                </a:tc>
              </a:tr>
              <a:tr h="321945">
                <a:tc>
                  <a:txBody>
                    <a:bodyPr/>
                    <a:p>
                      <a:pPr indent="0" algn="ctr">
                        <a:buNone/>
                      </a:pPr>
                      <a:r>
                        <a:rPr lang="en-US" sz="2000"/>
                        <a:t>地址域</a:t>
                      </a:r>
                      <a:endParaRPr lang="en-US" altLang="en-US" sz="2000"/>
                    </a:p>
                  </a:txBody>
                  <a:tcPr marL="68580" marR="68580" marT="0" marB="0" vert="horz" anchor="t" anchorCtr="0">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tc>
                  <a:txBody>
                    <a:bodyPr/>
                    <a:p>
                      <a:pPr indent="0" algn="ctr">
                        <a:buNone/>
                      </a:pPr>
                      <a:r>
                        <a:rPr lang="en-US" sz="2000"/>
                        <a:t>功能码0x05</a:t>
                      </a:r>
                      <a:endParaRPr lang="en-US" altLang="en-US" sz="2000"/>
                    </a:p>
                  </a:txBody>
                  <a:tcPr marL="68580" marR="68580" marT="0" marB="0" vert="horz" anchor="t" anchorCtr="0">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tc>
                  <a:txBody>
                    <a:bodyPr/>
                    <a:p>
                      <a:pPr indent="0" algn="ctr">
                        <a:buNone/>
                      </a:pPr>
                      <a:r>
                        <a:rPr lang="en-US" sz="2000"/>
                        <a:t>线圈地址H</a:t>
                      </a:r>
                      <a:endParaRPr lang="en-US" altLang="en-US" sz="2000"/>
                    </a:p>
                  </a:txBody>
                  <a:tcPr marL="68580" marR="68580" marT="0" marB="0" vert="horz" anchor="t" anchorCtr="0">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tc>
                  <a:txBody>
                    <a:bodyPr/>
                    <a:p>
                      <a:pPr indent="0" algn="ctr">
                        <a:buNone/>
                      </a:pPr>
                      <a:r>
                        <a:rPr lang="en-US" sz="2000"/>
                        <a:t>线圈地址L</a:t>
                      </a:r>
                      <a:endParaRPr lang="en-US" altLang="en-US" sz="2000"/>
                    </a:p>
                  </a:txBody>
                  <a:tcPr marL="68580" marR="68580" marT="0" marB="0" vert="horz" anchor="t" anchorCtr="0">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tc>
                  <a:txBody>
                    <a:bodyPr/>
                    <a:p>
                      <a:pPr indent="0" algn="ctr">
                        <a:buNone/>
                      </a:pPr>
                      <a:r>
                        <a:rPr lang="en-US" sz="2000"/>
                        <a:t>线圈状态H</a:t>
                      </a:r>
                      <a:endParaRPr lang="en-US" altLang="en-US" sz="2000"/>
                    </a:p>
                  </a:txBody>
                  <a:tcPr marL="68580" marR="68580" marT="0" marB="0" vert="horz" anchor="t" anchorCtr="0">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tc>
                  <a:txBody>
                    <a:bodyPr/>
                    <a:p>
                      <a:pPr indent="0" algn="ctr">
                        <a:buNone/>
                      </a:pPr>
                      <a:r>
                        <a:rPr lang="en-US" sz="2000"/>
                        <a:t>线圈状态L</a:t>
                      </a:r>
                      <a:endParaRPr lang="en-US" altLang="en-US" sz="2000"/>
                    </a:p>
                  </a:txBody>
                  <a:tcPr marL="68580" marR="68580" marT="0" marB="0" vert="horz" anchor="t" anchorCtr="0">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tc>
                  <a:txBody>
                    <a:bodyPr/>
                    <a:p>
                      <a:pPr indent="0" algn="ctr">
                        <a:buNone/>
                      </a:pPr>
                      <a:r>
                        <a:rPr lang="en-US" sz="2000"/>
                        <a:t>校验码H</a:t>
                      </a:r>
                      <a:endParaRPr lang="en-US" altLang="en-US" sz="2000"/>
                    </a:p>
                  </a:txBody>
                  <a:tcPr marL="68580" marR="68580" marT="0" marB="0" vert="horz" anchor="t" anchorCtr="0">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tc>
                  <a:txBody>
                    <a:bodyPr/>
                    <a:p>
                      <a:pPr indent="0" algn="ctr">
                        <a:buNone/>
                      </a:pPr>
                      <a:r>
                        <a:rPr lang="en-US" sz="2000"/>
                        <a:t>校验码L</a:t>
                      </a:r>
                      <a:endParaRPr lang="en-US" altLang="en-US" sz="2000"/>
                    </a:p>
                  </a:txBody>
                  <a:tcPr marL="68580" marR="68580" marT="0" marB="0" vert="horz" anchor="t" anchorCtr="0">
                    <a:lnL w="12700">
                      <a:solidFill>
                        <a:schemeClr val="tx1"/>
                      </a:solidFill>
                      <a:prstDash val="solid"/>
                    </a:lnL>
                    <a:lnR w="12700">
                      <a:solidFill>
                        <a:schemeClr val="tx1"/>
                      </a:solidFill>
                      <a:prstDash val="solid"/>
                    </a:lnR>
                    <a:lnT w="12700">
                      <a:solidFill>
                        <a:schemeClr val="tx1"/>
                      </a:solidFill>
                      <a:prstDash val="solid"/>
                    </a:lnT>
                    <a:lnB w="12700" cmpd="sng">
                      <a:solidFill>
                        <a:schemeClr val="tx1"/>
                      </a:solidFill>
                      <a:prstDash val="solid"/>
                    </a:lnB>
                  </a:tcPr>
                </a:tc>
              </a:tr>
            </a:tbl>
          </a:graphicData>
        </a:graphic>
      </p:graphicFrame>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0985" y="336550"/>
            <a:ext cx="11669395" cy="4008120"/>
          </a:xfrm>
          <a:prstGeom prst="rect">
            <a:avLst/>
          </a:prstGeom>
          <a:noFill/>
        </p:spPr>
        <p:txBody>
          <a:bodyPr wrap="square" rtlCol="0">
            <a:spAutoFit/>
          </a:bodyPr>
          <a:lstStyle/>
          <a:p>
            <a:pPr>
              <a:lnSpc>
                <a:spcPct val="130000"/>
              </a:lnSpc>
            </a:pPr>
            <a:r>
              <a:rPr lang="zh-CN" altLang="en-US" sz="2800" b="1" dirty="0" smtClean="0">
                <a:solidFill>
                  <a:srgbClr val="0000FF"/>
                </a:solidFill>
                <a:latin typeface="Times New Roman" panose="02020603050405020304" pitchFamily="18" charset="0"/>
                <a:ea typeface="黑体" panose="02010609060101010101" charset="-122"/>
              </a:rPr>
              <a:t>4.7.3  任务程序的编写</a:t>
            </a:r>
            <a:endParaRPr lang="zh-CN" altLang="en-US" sz="2800" b="1" dirty="0" smtClean="0">
              <a:solidFill>
                <a:srgbClr val="0000FF"/>
              </a:solidFill>
              <a:latin typeface="Times New Roman" panose="02020603050405020304" pitchFamily="18" charset="0"/>
              <a:ea typeface="黑体" panose="02010609060101010101" charset="-122"/>
            </a:endParaRPr>
          </a:p>
          <a:p>
            <a:pPr algn="l">
              <a:lnSpc>
                <a:spcPct val="130000"/>
              </a:lnSpc>
              <a:buClrTx/>
              <a:buSzTx/>
              <a:buFontTx/>
            </a:pPr>
            <a:r>
              <a:rPr lang="en-US" altLang="zh-CN" sz="2400" b="1" dirty="0" smtClean="0">
                <a:uFillTx/>
                <a:latin typeface="Times New Roman" panose="02020603050405020304" pitchFamily="18" charset="0"/>
                <a:ea typeface="宋体" panose="02010600030101010101" pitchFamily="2" charset="-122"/>
              </a:rPr>
              <a:t>    不妨约定</a:t>
            </a:r>
            <a:r>
              <a:rPr lang="zh-CN" altLang="en-US" sz="2400" b="1" dirty="0" smtClean="0">
                <a:uFillTx/>
                <a:latin typeface="Times New Roman" panose="02020603050405020304" pitchFamily="18" charset="0"/>
                <a:ea typeface="宋体" panose="02010600030101010101" pitchFamily="2" charset="-122"/>
              </a:rPr>
              <a:t>：</a:t>
            </a:r>
            <a:endParaRPr lang="zh-CN" altLang="en-US" sz="2400" b="1" dirty="0" smtClean="0">
              <a:uFillTx/>
              <a:latin typeface="Times New Roman" panose="02020603050405020304" pitchFamily="18" charset="0"/>
              <a:ea typeface="宋体" panose="02010600030101010101" pitchFamily="2" charset="-122"/>
            </a:endParaRPr>
          </a:p>
          <a:p>
            <a:pPr algn="l">
              <a:lnSpc>
                <a:spcPct val="130000"/>
              </a:lnSpc>
              <a:buClrTx/>
              <a:buSzTx/>
              <a:buFontTx/>
            </a:pPr>
            <a:r>
              <a:rPr lang="en-US" altLang="zh-CN" sz="2400" b="1" dirty="0" smtClean="0">
                <a:uFillTx/>
                <a:latin typeface="宋体" panose="02010600030101010101" pitchFamily="2" charset="-122"/>
                <a:ea typeface="宋体" panose="02010600030101010101" pitchFamily="2" charset="-122"/>
              </a:rPr>
              <a:t>  ⑴ </a:t>
            </a:r>
            <a:r>
              <a:rPr lang="en-US" altLang="zh-CN" sz="2400" b="1" dirty="0" smtClean="0">
                <a:uFillTx/>
                <a:latin typeface="Times New Roman" panose="02020603050405020304" pitchFamily="18" charset="0"/>
                <a:ea typeface="宋体" panose="02010600030101010101" pitchFamily="2" charset="-122"/>
              </a:rPr>
              <a:t>Modbus从站也就是单片机实验板的地址为0x01</a:t>
            </a:r>
            <a:r>
              <a:rPr lang="zh-CN" altLang="en-US" sz="2400" b="1" dirty="0" smtClean="0">
                <a:uFillTx/>
                <a:latin typeface="Times New Roman" panose="02020603050405020304" pitchFamily="18" charset="0"/>
                <a:ea typeface="宋体" panose="02010600030101010101" pitchFamily="2" charset="-122"/>
              </a:rPr>
              <a:t>；</a:t>
            </a:r>
            <a:endParaRPr lang="en-US" altLang="zh-CN" sz="2400" b="1" dirty="0" smtClean="0">
              <a:uFillTx/>
              <a:latin typeface="Times New Roman" panose="02020603050405020304" pitchFamily="18" charset="0"/>
              <a:ea typeface="宋体" panose="02010600030101010101" pitchFamily="2" charset="-122"/>
            </a:endParaRPr>
          </a:p>
          <a:p>
            <a:pPr algn="l">
              <a:lnSpc>
                <a:spcPct val="130000"/>
              </a:lnSpc>
              <a:buClrTx/>
              <a:buSzTx/>
              <a:buFontTx/>
            </a:pPr>
            <a:r>
              <a:rPr lang="en-US" altLang="zh-CN" sz="2400" b="1" dirty="0" smtClean="0">
                <a:uFillTx/>
                <a:latin typeface="宋体" panose="02010600030101010101" pitchFamily="2" charset="-122"/>
                <a:ea typeface="宋体" panose="02010600030101010101" pitchFamily="2" charset="-122"/>
                <a:sym typeface="+mn-ea"/>
              </a:rPr>
              <a:t>  ⑵ </a:t>
            </a:r>
            <a:r>
              <a:rPr lang="en-US" altLang="zh-CN" sz="2400" b="1" dirty="0" smtClean="0">
                <a:uFillTx/>
                <a:latin typeface="Times New Roman" panose="02020603050405020304" pitchFamily="18" charset="0"/>
                <a:ea typeface="宋体" panose="02010600030101010101" pitchFamily="2" charset="-122"/>
              </a:rPr>
              <a:t>8个发光二极管D0~D7的线圈地址依次从0x0000~0x0007</a:t>
            </a:r>
            <a:r>
              <a:rPr lang="zh-CN" altLang="en-US" sz="2400" b="1" dirty="0" smtClean="0">
                <a:uFillTx/>
                <a:latin typeface="Times New Roman" panose="02020603050405020304" pitchFamily="18" charset="0"/>
                <a:ea typeface="宋体" panose="02010600030101010101" pitchFamily="2" charset="-122"/>
              </a:rPr>
              <a:t>；</a:t>
            </a:r>
            <a:endParaRPr lang="en-US" altLang="zh-CN" sz="2400" b="1" dirty="0" smtClean="0">
              <a:uFillTx/>
              <a:latin typeface="Times New Roman" panose="02020603050405020304" pitchFamily="18" charset="0"/>
              <a:ea typeface="宋体" panose="02010600030101010101" pitchFamily="2" charset="-122"/>
            </a:endParaRPr>
          </a:p>
          <a:p>
            <a:pPr algn="l">
              <a:lnSpc>
                <a:spcPct val="130000"/>
              </a:lnSpc>
              <a:buClrTx/>
              <a:buSzTx/>
              <a:buFontTx/>
            </a:pPr>
            <a:r>
              <a:rPr lang="en-US" altLang="zh-CN" sz="2400" b="1" dirty="0" smtClean="0">
                <a:uFillTx/>
                <a:latin typeface="Times New Roman" panose="02020603050405020304" pitchFamily="18" charset="0"/>
                <a:ea typeface="宋体" panose="02010600030101010101" pitchFamily="2" charset="-122"/>
              </a:rPr>
              <a:t>    </a:t>
            </a:r>
            <a:r>
              <a:rPr lang="en-US" altLang="zh-CN" sz="2400" b="1" dirty="0" smtClean="0">
                <a:uFillTx/>
                <a:latin typeface="宋体" panose="02010600030101010101" pitchFamily="2" charset="-122"/>
                <a:ea typeface="宋体" panose="02010600030101010101" pitchFamily="2" charset="-122"/>
              </a:rPr>
              <a:t>⑶ </a:t>
            </a:r>
            <a:r>
              <a:rPr lang="en-US" altLang="zh-CN" sz="2400" b="1" dirty="0" smtClean="0">
                <a:uFillTx/>
                <a:latin typeface="Times New Roman" panose="02020603050405020304" pitchFamily="18" charset="0"/>
                <a:ea typeface="宋体" panose="02010600030101010101" pitchFamily="2" charset="-122"/>
              </a:rPr>
              <a:t>LED</a:t>
            </a:r>
            <a:r>
              <a:rPr lang="zh-CN" altLang="en-US" sz="2400" b="1" dirty="0" smtClean="0">
                <a:uFillTx/>
                <a:latin typeface="宋体" panose="02010600030101010101" pitchFamily="2" charset="-122"/>
                <a:ea typeface="宋体" panose="02010600030101010101" pitchFamily="2" charset="-122"/>
              </a:rPr>
              <a:t>状态，</a:t>
            </a:r>
            <a:r>
              <a:rPr lang="en-US" altLang="zh-CN" sz="2400" b="1" dirty="0" smtClean="0">
                <a:uFillTx/>
                <a:latin typeface="Times New Roman" panose="02020603050405020304" pitchFamily="18" charset="0"/>
                <a:ea typeface="宋体" panose="02010600030101010101" pitchFamily="2" charset="-122"/>
              </a:rPr>
              <a:t>“ON”代表点亮、   “OFF”代表熄灭。</a:t>
            </a:r>
            <a:endParaRPr lang="en-US" altLang="zh-CN" sz="2400" b="1" dirty="0" smtClean="0">
              <a:uFillTx/>
              <a:latin typeface="Times New Roman" panose="02020603050405020304" pitchFamily="18" charset="0"/>
              <a:ea typeface="宋体" panose="02010600030101010101" pitchFamily="2" charset="-122"/>
            </a:endParaRPr>
          </a:p>
          <a:p>
            <a:pPr algn="l">
              <a:lnSpc>
                <a:spcPct val="130000"/>
              </a:lnSpc>
              <a:buClrTx/>
              <a:buSzTx/>
              <a:buFontTx/>
            </a:pPr>
            <a:r>
              <a:rPr lang="en-US" altLang="zh-CN" sz="2400" b="1" dirty="0" smtClean="0">
                <a:uFillTx/>
                <a:latin typeface="Times New Roman" panose="02020603050405020304" pitchFamily="18" charset="0"/>
                <a:ea typeface="宋体" panose="02010600030101010101" pitchFamily="2" charset="-122"/>
              </a:rPr>
              <a:t>    为了提高单片机CPU的执行效率，串口读取、发送数据均采用中断方式。</a:t>
            </a:r>
            <a:endParaRPr lang="en-US" altLang="zh-CN" sz="2400" b="1" dirty="0" smtClean="0">
              <a:uFillTx/>
              <a:latin typeface="Times New Roman" panose="02020603050405020304" pitchFamily="18" charset="0"/>
              <a:ea typeface="宋体" panose="02010600030101010101" pitchFamily="2" charset="-122"/>
            </a:endParaRPr>
          </a:p>
          <a:p>
            <a:pPr algn="l">
              <a:lnSpc>
                <a:spcPct val="130000"/>
              </a:lnSpc>
              <a:buClrTx/>
              <a:buSzTx/>
              <a:buFontTx/>
            </a:pPr>
            <a:r>
              <a:rPr lang="en-US" altLang="zh-CN" sz="2400" b="1" dirty="0" smtClean="0">
                <a:uFillTx/>
                <a:latin typeface="Times New Roman" panose="02020603050405020304" pitchFamily="18" charset="0"/>
                <a:ea typeface="宋体" panose="02010600030101010101" pitchFamily="2" charset="-122"/>
              </a:rPr>
              <a:t>    本次任务需要用到的新的API函数：</a:t>
            </a:r>
            <a:endParaRPr lang="en-US" altLang="zh-CN" sz="2400" b="1" dirty="0" smtClean="0">
              <a:uFillTx/>
              <a:latin typeface="Times New Roman" panose="02020603050405020304" pitchFamily="18" charset="0"/>
              <a:ea typeface="宋体" panose="02010600030101010101" pitchFamily="2" charset="-122"/>
            </a:endParaRPr>
          </a:p>
          <a:p>
            <a:pPr algn="l">
              <a:lnSpc>
                <a:spcPct val="130000"/>
              </a:lnSpc>
              <a:buClrTx/>
              <a:buSzTx/>
              <a:buFontTx/>
            </a:pPr>
            <a:r>
              <a:rPr lang="en-US" altLang="zh-CN" sz="2400" b="1" dirty="0" smtClean="0">
                <a:solidFill>
                  <a:srgbClr val="7030A0"/>
                </a:solidFill>
                <a:uFillTx/>
                <a:latin typeface="Times New Roman" panose="02020603050405020304" pitchFamily="18" charset="0"/>
                <a:ea typeface="宋体" panose="02010600030101010101" pitchFamily="2" charset="-122"/>
              </a:rPr>
              <a:t>    ① HAL_UART_Transmit_IT函数</a:t>
            </a:r>
            <a:endParaRPr lang="en-US" altLang="zh-CN" sz="2400" b="1" dirty="0" smtClean="0">
              <a:solidFill>
                <a:srgbClr val="7030A0"/>
              </a:solidFill>
              <a:uFillTx/>
              <a:latin typeface="Times New Roman" panose="02020603050405020304" pitchFamily="18" charset="0"/>
              <a:ea typeface="宋体" panose="02010600030101010101" pitchFamily="2" charset="-122"/>
            </a:endParaRPr>
          </a:p>
        </p:txBody>
      </p:sp>
      <p:pic>
        <p:nvPicPr>
          <p:cNvPr id="1026" name="Picture 2" descr="E:\教学\课程改革\单片机2019\pic\蝴蝶GIF.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72092" y="5857875"/>
            <a:ext cx="916598" cy="916598"/>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p:cNvPicPr>
            <a:picLocks noChangeAspect="1"/>
          </p:cNvPicPr>
          <p:nvPr/>
        </p:nvPicPr>
        <p:blipFill>
          <a:blip r:embed="rId2"/>
          <a:stretch>
            <a:fillRect/>
          </a:stretch>
        </p:blipFill>
        <p:spPr>
          <a:xfrm>
            <a:off x="682625" y="4344670"/>
            <a:ext cx="7115175" cy="1725930"/>
          </a:xfrm>
          <a:prstGeom prst="rect">
            <a:avLst/>
          </a:prstGeom>
        </p:spPr>
      </p:pic>
      <p:pic>
        <p:nvPicPr>
          <p:cNvPr id="4" name="图片 3"/>
          <p:cNvPicPr>
            <a:picLocks noChangeAspect="1"/>
          </p:cNvPicPr>
          <p:nvPr/>
        </p:nvPicPr>
        <p:blipFill>
          <a:blip r:embed="rId3"/>
          <a:stretch>
            <a:fillRect/>
          </a:stretch>
        </p:blipFill>
        <p:spPr>
          <a:xfrm>
            <a:off x="682625" y="6070600"/>
            <a:ext cx="4802505" cy="522605"/>
          </a:xfrm>
          <a:prstGeom prst="rect">
            <a:avLst/>
          </a:prstGeom>
        </p:spPr>
      </p:pic>
      <p:sp>
        <p:nvSpPr>
          <p:cNvPr id="5" name="文本框 4"/>
          <p:cNvSpPr txBox="1"/>
          <p:nvPr/>
        </p:nvSpPr>
        <p:spPr>
          <a:xfrm>
            <a:off x="7797800" y="6070600"/>
            <a:ext cx="2630170" cy="570865"/>
          </a:xfrm>
          <a:prstGeom prst="rect">
            <a:avLst/>
          </a:prstGeom>
          <a:noFill/>
        </p:spPr>
        <p:txBody>
          <a:bodyPr wrap="none" rtlCol="0">
            <a:spAutoFit/>
          </a:bodyPr>
          <a:p>
            <a:pPr algn="l">
              <a:lnSpc>
                <a:spcPct val="130000"/>
              </a:lnSpc>
              <a:buClrTx/>
              <a:buSzTx/>
              <a:buFontTx/>
            </a:pPr>
            <a:r>
              <a:rPr lang="en-US" altLang="zh-CN" sz="2400" b="1" dirty="0" smtClean="0">
                <a:solidFill>
                  <a:srgbClr val="FF0000"/>
                </a:solidFill>
                <a:uFillTx/>
                <a:latin typeface="Times New Roman" panose="02020603050405020304" pitchFamily="18" charset="0"/>
                <a:ea typeface="宋体" panose="02010600030101010101" pitchFamily="2" charset="-122"/>
              </a:rPr>
              <a:t>（例程往后翻</a:t>
            </a:r>
            <a:r>
              <a:rPr lang="en-US" altLang="zh-CN" sz="2400" b="1" dirty="0" smtClean="0">
                <a:solidFill>
                  <a:srgbClr val="FF0000"/>
                </a:solidFill>
                <a:uFillTx/>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smtClean="0">
                <a:solidFill>
                  <a:srgbClr val="FF0000"/>
                </a:solidFill>
                <a:uFillTx/>
                <a:latin typeface="Times New Roman" panose="02020603050405020304" pitchFamily="18" charset="0"/>
                <a:ea typeface="宋体" panose="02010600030101010101" pitchFamily="2" charset="-122"/>
              </a:rPr>
              <a:t>）</a:t>
            </a:r>
            <a:endParaRPr lang="en-US" altLang="zh-CN" sz="2400" b="1" dirty="0" smtClean="0">
              <a:solidFill>
                <a:srgbClr val="FF0000"/>
              </a:solidFill>
              <a:uFillTx/>
              <a:latin typeface="Times New Roman" panose="02020603050405020304" pitchFamily="18" charset="0"/>
              <a:ea typeface="宋体" panose="02010600030101010101" pitchFamily="2" charset="-122"/>
            </a:endParaRPr>
          </a:p>
        </p:txBody>
      </p:sp>
    </p:spTree>
  </p:cSld>
  <p:clrMapOvr>
    <a:masterClrMapping/>
  </p:clrMapOvr>
  <p:transition spd="slow"/>
  <p:timing>
    <p:tnLst>
      <p:par>
        <p:cTn id="1" dur="indefinite" restart="never" nodeType="tmRoot"/>
      </p:par>
    </p:tnLst>
  </p:timing>
</p:sld>
</file>

<file path=ppt/tags/tag1.xml><?xml version="1.0" encoding="utf-8"?>
<p:tagLst xmlns:p="http://schemas.openxmlformats.org/presentationml/2006/main">
  <p:tag name="KSO_WM_UNIT_TABLE_BEAUTIFY" val="smartTable{c63ad4fe-5144-443e-b78e-495132e8c048}"/>
  <p:tag name="TABLE_ENDDRAG_ORIGIN_RECT" val="826*146"/>
  <p:tag name="TABLE_ENDDRAG_RECT" val="53*71*826*146"/>
</p:tagLst>
</file>

<file path=ppt/tags/tag2.xml><?xml version="1.0" encoding="utf-8"?>
<p:tagLst xmlns:p="http://schemas.openxmlformats.org/presentationml/2006/main">
  <p:tag name="KSO_WM_DOC_GUID" val="{0c78e80a-2d6b-4de1-a306-8b402359c32a}"/>
</p:tagLst>
</file>

<file path=ppt/theme/theme1.xml><?xml version="1.0" encoding="utf-8"?>
<a:theme xmlns:a="http://schemas.openxmlformats.org/drawingml/2006/main" name="Office 主题">
  <a:themeElements>
    <a:clrScheme name="碧海蓝天">
      <a:dk1>
        <a:srgbClr val="000000"/>
      </a:dk1>
      <a:lt1>
        <a:srgbClr val="FFFFFF"/>
      </a:lt1>
      <a:dk2>
        <a:srgbClr val="17406D"/>
      </a:dk2>
      <a:lt2>
        <a:srgbClr val="DBEFF9"/>
      </a:lt2>
      <a:accent1>
        <a:srgbClr val="0080CB"/>
      </a:accent1>
      <a:accent2>
        <a:srgbClr val="0080CB"/>
      </a:accent2>
      <a:accent3>
        <a:srgbClr val="0BD0D9"/>
      </a:accent3>
      <a:accent4>
        <a:srgbClr val="C9C9C9"/>
      </a:accent4>
      <a:accent5>
        <a:srgbClr val="7CCA62"/>
      </a:accent5>
      <a:accent6>
        <a:srgbClr val="F49100"/>
      </a:accent6>
      <a:hlink>
        <a:srgbClr val="F49100"/>
      </a:hlink>
      <a:folHlink>
        <a:srgbClr val="85DFD0"/>
      </a:folHlink>
    </a:clrScheme>
    <a:fontScheme name="自定义 6">
      <a:majorFont>
        <a:latin typeface="Arial"/>
        <a:ea typeface="微软雅黑 Light"/>
        <a:cs typeface=""/>
      </a:majorFont>
      <a:minorFont>
        <a:latin typeface="Arial"/>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2269</Words>
  <Application>WPS 演示</Application>
  <PresentationFormat>自定义</PresentationFormat>
  <Paragraphs>154</Paragraphs>
  <Slides>12</Slides>
  <Notes>4</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2</vt:i4>
      </vt:variant>
      <vt:variant>
        <vt:lpstr>幻灯片标题</vt:lpstr>
      </vt:variant>
      <vt:variant>
        <vt:i4>12</vt:i4>
      </vt:variant>
    </vt:vector>
  </HeadingPairs>
  <TitlesOfParts>
    <vt:vector size="28" baseType="lpstr">
      <vt:lpstr>Arial</vt:lpstr>
      <vt:lpstr>宋体</vt:lpstr>
      <vt:lpstr>Wingdings</vt:lpstr>
      <vt:lpstr>微软雅黑 Light</vt:lpstr>
      <vt:lpstr>黑体</vt:lpstr>
      <vt:lpstr>楷体</vt:lpstr>
      <vt:lpstr>Calibri</vt:lpstr>
      <vt:lpstr>Times New Roman</vt:lpstr>
      <vt:lpstr>Lao UI</vt:lpstr>
      <vt:lpstr>Segoe WP Light</vt:lpstr>
      <vt:lpstr>华康少女文字W5(P)</vt:lpstr>
      <vt:lpstr>微软雅黑</vt:lpstr>
      <vt:lpstr>Arial Unicode MS</vt:lpstr>
      <vt:lpstr>Office 主题</vt:lpstr>
      <vt:lpstr>Visio.Drawing.11</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keywords>更多模版：亮亮图文旗舰店https:/liangliangtuwen.tmall.com</cp:keywords>
  <dc:description>更多模版：亮亮图文旗舰店https://liangliangtuwen.tmall.com</dc:description>
  <dc:subject>亮亮图文旗舰店</dc:subject>
  <cp:category>亮亮图文旗舰店</cp:category>
  <cp:lastModifiedBy>aLiang</cp:lastModifiedBy>
  <cp:revision>138</cp:revision>
  <dcterms:created xsi:type="dcterms:W3CDTF">2015-10-07T04:43:00Z</dcterms:created>
  <dcterms:modified xsi:type="dcterms:W3CDTF">2021-06-25T01:29:41Z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2052-11.1.0.10578</vt:lpwstr>
  </property>
  <property fmtid="{D5CDD505-2E9C-101B-9397-08002B2CF9AE}" pid="3" name="ICV">
    <vt:lpwstr>062DB4F2D60B4DE4981C21442EFB6EB3</vt:lpwstr>
  </property>
</Properties>
</file>