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32" r:id="rId9"/>
    <p:sldId id="333" r:id="rId10"/>
    <p:sldId id="334" r:id="rId11"/>
    <p:sldId id="346" r:id="rId12"/>
    <p:sldId id="335" r:id="rId13"/>
    <p:sldId id="337" r:id="rId14"/>
    <p:sldId id="338" r:id="rId15"/>
    <p:sldId id="339" r:id="rId16"/>
    <p:sldId id="340" r:id="rId17"/>
    <p:sldId id="342" r:id="rId18"/>
    <p:sldId id="343" r:id="rId19"/>
    <p:sldId id="347" r:id="rId20"/>
    <p:sldId id="351" r:id="rId21"/>
    <p:sldId id="348" r:id="rId22"/>
    <p:sldId id="349" r:id="rId23"/>
    <p:sldId id="313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5.GI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4.8  ADC+热敏电阻的温度采集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计算得到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0~40℃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之间每隔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1℃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的温度值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对应的数字量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如图。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907415"/>
            <a:ext cx="3573145" cy="54152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10" y="907415"/>
            <a:ext cx="3740150" cy="54159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9098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当ADC转换结果D介于两个特征值之间时，比如D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&lt;D≤D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时，由公式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584"/>
          <p:cNvGraphicFramePr>
            <a:graphicFrameLocks noChangeAspect="1"/>
          </p:cNvGraphicFramePr>
          <p:nvPr/>
        </p:nvGraphicFramePr>
        <p:xfrm>
          <a:off x="2446655" y="1023620"/>
          <a:ext cx="593280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857500" imgH="457200" progId="Equation.KSEE3">
                  <p:embed/>
                </p:oleObj>
              </mc:Choice>
              <mc:Fallback>
                <p:oleObj name="" r:id="rId2" imgW="2857500" imgH="457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6655" y="1023620"/>
                        <a:ext cx="593280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60985" y="2089150"/>
            <a:ext cx="7592060" cy="2968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这里使用了“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分段线性化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”的算法来简化计算，从而减轻CPU的负担。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右图中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值实际对应的温度值，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t’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分段线性化</a:t>
            </a:r>
            <a:r>
              <a:rPr lang="en-US" altLang="zh-CN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之后计算得到的温度值，显然两者之间有偏差，但只要样点取值越密集，两者之间的偏差就会越小。</a:t>
            </a:r>
            <a:endParaRPr lang="zh-CN" altLang="en-US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742555" y="2392045"/>
          <a:ext cx="4091305" cy="323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174750" imgH="931545" progId="Visio.Drawing.11">
                  <p:embed/>
                </p:oleObj>
              </mc:Choice>
              <mc:Fallback>
                <p:oleObj name="" r:id="rId4" imgW="1174750" imgH="931545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2555" y="2392045"/>
                        <a:ext cx="4091305" cy="323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然后是工程的图形化配置，如图所示打开“Analog”→“ADC1”，勾选“IN1”即通道1，其余均采用默认设定。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05" y="1386840"/>
            <a:ext cx="6396355" cy="526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406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在如图所示时钟树设定中，ADC输入时钟直接采用了系统默认的4MHz，结合系统默认设定的采样周期1.5周期，此时的ADC转换时间为：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COVN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=1.5周期+12.5周期=14周期=14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uFillTx/>
                <a:ea typeface="宋体" panose="02010600030101010101" pitchFamily="2" charset="-122"/>
              </a:rPr>
              <a:t>÷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4MHz=3.5μs</a:t>
            </a:r>
            <a:endParaRPr lang="en-US" altLang="zh-CN" sz="2800" b="1" dirty="0" smtClean="0">
              <a:solidFill>
                <a:schemeClr val="accent6">
                  <a:lumMod val="50000"/>
                </a:schemeClr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接着设定串口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参数：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19200-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8" name="图片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95" y="1946910"/>
            <a:ext cx="7045325" cy="403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本次任务需要用到的新的API函数有：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①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ADC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运行启动函数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HAL_ADC_Start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18555"/>
          <a:stretch>
            <a:fillRect/>
          </a:stretch>
        </p:blipFill>
        <p:spPr>
          <a:xfrm>
            <a:off x="260985" y="1352550"/>
            <a:ext cx="7183120" cy="14103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985" y="3305175"/>
            <a:ext cx="1135824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//启动ADC1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if( HAL_ADC_Start (&amp;hadc1) != HAL_OK ) { Error_Handler(); }</a:t>
            </a:r>
            <a:endParaRPr sz="20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② ADC</a:t>
            </a:r>
            <a:r>
              <a:rPr lang="zh-CN" altLang="en-US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运行停止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函数 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HAL_ADC_Stop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12797"/>
          <a:stretch>
            <a:fillRect/>
          </a:stretch>
        </p:blipFill>
        <p:spPr>
          <a:xfrm>
            <a:off x="260985" y="960755"/>
            <a:ext cx="7684770" cy="27044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985" y="4264660"/>
            <a:ext cx="1135824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//停止ADC1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if( HAL_ADC_Stop (&amp;hadc1) != HAL_OK ) { Error_Handler(); }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③ 等待ADC转换过程结束函数 HAL_ADC_PollForConversion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" y="907415"/>
            <a:ext cx="7269480" cy="32531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985" y="4775835"/>
            <a:ext cx="1135824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//等待ADC1转换结束，超时设定为10ms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if( HAL_ADC_PollForConversion (&amp;hadc1, 10) != HAL_OK ) { Error_Handler(); }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④ 选择ADC通道</a:t>
            </a:r>
            <a:r>
              <a:rPr lang="zh-CN" altLang="en-US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HAL_ADC_ConfigChannel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例程往后翻</a:t>
            </a: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</a:t>
            </a:r>
            <a:endParaRPr lang="zh-CN" altLang="en-US" sz="2400" b="1" dirty="0" smtClean="0">
              <a:solidFill>
                <a:srgbClr val="C0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" y="907415"/>
            <a:ext cx="6997700" cy="427418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例如：</a:t>
            </a:r>
            <a:endParaRPr lang="zh-CN" altLang="en-US" sz="2400" b="1" dirty="0" smtClean="0">
              <a:solidFill>
                <a:srgbClr val="C0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60985" y="907415"/>
            <a:ext cx="11668760" cy="24917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//选择ADC1的通道1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ADC_ChannelConfTypeDef sConfig = {0};  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//建立sConfig结构体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sConfig.Channel = ADC_CHANNEL_1; </a:t>
            </a: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//选择通道1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sConfig.Rank = ADC_REGULAR_RANK_1;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sConfig.SamplingTime = ADC_SAMPLETIME_1CYCLE_5;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if( HAL_ADC_ConfigChannel(&amp;hadc1, &amp;sConfig) != HAL_OK) { Error_Handler(); }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⑤ 读取ADC转换结果</a:t>
            </a:r>
            <a:r>
              <a:rPr lang="zh-CN" altLang="en-US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HAL_ADC_GetValue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" y="907415"/>
            <a:ext cx="7792720" cy="41675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0985" y="5628640"/>
            <a:ext cx="670496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//读取ADC1的转换结果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uint32_t adcv=HAL_ADC_GetValue(&amp;hadc1);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12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了解NTC电阻阻值与温度之间的非线性关系，理解并掌握ADC的使用方法，能利用查表法根据检测到的阻值换算温度。</a:t>
            </a:r>
            <a:endParaRPr sz="24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仿真电路如图所示，单片机每隔1秒采集一次温度值（0~40℃），并通过串口输出（ASCII格式）。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图片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2974975"/>
            <a:ext cx="4923790" cy="36017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64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zh-CN" altLang="en-US" sz="2800" b="1" dirty="0" smtClean="0">
                <a:solidFill>
                  <a:srgbClr val="7030A0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…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电路结构不变，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ADC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选择左对齐模式，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NTC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参数改为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=10k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Ω,B=3950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NTC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串联电阻阻值同样改为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10k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Ω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，修改程序，重新实现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NTC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测温功能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92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4.8.1  热敏电阻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热敏电阻，顾名思义是一种对温度敏感的特殊电阻元件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，分为如下两类：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</a:t>
            </a:r>
            <a:r>
              <a:rPr lang="en-US" altLang="zh-CN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PTC（Positive Temperature Coefficient，正温度系数）电阻</a:t>
            </a:r>
            <a:endParaRPr lang="zh-CN" altLang="en-US" sz="2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② 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NTC（Negative Temperature Coefficient，负温度系数）电阻</a:t>
            </a:r>
            <a:endParaRPr lang="zh-CN" altLang="en-US" sz="2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显然，PTC不适合用来制作温度传感器，而NTC可以。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588"/>
          <p:cNvGraphicFramePr>
            <a:graphicFrameLocks noChangeAspect="1"/>
          </p:cNvGraphicFramePr>
          <p:nvPr/>
        </p:nvGraphicFramePr>
        <p:xfrm>
          <a:off x="2653665" y="2426335"/>
          <a:ext cx="5980430" cy="253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199005" imgH="931545" progId="Visio.Drawing.11">
                  <p:embed/>
                </p:oleObj>
              </mc:Choice>
              <mc:Fallback>
                <p:oleObj name="" r:id="rId2" imgW="2199005" imgH="93154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53665" y="2426335"/>
                        <a:ext cx="5980430" cy="2534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612515" y="4847590"/>
            <a:ext cx="43726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PTC</a:t>
            </a:r>
            <a:r>
              <a:rPr lang="zh-CN" altLang="en-US" sz="2000"/>
              <a:t>特征曲线</a:t>
            </a:r>
            <a:r>
              <a:rPr lang="en-US" altLang="zh-CN" sz="2000"/>
              <a:t>                NTC</a:t>
            </a:r>
            <a:r>
              <a:rPr lang="zh-CN" altLang="en-US" sz="2000"/>
              <a:t>特征曲线</a:t>
            </a:r>
            <a:endParaRPr lang="zh-CN" altLang="en-US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26390"/>
            <a:ext cx="11669395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NTC电阻的温度和阻值之间的计算关系为：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式中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t——随机温度值（单位℃）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——与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温度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t对应的阻值（单位Ω）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(t0, R0)——曲线上 t</a:t>
            </a:r>
            <a:r>
              <a:rPr lang="en-US" altLang="zh-CN" sz="2400" b="1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=25℃时的电阻阻值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B——热敏指数。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587"/>
          <p:cNvGraphicFramePr>
            <a:graphicFrameLocks noChangeAspect="1"/>
          </p:cNvGraphicFramePr>
          <p:nvPr/>
        </p:nvGraphicFramePr>
        <p:xfrm>
          <a:off x="2422525" y="993140"/>
          <a:ext cx="5356860" cy="126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663700" imgH="393700" progId="Equation.KSEE3">
                  <p:embed/>
                </p:oleObj>
              </mc:Choice>
              <mc:Fallback>
                <p:oleObj name="" r:id="rId2" imgW="1663700" imgH="3937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2525" y="993140"/>
                        <a:ext cx="5356860" cy="1267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049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4.8.2  模/数转换器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在单片机控制系统中，反馈通道需要采集控制系统的受控量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，就必须要用到适合的传感器。绝大部分传感器都是将被测量转换为电压或者电流模拟量信号，不能直接被单片机所识别，因此必须在传感器的输出端使用一个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模/数转换器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（Analog to Digital Converter，简称ADC）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，将传感器输出的模拟量转换为相应的数字量信号，然后再送给单片机作控制处理，反馈通道的信号处理过程如图所示。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586"/>
          <p:cNvGraphicFramePr>
            <a:graphicFrameLocks noChangeAspect="1"/>
          </p:cNvGraphicFramePr>
          <p:nvPr/>
        </p:nvGraphicFramePr>
        <p:xfrm>
          <a:off x="1025525" y="3664585"/>
          <a:ext cx="1013968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425065" imgH="306705" progId="Visio.Drawing.11">
                  <p:embed/>
                </p:oleObj>
              </mc:Choice>
              <mc:Fallback>
                <p:oleObj name="" r:id="rId2" imgW="2425065" imgH="30670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5525" y="3664585"/>
                        <a:ext cx="1013968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25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STM32F103R6单片机自带</a:t>
            </a:r>
            <a:r>
              <a:rPr lang="en-US" altLang="zh-CN" sz="2400" b="1" u="sng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2个ADC（ADC1、ADC2）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，作用是将输入的模拟量电压信号转换为数字量信号输出，特性如下：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● </a:t>
            </a:r>
            <a:r>
              <a:rPr lang="en-US" altLang="zh-CN" sz="20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12位ADC</a:t>
            </a: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，每个ADC均具备16个外部通道（编号0~15），其中ADC1有一路内部通道（编号16）连</a:t>
            </a:r>
            <a:endParaRPr lang="en-US" altLang="zh-CN" sz="20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接到STM32内部温度传感器；</a:t>
            </a:r>
            <a:endParaRPr lang="en-US" altLang="zh-CN" sz="20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● 转换模拟量</a:t>
            </a:r>
            <a:r>
              <a:rPr lang="en-US" altLang="zh-CN" sz="20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电压范围：0~3.6V</a:t>
            </a: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● 支持单次或连续转换模式；</a:t>
            </a:r>
            <a:endParaRPr lang="en-US" altLang="zh-CN" sz="20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● 支持多通道的自动扫描模式；</a:t>
            </a:r>
            <a:endParaRPr lang="en-US" altLang="zh-CN" sz="20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● 支持转换结果的</a:t>
            </a:r>
            <a:r>
              <a:rPr lang="en-US" altLang="zh-CN" sz="20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左对齐或右对齐模式</a:t>
            </a: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0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● 支持DMA；</a:t>
            </a:r>
            <a:endParaRPr lang="en-US" altLang="zh-CN" sz="20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● 最大支持14MHz工作频率。</a:t>
            </a:r>
            <a:endParaRPr lang="en-US" altLang="zh-CN" sz="20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ADC每一次转换过程需要的时间称为“</a:t>
            </a:r>
            <a:r>
              <a:rPr lang="en-US" altLang="zh-CN" sz="2400" b="1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转换时间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”。转换时间的长短取决于</a:t>
            </a:r>
            <a:r>
              <a:rPr lang="en-US" altLang="zh-CN" sz="2400" b="1" u="sng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①输入时钟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（即ADC工作频率）与</a:t>
            </a:r>
            <a:r>
              <a:rPr lang="en-US" altLang="zh-CN" sz="2400" b="1" u="sng" dirty="0" smtClean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②采样周期</a:t>
            </a: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两个因素，两个参数都可以在STM32CubeIDE中进行图形化设置，转换时间的计算公式为：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</a:t>
            </a:r>
            <a:r>
              <a:rPr lang="en-US" altLang="zh-CN" sz="2800" b="1" dirty="0" smtClean="0">
                <a:solidFill>
                  <a:srgbClr val="00206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转换时间T</a:t>
            </a:r>
            <a:r>
              <a:rPr lang="en-US" altLang="zh-CN" sz="2800" b="1" baseline="-25000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COVN</a:t>
            </a:r>
            <a:r>
              <a:rPr lang="en-US" altLang="zh-CN" sz="2800" b="1" dirty="0" smtClean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=采样周期+12.5周期</a:t>
            </a:r>
            <a:endParaRPr lang="en-US" altLang="zh-CN" sz="2800" b="1" dirty="0" smtClean="0">
              <a:solidFill>
                <a:srgbClr val="C0000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4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ADC转换的12位数字量结果</a:t>
            </a:r>
            <a:r>
              <a:rPr lang="zh-CN" altLang="en-US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① 左对齐（Left Alignment）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00B05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rgbClr val="00B05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取值范围</a:t>
            </a:r>
            <a:r>
              <a:rPr lang="en-US" altLang="zh-CN" sz="2400" b="1" dirty="0" smtClean="0">
                <a:solidFill>
                  <a:srgbClr val="00B05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0x0000~0xFFF0</a:t>
            </a:r>
            <a:endParaRPr lang="en-US" altLang="zh-CN" sz="2400" b="1" dirty="0" smtClean="0">
              <a:solidFill>
                <a:srgbClr val="00B05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② 右对齐（Right Alignment）</a:t>
            </a:r>
            <a:endParaRPr lang="en-US" altLang="zh-CN" sz="2400" b="1" dirty="0" smtClean="0">
              <a:solidFill>
                <a:srgbClr val="7030A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00B05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 smtClean="0">
                <a:solidFill>
                  <a:srgbClr val="00B050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取值范围0x0000~0x0FFF</a:t>
            </a:r>
            <a:endParaRPr lang="en-US" altLang="zh-CN" sz="2400" b="1" dirty="0" smtClean="0">
              <a:solidFill>
                <a:srgbClr val="00B050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49605" y="1450340"/>
          <a:ext cx="10525760" cy="76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D15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D14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D13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D12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D9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D8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D7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D6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D5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D4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D3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D2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0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49605" y="3305175"/>
          <a:ext cx="10525760" cy="76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  <a:gridCol w="65786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D15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D14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D13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D12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D9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D8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D7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D6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D5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D4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D3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D2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D1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0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Arial" panose="020B0604020202020204" pitchFamily="34" charset="0"/>
                        </a:rPr>
                        <a:t>-</a:t>
                      </a:r>
                      <a:endParaRPr lang="en-US" altLang="zh-CN">
                        <a:latin typeface="Arial" panose="020B0604020202020204" pitchFamily="34" charset="0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52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4.8.3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首先确立ADC转换的数字量与温度值之间的关系，由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仿真电路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可知NTC电阻阻值R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与ADC读取数字量D之间的关系：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式中，D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为数字量最大值，当ADC设定为右对齐时，D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取0x0FFF，当ADC设定为左对齐时，D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max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取0xFFF0。    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585"/>
          <p:cNvGraphicFramePr>
            <a:graphicFrameLocks noChangeAspect="1"/>
          </p:cNvGraphicFramePr>
          <p:nvPr/>
        </p:nvGraphicFramePr>
        <p:xfrm>
          <a:off x="3704590" y="1946910"/>
          <a:ext cx="3701415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930400" imgH="431800" progId="Equation.KSEE3">
                  <p:embed/>
                </p:oleObj>
              </mc:Choice>
              <mc:Fallback>
                <p:oleObj name="" r:id="rId2" imgW="1930400" imgH="4318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4590" y="1946910"/>
                        <a:ext cx="3701415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7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565" y="3374390"/>
            <a:ext cx="5903595" cy="3320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60985" y="3865245"/>
            <a:ext cx="445008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电路元器件参数取值如右图所示。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借助于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Excel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建立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t-R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计算关系及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计算关系，最终得到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t-D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计算关系，如图。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895" y="1062990"/>
            <a:ext cx="8284845" cy="17056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885" y="2924175"/>
            <a:ext cx="6157595" cy="17710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eb1ff4d5-6c02-4dbc-8d0d-b6699d5fb9a8}"/>
</p:tagLst>
</file>

<file path=ppt/tags/tag2.xml><?xml version="1.0" encoding="utf-8"?>
<p:tagLst xmlns:p="http://schemas.openxmlformats.org/presentationml/2006/main">
  <p:tag name="KSO_WM_UNIT_TABLE_BEAUTIFY" val="smartTable{ae1b9409-ab8a-4595-a93d-a67ee9de067e}"/>
</p:tagLst>
</file>

<file path=ppt/tags/tag3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2796</Words>
  <Application>WPS 演示</Application>
  <PresentationFormat>自定义</PresentationFormat>
  <Paragraphs>301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微软雅黑</vt:lpstr>
      <vt:lpstr>Arial Unicode MS</vt:lpstr>
      <vt:lpstr>Lao UI</vt:lpstr>
      <vt:lpstr>Segoe WP Light</vt:lpstr>
      <vt:lpstr>华康少女文字W5(P)</vt:lpstr>
      <vt:lpstr>Office 主题</vt:lpstr>
      <vt:lpstr>Visio.Drawing.11</vt:lpstr>
      <vt:lpstr>Equation.KSEE3</vt:lpstr>
      <vt:lpstr>Visio.Drawing.11</vt:lpstr>
      <vt:lpstr>Equation.KSEE3</vt:lpstr>
      <vt:lpstr>Equation.KSEE3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157</cp:revision>
  <dcterms:created xsi:type="dcterms:W3CDTF">2015-10-07T04:43:00Z</dcterms:created>
  <dcterms:modified xsi:type="dcterms:W3CDTF">2021-06-25T01:28:10Z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C8BC9552412A426984A28F321C2A3745</vt:lpwstr>
  </property>
</Properties>
</file>