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gif" ContentType="image/gi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4" r:id="rId3"/>
    <p:sldId id="292" r:id="rId5"/>
    <p:sldId id="325" r:id="rId6"/>
    <p:sldId id="330" r:id="rId7"/>
    <p:sldId id="331" r:id="rId8"/>
    <p:sldId id="332" r:id="rId9"/>
    <p:sldId id="333" r:id="rId10"/>
    <p:sldId id="328" r:id="rId11"/>
    <p:sldId id="336" r:id="rId12"/>
    <p:sldId id="313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CB1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/>
    <p:restoredTop sz="89074"/>
  </p:normalViewPr>
  <p:slideViewPr>
    <p:cSldViewPr snapToGrid="0">
      <p:cViewPr varScale="1">
        <p:scale>
          <a:sx n="89" d="100"/>
          <a:sy n="89" d="100"/>
        </p:scale>
        <p:origin x="-618" y="-108"/>
      </p:cViewPr>
      <p:guideLst>
        <p:guide orient="horz" pos="2172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16656F9-9585-4187-A8F5-014ED015095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1D03D8-F7CE-4A92-B791-1A55E7B8B1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1D03D8-F7CE-4A92-B791-1A55E7B8B1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019175"/>
            <a:ext cx="12192000" cy="2686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2420" y="1839595"/>
            <a:ext cx="11614150" cy="1045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6200" noProof="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  <a:sym typeface="+mn-ea"/>
              </a:rPr>
              <a:t>4.9  Flash ROM的读写</a:t>
            </a:r>
            <a:endParaRPr sz="6200" noProof="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6" name="图片 5" descr="cube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72880" y="3316605"/>
            <a:ext cx="2557780" cy="3325495"/>
          </a:xfrm>
          <a:prstGeom prst="rect">
            <a:avLst/>
          </a:prstGeom>
        </p:spPr>
      </p:pic>
      <p:pic>
        <p:nvPicPr>
          <p:cNvPr id="2" name="图片 1" descr="chip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" y="75565"/>
            <a:ext cx="1724025" cy="1552575"/>
          </a:xfrm>
          <a:prstGeom prst="rect">
            <a:avLst/>
          </a:prstGeom>
        </p:spPr>
      </p:pic>
      <p:pic>
        <p:nvPicPr>
          <p:cNvPr id="4" name="图片 3" descr="JSIT_LOGO_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570" y="75565"/>
            <a:ext cx="818515" cy="8185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189085" y="129540"/>
            <a:ext cx="28822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</a:rPr>
              <a:t>江苏信息职业技术学院</a:t>
            </a:r>
            <a:endParaRPr lang="zh-CN" altLang="en-US" sz="2000" b="1">
              <a:solidFill>
                <a:srgbClr val="6A0C12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</a:rPr>
              <a:t>智能</a:t>
            </a:r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</a:rPr>
              <a:t>工程学院</a:t>
            </a:r>
            <a:endParaRPr lang="zh-CN" altLang="en-US" sz="2000" b="1">
              <a:solidFill>
                <a:srgbClr val="6A0C1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208"/>
          <p:cNvSpPr txBox="1">
            <a:spLocks noChangeArrowheads="1"/>
          </p:cNvSpPr>
          <p:nvPr/>
        </p:nvSpPr>
        <p:spPr bwMode="auto">
          <a:xfrm>
            <a:off x="1533525" y="2600960"/>
            <a:ext cx="912495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 w="12700">
                  <a:noFill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黑体" panose="02010609060101010101" charset="-122"/>
                <a:cs typeface="+mn-lt"/>
              </a:rPr>
              <a:t>To be continued...</a:t>
            </a:r>
            <a:endParaRPr kumimoji="0" lang="en-US" altLang="zh-CN" sz="7200" b="1" i="0" u="none" strike="noStrike" kern="1200" cap="none" spc="0" normalizeH="0" baseline="0" noProof="0" dirty="0">
              <a:ln w="12700">
                <a:noFill/>
              </a:ln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黑体" panose="02010609060101010101" charset="-122"/>
              <a:cs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360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能力</a:t>
            </a: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目标：</a:t>
            </a:r>
            <a:endParaRPr lang="en-US" altLang="zh-CN" sz="2800" b="1" dirty="0" smtClean="0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sz="24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了解STM32F103R6单片机Flash ROM的基本结构与工作特性，掌握读写Flash ROM的读写方法。</a:t>
            </a:r>
            <a:endParaRPr sz="24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任务要求：</a:t>
            </a:r>
            <a:endParaRPr lang="en-US" altLang="zh-CN" sz="2800" b="1" dirty="0" smtClean="0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仿真电路如图所示，单片机能将由串口收到的1个字节数据存入到Flash ROM的指定地址；按下按钮BTN，单片机将存储在Flash ROM指定地址的1个字节数据通过串口发送。串口通信参数是19200-</a:t>
            </a: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N-1。</a:t>
            </a:r>
            <a:endParaRPr lang="en-US" altLang="zh-CN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图片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505" y="3945255"/>
            <a:ext cx="4364355" cy="2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7369175" cy="5447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4.9.1  Flash ROM</a:t>
            </a:r>
            <a:endParaRPr lang="zh-CN" alt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STM32单片机的Flash ROM即程序存储器，它的作用就是用来存放用户编写的单片机程序（机器码）。</a:t>
            </a:r>
            <a:endParaRPr lang="en-US" altLang="zh-CN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实际上，Flash ROM除了用来存放单片机程序之外也可以用来保存数据</a:t>
            </a:r>
            <a:r>
              <a:rPr lang="zh-CN" altLang="en-US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，保存在</a:t>
            </a: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Flash ROM</a:t>
            </a:r>
            <a:r>
              <a:rPr lang="zh-CN" altLang="en-US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中的数据可以借助于专门的</a:t>
            </a: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API</a:t>
            </a:r>
            <a:r>
              <a:rPr lang="zh-CN" altLang="en-US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函数进行读写，换言之这些数据可以</a:t>
            </a:r>
            <a:r>
              <a:rPr lang="zh-CN" altLang="en-US" sz="2400" b="1" dirty="0" smtClean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在线修改，也能断电保存</a:t>
            </a:r>
            <a:r>
              <a:rPr lang="zh-CN" altLang="en-US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ISP</a:t>
            </a:r>
            <a:r>
              <a:rPr lang="zh-CN" altLang="en-US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下载过程中，可以看到</a:t>
            </a: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STM32</a:t>
            </a:r>
            <a:r>
              <a:rPr lang="zh-CN" altLang="en-US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单片机的</a:t>
            </a: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Flash mapping</a:t>
            </a:r>
            <a:r>
              <a:rPr lang="zh-CN" altLang="en-US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（闪存映射），</a:t>
            </a: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STM32F103R6</a:t>
            </a:r>
            <a:r>
              <a:rPr lang="zh-CN" altLang="en-US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单片机的</a:t>
            </a: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32KB Flash ROM</a:t>
            </a:r>
            <a:r>
              <a:rPr lang="zh-CN" altLang="en-US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按</a:t>
            </a: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1KB</a:t>
            </a:r>
            <a:r>
              <a:rPr lang="zh-CN" altLang="en-US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每页页划分为</a:t>
            </a: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r>
            <a:r>
              <a:rPr lang="zh-CN" altLang="en-US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页，</a:t>
            </a:r>
            <a:r>
              <a:rPr lang="zh-CN" altLang="en-US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如右图所示。</a:t>
            </a:r>
            <a:endParaRPr lang="zh-CN" altLang="en-US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365" y="848360"/>
            <a:ext cx="4053840" cy="486156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6326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Flash ROM的数据写入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务必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遵循如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下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图所示步骤。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而Flash ROM的数据读取则没有繁琐的步骤，直接读取即可。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对象 -2147482583"/>
          <p:cNvGraphicFramePr>
            <a:graphicFrameLocks noChangeAspect="1"/>
          </p:cNvGraphicFramePr>
          <p:nvPr/>
        </p:nvGraphicFramePr>
        <p:xfrm>
          <a:off x="4256405" y="907415"/>
          <a:ext cx="2252345" cy="5128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856615" imgH="1950085" progId="Visio.Drawing.11">
                  <p:embed/>
                </p:oleObj>
              </mc:Choice>
              <mc:Fallback>
                <p:oleObj name="" r:id="rId2" imgW="856615" imgH="195008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56405" y="907415"/>
                        <a:ext cx="2252345" cy="51282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5927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4.9.2  任务程序的编写</a:t>
            </a:r>
            <a:endParaRPr lang="zh-CN" alt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Flash读写没有图形化配置步骤，本项目仅需配置串口和GPIO即可</a:t>
            </a:r>
            <a:r>
              <a:rPr lang="zh-CN" altLang="en-US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本次任务需要用到的新的API函数有：</a:t>
            </a:r>
            <a:endParaRPr lang="zh-CN" altLang="en-US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b="1" dirty="0" smtClean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① 解锁</a:t>
            </a:r>
            <a:r>
              <a:rPr lang="en-US" altLang="zh-CN" sz="2400" b="1" dirty="0" smtClean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Flash ROM</a:t>
            </a:r>
            <a:r>
              <a:rPr lang="zh-CN" altLang="en-US" sz="2400" b="1" dirty="0" smtClean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函数</a:t>
            </a:r>
            <a:r>
              <a:rPr lang="en-US" altLang="zh-CN" sz="2400" b="1" dirty="0" smtClean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HAL_FLASH_Unlock</a:t>
            </a:r>
            <a:endParaRPr lang="zh-CN" altLang="en-US" sz="24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4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4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b="1" dirty="0" smtClean="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例如：</a:t>
            </a:r>
            <a:endParaRPr lang="zh-CN" altLang="en-US" sz="2400" b="1" dirty="0" smtClean="0">
              <a:solidFill>
                <a:srgbClr val="C0000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② </a:t>
            </a:r>
            <a:r>
              <a:rPr lang="zh-CN" altLang="en-US" sz="2400" b="1" dirty="0" smtClean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锁定</a:t>
            </a:r>
            <a:r>
              <a:rPr lang="en-US" altLang="zh-CN" sz="2400" b="1" dirty="0" smtClean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Flash ROM</a:t>
            </a:r>
            <a:r>
              <a:rPr lang="zh-CN" altLang="en-US" sz="2400" b="1" dirty="0" smtClean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函数</a:t>
            </a:r>
            <a:r>
              <a:rPr lang="en-US" altLang="zh-CN" sz="2400" b="1" dirty="0" smtClean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HAL_FLASH_Lock</a:t>
            </a:r>
            <a:endParaRPr lang="en-US" altLang="zh-CN" sz="24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400" b="1" dirty="0" smtClean="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例如：</a:t>
            </a:r>
            <a:endParaRPr lang="zh-CN" altLang="en-US" sz="2400" b="1" dirty="0" smtClean="0">
              <a:solidFill>
                <a:srgbClr val="C0000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" y="2426335"/>
            <a:ext cx="6841490" cy="10229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0985" y="3835400"/>
            <a:ext cx="8647430" cy="398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if( HAL_FLASH_Unlock () != HAL_OK ) { Error_Handler(); }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85" y="4824730"/>
            <a:ext cx="6157595" cy="9290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60985" y="6171565"/>
            <a:ext cx="8647430" cy="398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if( HAL_FLASH_Lock () != HAL_OK ) { Error_Handler(); }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536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③ 擦除Flash ROM指定部分</a:t>
            </a:r>
            <a:r>
              <a:rPr lang="zh-CN" altLang="en-US" sz="2400" b="1" dirty="0" smtClean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函数</a:t>
            </a:r>
            <a:r>
              <a:rPr lang="en-US" altLang="zh-CN" sz="2400" b="1" dirty="0" smtClean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HAL_FLASHEx_Erase</a:t>
            </a:r>
            <a:endParaRPr lang="en-US" altLang="zh-CN" sz="24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zh-CN" altLang="en-US" sz="24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b="1" dirty="0" smtClean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例程往后翻</a:t>
            </a:r>
            <a:r>
              <a:rPr lang="zh-CN" altLang="en-US" sz="2400" b="1" dirty="0" smtClean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endParaRPr lang="zh-CN" altLang="en-US" sz="2400" b="1" dirty="0" smtClean="0">
              <a:solidFill>
                <a:srgbClr val="FF000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" y="907415"/>
            <a:ext cx="6195060" cy="3384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85" y="1245870"/>
            <a:ext cx="7421245" cy="358902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4154170"/>
            <a:ext cx="11669395" cy="2089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二、单片机发展史</a:t>
            </a:r>
            <a:endParaRPr lang="en-US" altLang="zh-CN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其中，TypeErase参数有两个宏定义选项，分别是：</a:t>
            </a:r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solidFill>
                  <a:srgbClr val="0070C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● FLASH_TYPEERASE_PAGES（页擦除）；</a:t>
            </a:r>
            <a:endParaRPr lang="en-US" altLang="zh-CN" sz="2400" b="1" dirty="0" smtClean="0">
              <a:solidFill>
                <a:srgbClr val="0070C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solidFill>
                  <a:srgbClr val="0070C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● FLASH_TYPEERASE_MASSERASE（全部擦除）。</a:t>
            </a:r>
            <a:endParaRPr lang="en-US" altLang="zh-CN" sz="2400" b="1" dirty="0" smtClean="0">
              <a:solidFill>
                <a:srgbClr val="0070C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260985" y="302895"/>
            <a:ext cx="10200005" cy="3692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uint32_t  page_error = 0; </a:t>
            </a:r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//错误</a:t>
            </a:r>
            <a:endParaRPr lang="zh-CN" altLang="en-US" sz="2000" b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FLASH_EraseInitTypeDef erase_initstruct =</a:t>
            </a:r>
            <a:endParaRPr lang="zh-CN" altLang="en-US" sz="20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{</a:t>
            </a:r>
            <a:endParaRPr lang="zh-CN" altLang="en-US" sz="20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.TypeErase = FLASH_TYPEERASE_PAGES,</a:t>
            </a:r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/* 擦除方式--页擦除 */</a:t>
            </a:r>
            <a:endParaRPr lang="zh-CN" altLang="en-US" sz="2000" b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.NbPages = 1, </a:t>
            </a:r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/* 页数量--1页 */</a:t>
            </a:r>
            <a:endParaRPr lang="zh-CN" altLang="en-US" sz="2000" b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.PageAddress = 0x08006400 </a:t>
            </a:r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/* 擦除页起始地址 */</a:t>
            </a:r>
            <a:endParaRPr lang="zh-CN" altLang="en-US" sz="2000" b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};</a:t>
            </a:r>
            <a:endParaRPr lang="zh-CN" altLang="en-US" sz="20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if( HAL_FLASHEx_Erase(&amp;erase_initstruct,&amp;page_error); != HAL_OK )</a:t>
            </a:r>
            <a:endParaRPr lang="zh-CN" altLang="en-US" sz="20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{ Error_Handler(); }</a:t>
            </a:r>
            <a:endParaRPr lang="zh-CN" altLang="en-US" sz="20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5846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④ 写入Flash ROM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函数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HAL_FLASH_Program</a:t>
            </a: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2400" b="1" dirty="0" smtClean="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例程：</a:t>
            </a:r>
            <a:endParaRPr lang="zh-CN" altLang="en-US" sz="2400" b="1" dirty="0" smtClean="0">
              <a:solidFill>
                <a:srgbClr val="C0000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" y="907415"/>
            <a:ext cx="6469380" cy="3060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85" y="1213485"/>
            <a:ext cx="7398385" cy="43586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0985" y="6182995"/>
            <a:ext cx="10214610" cy="4914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HAL_FLASH_Program(FLASH_TYPEPROGRAM_HALFWORD, 0x08006400, 0x1234);</a:t>
            </a:r>
            <a:endParaRPr lang="zh-CN" altLang="en-US" sz="2000" b="1" dirty="0" smtClean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441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其中，TypeProgram参数有三个宏定义选项，分别是：</a:t>
            </a:r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000" b="1" dirty="0" smtClean="0">
                <a:solidFill>
                  <a:srgbClr val="0070C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● FLASH_TYPEPROGRAM_HALFWORD（半字，长度16位）</a:t>
            </a:r>
            <a:endParaRPr lang="en-US" altLang="zh-CN" sz="2000" b="1" dirty="0" smtClean="0">
              <a:solidFill>
                <a:srgbClr val="0070C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000" b="1" dirty="0" smtClean="0">
                <a:solidFill>
                  <a:srgbClr val="0070C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● FLASH_TYPEPROGRAM_WORD（单字，长度32位）</a:t>
            </a:r>
            <a:endParaRPr lang="en-US" altLang="zh-CN" sz="2000" b="1" dirty="0" smtClean="0">
              <a:solidFill>
                <a:srgbClr val="0070C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000" b="1" dirty="0" smtClean="0">
                <a:solidFill>
                  <a:srgbClr val="0070C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● FLASH_TYPEPROGRAM_DOUBLEWORD（双字，长度64位）</a:t>
            </a:r>
            <a:endParaRPr lang="en-US" altLang="zh-CN" sz="2000" b="1" dirty="0" smtClean="0">
              <a:solidFill>
                <a:srgbClr val="0070C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（现场操作演示</a:t>
            </a:r>
            <a:r>
              <a:rPr lang="zh-CN" altLang="en-US" sz="2800" b="1" dirty="0" smtClean="0">
                <a:solidFill>
                  <a:srgbClr val="7030A0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…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</a:t>
            </a:r>
            <a:endParaRPr lang="zh-CN" altLang="en-US" sz="28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zh-CN" altLang="en-US" sz="28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技能训练：</a:t>
            </a:r>
            <a:endParaRPr lang="en-US" altLang="zh-CN" sz="2800" b="1" dirty="0" smtClean="0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</a:t>
            </a:r>
            <a:r>
              <a:rPr 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修改存储地址和存储的数据，重新完成本次任务。</a:t>
            </a:r>
            <a:endParaRPr lang="zh-CN" sz="24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OC_GUID" val="{0c78e80a-2d6b-4de1-a306-8b402359c32a}"/>
</p:tagLst>
</file>

<file path=ppt/theme/theme1.xml><?xml version="1.0" encoding="utf-8"?>
<a:theme xmlns:a="http://schemas.openxmlformats.org/drawingml/2006/main" name="Office 主题">
  <a:themeElements>
    <a:clrScheme name="碧海蓝天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080CB"/>
      </a:accent1>
      <a:accent2>
        <a:srgbClr val="0080CB"/>
      </a:accent2>
      <a:accent3>
        <a:srgbClr val="0BD0D9"/>
      </a:accent3>
      <a:accent4>
        <a:srgbClr val="C9C9C9"/>
      </a:accent4>
      <a:accent5>
        <a:srgbClr val="7CCA62"/>
      </a:accent5>
      <a:accent6>
        <a:srgbClr val="F49100"/>
      </a:accent6>
      <a:hlink>
        <a:srgbClr val="F49100"/>
      </a:hlink>
      <a:folHlink>
        <a:srgbClr val="85DFD0"/>
      </a:folHlink>
    </a:clrScheme>
    <a:fontScheme name="自定义 6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1582</Words>
  <Application>WPS 演示</Application>
  <PresentationFormat>自定义</PresentationFormat>
  <Paragraphs>100</Paragraphs>
  <Slides>10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宋体</vt:lpstr>
      <vt:lpstr>Wingdings</vt:lpstr>
      <vt:lpstr>微软雅黑 Light</vt:lpstr>
      <vt:lpstr>黑体</vt:lpstr>
      <vt:lpstr>楷体</vt:lpstr>
      <vt:lpstr>Calibri</vt:lpstr>
      <vt:lpstr>Times New Roman</vt:lpstr>
      <vt:lpstr>Lao UI</vt:lpstr>
      <vt:lpstr>Segoe WP Light</vt:lpstr>
      <vt:lpstr>华康少女文字W5(P)</vt:lpstr>
      <vt:lpstr>微软雅黑</vt:lpstr>
      <vt:lpstr>Arial Unicode MS</vt:lpstr>
      <vt:lpstr>Office 主题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更多模版：亮亮图文旗舰店https:/liangliangtuwen.tmall.com</cp:keywords>
  <dc:description>更多模版：亮亮图文旗舰店https://liangliangtuwen.tmall.com</dc:description>
  <dc:subject>亮亮图文旗舰店</dc:subject>
  <cp:category>亮亮图文旗舰店</cp:category>
  <cp:lastModifiedBy>aLiang</cp:lastModifiedBy>
  <cp:revision>112</cp:revision>
  <dcterms:created xsi:type="dcterms:W3CDTF">2015-10-07T04:43:00Z</dcterms:created>
  <dcterms:modified xsi:type="dcterms:W3CDTF">2021-06-25T01:45:17Z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55225902DC1E4B779BBBEBFBF9ED31FE</vt:lpwstr>
  </property>
</Properties>
</file>