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13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tags" Target="../tags/tag1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54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5.2  串行E2PROM AT24C02的使用</a:t>
            </a:r>
            <a:endParaRPr sz="54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工程图形化配置中，GPIO引脚的分配如图5-12所示，用PB6、PB7分别模拟I</a:t>
            </a:r>
            <a:r>
              <a:rPr lang="en-US" altLang="zh-CN" sz="2400" b="1" baseline="30000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C总线的时钟线SCL、数据线SDA。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程序采用典型的模块化设计方式，将I</a:t>
            </a:r>
            <a:r>
              <a:rPr lang="en-US" altLang="zh-CN" sz="2400" b="1" baseline="30000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C总线时序模拟和AT24C02操作代码分别写在“</a:t>
            </a:r>
            <a:r>
              <a:rPr lang="en-US" altLang="zh-CN" sz="2400" b="1" dirty="0" smtClean="0">
                <a:solidFill>
                  <a:srgbClr val="0070C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vI2C.h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”、“</a:t>
            </a:r>
            <a:r>
              <a:rPr lang="en-US" altLang="zh-CN" sz="2400" b="1" dirty="0" smtClean="0">
                <a:solidFill>
                  <a:srgbClr val="0070C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AT24C02.h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”两个头文件中。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386840"/>
            <a:ext cx="7061200" cy="3522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1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（现场操作演示</a:t>
            </a:r>
            <a:r>
              <a:rPr lang="zh-CN" altLang="en-US" sz="2800" b="1" dirty="0" smtClean="0">
                <a:solidFill>
                  <a:srgbClr val="7030A0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zh-CN" altLang="en-US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将原图中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AT24C02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的地址线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分别接到高电平，重新完成本次任务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5266055" cy="600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在了解I</a:t>
            </a:r>
            <a:r>
              <a:rPr sz="2400" b="1" baseline="30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C总线通信规则的基础上，掌握读写E2PROM芯片AT24C02一个字节的使用方法，并能编写相应的STM32程序。</a:t>
            </a:r>
            <a:endParaRPr sz="24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仿真电路如图所示，STM32单片机能将由串口收到的1个字节数据存入到AT24C02的首地址；按下按钮BTN1，单片机将存储在AT24C02首地址的1个字节数据通过串口发送。串口通信参数是波特率19200bps、无校验。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图片 117" descr="AT24C02电路图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40" y="791210"/>
            <a:ext cx="5941695" cy="5067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00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5.3.1  I</a:t>
            </a:r>
            <a:r>
              <a:rPr lang="zh-CN" altLang="en-US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C总线简介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(1)概述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（Inter-Integrated Circuit）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总线是目前主流的芯片间总线接口技术之一。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C总线属于</a:t>
            </a:r>
            <a:r>
              <a:rPr lang="en-US" altLang="zh-CN" sz="2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多主总线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，每一个节点都可以设定唯一的地址，I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C总线连接示意图如图所示。向总线发送数据的设备作为发送器，而从总线接收数据的设备则作为接收器，通过冲突检测和仲裁可以防止总线上数据传输发生错误。目前I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C总线具有三种传输速率，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标准模式（1980年提出）为100kbps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快速模式（1992年提出）为400kbps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高速模式（1998年提出，并与2001年修订）可达3.4Mbps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-2147482582" name="对象 -2147482583"/>
          <p:cNvGraphicFramePr/>
          <p:nvPr/>
        </p:nvGraphicFramePr>
        <p:xfrm>
          <a:off x="3410585" y="4344670"/>
          <a:ext cx="4551680" cy="224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211070" imgH="1128395" progId="Visio.Drawing.11">
                  <p:embed/>
                </p:oleObj>
              </mc:Choice>
              <mc:Fallback>
                <p:oleObj name="" r:id="rId2" imgW="2211070" imgH="112839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0585" y="4344670"/>
                        <a:ext cx="4551680" cy="2240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12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C总线只有</a:t>
            </a:r>
            <a:r>
              <a:rPr lang="en-US" altLang="zh-CN" sz="2400" b="1" u="sng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时钟信号线</a:t>
            </a:r>
            <a:r>
              <a:rPr lang="en-US" altLang="zh-CN" sz="32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SCL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②双向数据线</a:t>
            </a:r>
            <a:r>
              <a:rPr lang="en-US" altLang="zh-CN" sz="32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SDA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两根，如上图所示，SCL与SDA被上拉至电源VCC，也就是说I2C总线处于“空闲”状态时SCL、SDA均为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高电平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（2）通信时序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C通信时序分为发送器启动/停止通信、数据位传送、接收器返回响应信号三种。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发送器启动/停止通信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-2147482581" name="对象 -2147482582"/>
          <p:cNvGraphicFramePr/>
          <p:nvPr/>
        </p:nvGraphicFramePr>
        <p:xfrm>
          <a:off x="3065145" y="3465830"/>
          <a:ext cx="5196840" cy="202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019935" imgH="746760" progId="Visio.Drawing.11">
                  <p:embed/>
                </p:oleObj>
              </mc:Choice>
              <mc:Fallback>
                <p:oleObj name="" r:id="rId2" imgW="2019935" imgH="74676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5145" y="3465830"/>
                        <a:ext cx="5196840" cy="2025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858895" y="5628005"/>
            <a:ext cx="39681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启动通信                  </a:t>
            </a:r>
            <a:r>
              <a:rPr 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停止通信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32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数据位传送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在SCL处于高电平期间，SDA必须保持稳定，SDA低电平表示数据0、高电平表示数据1，只有在SCL处于低电平期间，SDA才能改变电平状态。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接收器返回响应信号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数据发送器可以连续发送多个字节数据，但是每发送一个字节（8个位）数据，数据接收器必须返回一位响应信号。</a:t>
            </a:r>
            <a:r>
              <a:rPr lang="en-US" altLang="zh-CN" sz="2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响应信号位若为低电平则规定为应答响应位（简称ACK），表示数据接收器接收该字节数据成功；响应信号位若为高电平则规定为非应答响应位（简称NACK），表示数据接收器接收该字节数据失败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。如果数据接收器是主机，则在它收到最后一个字节数据后，返回一个非应答位，通知数据发送器结束数据发送，接着主机向总线发送一个停止通信信号结束通信过程。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-2147482580" name="对象 -2147482581"/>
          <p:cNvGraphicFramePr>
            <a:graphicFrameLocks noChangeAspect="1"/>
          </p:cNvGraphicFramePr>
          <p:nvPr/>
        </p:nvGraphicFramePr>
        <p:xfrm>
          <a:off x="1604010" y="907415"/>
          <a:ext cx="8588375" cy="157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125470" imgH="578485" progId="Visio.Drawing.11">
                  <p:embed/>
                </p:oleObj>
              </mc:Choice>
              <mc:Fallback>
                <p:oleObj name="" r:id="rId2" imgW="3125470" imgH="57848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4010" y="907415"/>
                        <a:ext cx="8588375" cy="1572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52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5.3.2  AT24C02简介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（1）芯片概述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AT24Cxx是美国Atmel公司出品的串行E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PROM系列芯片，xx表示不同的容量。比如本次任务用到的AT24C02，表示其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总容量为2KBits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（256Bytes）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。AT24C02的工作电压范围为1.8V~6.0V，能适应目前市面上主流的3.3V和5.0V工作电压的单片机。值得注意的是，工作电压越高，相应的工作频率也越高，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典型工作电压3.3V和5.0V对应的工作频率分别是标准模式100kHz和快速模式400kHz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05" y="3947795"/>
            <a:ext cx="2131060" cy="21475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545" y="3947795"/>
            <a:ext cx="3142615" cy="2147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8个引脚的功能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如下表。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其中，引脚1~3参与构成AT24C02在I</a:t>
            </a:r>
            <a:r>
              <a:rPr lang="zh-CN" altLang="en-US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C总线上的地址。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地址高四位固定1010B，低四位最低位在总线“写”命令中固定为0，在总线“读”命令中固定位1，余下三位就由引脚1~3的电平决定。换言之，同一条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I2C</a:t>
            </a: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总线上，最多只能挂载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AT24C02</a:t>
            </a: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466533" y="999490"/>
          <a:ext cx="8093075" cy="1732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6820"/>
                <a:gridCol w="775970"/>
                <a:gridCol w="1661160"/>
                <a:gridCol w="1363980"/>
                <a:gridCol w="845820"/>
                <a:gridCol w="2219325"/>
              </a:tblGrid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引脚序号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名称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功能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引脚序号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名称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功能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71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8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VCC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电源正极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SDA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双向数据线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09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4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GND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电源负极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A0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地址线（低位）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69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7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WP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空引脚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A1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地址线（中间位）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498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6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SCL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时钟输入线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A2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地址线（高位）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pic>
        <p:nvPicPr>
          <p:cNvPr id="118" name="图片 118" descr="AT24C02地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0" y="3305175"/>
            <a:ext cx="4014470" cy="8197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（2）芯片的读写时序</a:t>
            </a:r>
            <a:endParaRPr lang="en-US" altLang="zh-CN" sz="2400" b="1" dirty="0" smtClean="0">
              <a:solidFill>
                <a:srgbClr val="FF000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AT24C02的读写方式有：</a:t>
            </a:r>
            <a:r>
              <a:rPr lang="en-US" altLang="zh-CN" sz="2400" b="1" u="sng" dirty="0" smtClean="0">
                <a:solidFill>
                  <a:srgbClr val="0070C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400" b="1" u="sng" dirty="0" smtClean="0">
                <a:solidFill>
                  <a:srgbClr val="0070C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写入字节（Byte Write）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u="sng" dirty="0" smtClean="0">
                <a:solidFill>
                  <a:srgbClr val="0070C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②写入页（Page Write）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u="sng" dirty="0" smtClean="0">
                <a:solidFill>
                  <a:srgbClr val="0070C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③读当前地址（Current Address Read）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u="sng" dirty="0" smtClean="0">
                <a:solidFill>
                  <a:srgbClr val="0070C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④随机读取（Random Read）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u="sng" dirty="0" smtClean="0">
                <a:solidFill>
                  <a:srgbClr val="0070C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⑤连续读取（Sequential Read）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五种方式。这里仅介绍写入字节和随机读取两种。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① 写入字节时序</a:t>
            </a: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写入字节即向AT24C02写入一个字节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15" y="3305175"/>
            <a:ext cx="6557010" cy="1905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44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② 随机读取时序</a:t>
            </a: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5.3.3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STM32F103R6本身自带一个I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C通信模块，但是在实际应用中也有一部分工程师会选择使用GPIO引脚模拟I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C的时序，这样做的好处是程序代码便于在不同的处理器上进行移植。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图片 2"/>
          <p:cNvPicPr>
            <a:picLocks noChangeAspect="1"/>
          </p:cNvPicPr>
          <p:nvPr/>
        </p:nvPicPr>
        <p:blipFill>
          <a:blip r:embed="rId2"/>
          <a:srcRect b="16398"/>
          <a:stretch>
            <a:fillRect/>
          </a:stretch>
        </p:blipFill>
        <p:spPr>
          <a:xfrm>
            <a:off x="2088515" y="1099820"/>
            <a:ext cx="8015605" cy="24015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bbbe731-5e65-4a2a-b50b-8448740ea6c6}"/>
  <p:tag name="TABLE_ENDDRAG_ORIGIN_RECT" val="689*222"/>
  <p:tag name="TABLE_ENDDRAG_RECT" val="91*81*689*222"/>
</p:tagLst>
</file>

<file path=ppt/tags/tag2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1979</Words>
  <Application>WPS 演示</Application>
  <PresentationFormat>自定义</PresentationFormat>
  <Paragraphs>137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Administrator</cp:lastModifiedBy>
  <cp:revision>98</cp:revision>
  <dcterms:created xsi:type="dcterms:W3CDTF">2015-10-07T04:43:00Z</dcterms:created>
  <dcterms:modified xsi:type="dcterms:W3CDTF">2020-12-13T12:00:15Z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