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30" r:id="rId7"/>
    <p:sldId id="331" r:id="rId8"/>
    <p:sldId id="332" r:id="rId9"/>
    <p:sldId id="333" r:id="rId10"/>
    <p:sldId id="334" r:id="rId11"/>
    <p:sldId id="31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5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oleObject" Target="../embeddings/oleObject7.bin"/><Relationship Id="rId7" Type="http://schemas.openxmlformats.org/officeDocument/2006/relationships/image" Target="../media/image13.wmf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" Type="http://schemas.openxmlformats.org/officeDocument/2006/relationships/tags" Target="../tags/tag2.xml"/><Relationship Id="rId14" Type="http://schemas.openxmlformats.org/officeDocument/2006/relationships/notesSlide" Target="../notesSlides/notesSlide5.xml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1.xml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5.4  串行DAC MCP4921的使用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64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掌握控制DAC芯片MCP4921输出电压的方法，并能编写相应的STM32程序。</a:t>
            </a:r>
            <a:endParaRPr sz="24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仿真电路如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图所示，单片机控制MCP4921以1秒周期输出正弦波，正弦波波动范围0~3.3V。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2568575"/>
            <a:ext cx="4585335" cy="4032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00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5.4.1  MCP4921简介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单片机控制系统中，有时会涉及到一些需要通过模拟量信号控制的执行器（比如变频器、电动阀门等），这就需要用到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数模转换器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（Digital to Analog Converter，简称DAC）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，单片机将计算得到的数字量控制信号通过DAC转换成模拟量信号后控制执行器做出相应的动作。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本次任务选择了独立的DAC芯片，其型号是MCP4921，如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-2147482573" name="对象 -2147482574"/>
          <p:cNvGraphicFramePr>
            <a:graphicFrameLocks noChangeAspect="1"/>
          </p:cNvGraphicFramePr>
          <p:nvPr/>
        </p:nvGraphicFramePr>
        <p:xfrm>
          <a:off x="2504440" y="2745105"/>
          <a:ext cx="7183120" cy="90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425065" imgH="306705" progId="Visio.Drawing.11">
                  <p:embed/>
                </p:oleObj>
              </mc:Choice>
              <mc:Fallback>
                <p:oleObj name="" r:id="rId2" imgW="2425065" imgH="30670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4440" y="2745105"/>
                        <a:ext cx="7183120" cy="908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5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640" y="4434205"/>
            <a:ext cx="2261235" cy="1271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965" y="4433570"/>
            <a:ext cx="1311910" cy="127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MCP4921是美国MicroChip公司出品的串行12位DAC芯片，兼容SPI接口，最大通信频率20MHz，一次转换时间4.5μs，工作电压2.7~5.5V，能适应目前市面上主流的3.3V和5.0V工作电压的单片机。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8个引脚的功能分别如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MCP4921只有数据输入，没有数据输出，单片机仅需将12位数字量连同4位配置信息一共16位数据一起打包发送给DAC，DAC随即开始数模转换过程，通信数据格式如表所示。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（表格往后翻页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29310" y="2346325"/>
          <a:ext cx="9858375" cy="18630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05890"/>
                <a:gridCol w="1379855"/>
                <a:gridCol w="1773555"/>
                <a:gridCol w="1312545"/>
                <a:gridCol w="1320800"/>
                <a:gridCol w="2665730"/>
              </a:tblGrid>
              <a:tr h="3435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引脚序号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名称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功能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引脚序号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名称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功能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7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V</a:t>
                      </a:r>
                      <a:r>
                        <a:rPr lang="en-US" sz="2000" baseline="-25000"/>
                        <a:t>DD</a:t>
                      </a:r>
                      <a:endParaRPr lang="en-US" altLang="en-US" sz="2000" baseline="-25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电源正极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片选线（低电平有效）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7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V</a:t>
                      </a:r>
                      <a:r>
                        <a:rPr lang="en-US" sz="2000" baseline="-25000"/>
                        <a:t>SS</a:t>
                      </a:r>
                      <a:endParaRPr lang="en-US" altLang="en-US" sz="2000" baseline="-25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电源负极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SCK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时钟输入线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6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V</a:t>
                      </a:r>
                      <a:r>
                        <a:rPr lang="en-US" sz="2000" baseline="-25000"/>
                        <a:t>REF</a:t>
                      </a:r>
                      <a:endParaRPr lang="en-US" altLang="en-US" sz="2000" baseline="-25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参考电压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4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SDI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数据输入线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同步输入控制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V</a:t>
                      </a:r>
                      <a:r>
                        <a:rPr lang="en-US" sz="2000" baseline="-25000"/>
                        <a:t>OUT</a:t>
                      </a:r>
                      <a:endParaRPr lang="en-US" altLang="en-US" sz="2000" baseline="-25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模拟量电压输出正极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1875" y="3756660"/>
          <a:ext cx="69088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57200" imgH="279400" progId="Equation.DSMT4">
                  <p:embed/>
                </p:oleObj>
              </mc:Choice>
              <mc:Fallback>
                <p:oleObj name="" r:id="rId3" imgW="457200" imgH="279400" progId="Equation.DSMT4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1875" y="3756660"/>
                        <a:ext cx="69088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6080" y="2531745"/>
          <a:ext cx="48577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241300" imgH="279400" progId="Equation.DSMT4">
                  <p:embed/>
                </p:oleObj>
              </mc:Choice>
              <mc:Fallback>
                <p:oleObj name="" r:id="rId5" imgW="241300" imgH="279400" progId="Equation.DSMT4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6080" y="2531745"/>
                        <a:ext cx="48577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620" y="1483995"/>
            <a:ext cx="11669395" cy="2571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每一个配置位的含义如下：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        ，该位只能选0，因为MCP49xx系列DAC中有些型号具有两个DAC通道，通过0或1选择通道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A或B，但MCP4921仅有A通道；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BUF，VREF输入缓冲器控制位，设1时缓冲，设0时未缓冲；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        ，输出增益选择位，设1时无增益，设0时两倍增益；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              ，待机模式设置位，设1时不进入待机模式，设0时进入待机模式。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773430" y="484505"/>
          <a:ext cx="10645140" cy="914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09930"/>
                <a:gridCol w="713740"/>
                <a:gridCol w="676910"/>
                <a:gridCol w="1105535"/>
                <a:gridCol w="681990"/>
                <a:gridCol w="753110"/>
                <a:gridCol w="618490"/>
                <a:gridCol w="596900"/>
                <a:gridCol w="631825"/>
                <a:gridCol w="594995"/>
                <a:gridCol w="583565"/>
                <a:gridCol w="631825"/>
                <a:gridCol w="568325"/>
                <a:gridCol w="583565"/>
                <a:gridCol w="582295"/>
                <a:gridCol w="612140"/>
              </a:tblGrid>
              <a:tr h="0"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高字节MSB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低字节LSB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配置位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1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数据位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BUF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B11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B10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B9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B8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B7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B6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B5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B4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B3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B2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4550" y="1086485"/>
          <a:ext cx="546100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55600" imgH="203200" progId="Equation.DSMT4">
                  <p:embed/>
                </p:oleObj>
              </mc:Choice>
              <mc:Fallback>
                <p:oleObj name="" r:id="rId3" imgW="355600" imgH="203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50" y="1086485"/>
                        <a:ext cx="546100" cy="31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0115" y="2049780"/>
          <a:ext cx="535305" cy="3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355600" imgH="203200" progId="Equation.DSMT4">
                  <p:embed/>
                </p:oleObj>
              </mc:Choice>
              <mc:Fallback>
                <p:oleObj name="" r:id="rId5" imgW="355600" imgH="203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115" y="2049780"/>
                        <a:ext cx="535305" cy="30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8385" y="952500"/>
          <a:ext cx="43751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6" imgW="266700" imgH="279400" progId="Equation.DSMT4">
                  <p:embed/>
                </p:oleObj>
              </mc:Choice>
              <mc:Fallback>
                <p:oleObj name="" r:id="rId6" imgW="266700" imgH="279400" progId="Equation.DSMT4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8385" y="952500"/>
                        <a:ext cx="437515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6790" y="3134360"/>
          <a:ext cx="40132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8" imgW="266700" imgH="279400" progId="Equation.DSMT4">
                  <p:embed/>
                </p:oleObj>
              </mc:Choice>
              <mc:Fallback>
                <p:oleObj name="" r:id="rId8" imgW="266700" imgH="279400" progId="Equation.DSMT4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6790" y="3134360"/>
                        <a:ext cx="401320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915" y="3503930"/>
          <a:ext cx="73025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457200" imgH="279400" progId="Equation.DSMT4">
                  <p:embed/>
                </p:oleObj>
              </mc:Choice>
              <mc:Fallback>
                <p:oleObj name="" r:id="rId9" imgW="457200" imgH="279400" progId="Equation.DSMT4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0915" y="3503930"/>
                        <a:ext cx="730250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8160" y="929005"/>
          <a:ext cx="79756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457200" imgH="279400" progId="Equation.DSMT4">
                  <p:embed/>
                </p:oleObj>
              </mc:Choice>
              <mc:Fallback>
                <p:oleObj name="" r:id="rId11" imgW="457200" imgH="279400" progId="Equation.DSMT4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8160" y="929005"/>
                        <a:ext cx="797560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52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5.4.2  任务程序的编制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MCP4921是一个12位DAC，因此输入</a:t>
            </a:r>
            <a:r>
              <a:rPr lang="en-US" altLang="zh-CN" sz="2400" b="1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数字量的范围是0x000~0x3FF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，输出模拟量电压范围从0~V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，即无法输出负电压。为了输出完整的正弦曲线，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不妨将正弦波曲线沿纵轴（电压/数字量）正向移动，确保波谷也位于横轴（时间）上方。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正弦波计算公式：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为了提高单片机CPU的执行效率，此处使用查表法，在1秒内，每隔0.02秒计算一次采样值，可以利用excel进行计算，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如图。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-2147482572" name="对象 -2147482573"/>
          <p:cNvGraphicFramePr>
            <a:graphicFrameLocks noChangeAspect="1"/>
          </p:cNvGraphicFramePr>
          <p:nvPr/>
        </p:nvGraphicFramePr>
        <p:xfrm>
          <a:off x="3176270" y="2461260"/>
          <a:ext cx="2966720" cy="36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422400" imgH="177165" progId="Equation.KSEE3">
                  <p:embed/>
                </p:oleObj>
              </mc:Choice>
              <mc:Fallback>
                <p:oleObj name="" r:id="rId2" imgW="14224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6270" y="2461260"/>
                        <a:ext cx="2966720" cy="369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40" y="3865245"/>
            <a:ext cx="6066155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计算结果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如图。</a:t>
            </a: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" y="907415"/>
            <a:ext cx="1945005" cy="5434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907415"/>
            <a:ext cx="1965960" cy="543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320" y="907415"/>
            <a:ext cx="1955165" cy="3823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56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与任务5.4相同，分别将单片机的PA4、PA5、PA7设为片选线、时钟线、MOSI线，引脚设定参数可参照任务5.4，由于MCP4921没有SDO引脚，因此不需要使用单片机的PA6引脚。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zh-CN" altLang="en-US" sz="2800" b="1" dirty="0" smtClean="0">
                <a:solidFill>
                  <a:srgbClr val="7030A0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尝试输出不同的曲线，比如锯齿波、三角波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等。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8a0c24ab-2fd1-4090-b6ce-47691ad742ea}"/>
  <p:tag name="TABLE_ENDDRAG_ORIGIN_RECT" val="885*275"/>
  <p:tag name="TABLE_ENDDRAG_RECT" val="36*184*886*275"/>
</p:tagLst>
</file>

<file path=ppt/tags/tag2.xml><?xml version="1.0" encoding="utf-8"?>
<p:tagLst xmlns:p="http://schemas.openxmlformats.org/presentationml/2006/main">
  <p:tag name="KSO_WM_UNIT_TABLE_BEAUTIFY" val="smartTable{7d6f9fb9-04b4-4159-9b59-7bf4218ce244}"/>
  <p:tag name="TABLE_ENDDRAG_ORIGIN_RECT" val="838*72"/>
  <p:tag name="TABLE_ENDDRAG_RECT" val="25*449*838*72"/>
</p:tagLst>
</file>

<file path=ppt/tags/tag3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1441</Words>
  <Application>WPS 演示</Application>
  <PresentationFormat>自定义</PresentationFormat>
  <Paragraphs>195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Cambria Math</vt:lpstr>
      <vt:lpstr>Office 主题</vt:lpstr>
      <vt:lpstr>Visio.Drawing.11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114</cp:revision>
  <dcterms:created xsi:type="dcterms:W3CDTF">2015-10-07T04:43:00Z</dcterms:created>
  <dcterms:modified xsi:type="dcterms:W3CDTF">2021-06-25T04:07:57Z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F2A66CD6D5EC4F5D818464CB049FBEB9</vt:lpwstr>
  </property>
</Properties>
</file>