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gif" ContentType="image/gif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24" r:id="rId3"/>
    <p:sldId id="292" r:id="rId5"/>
    <p:sldId id="325" r:id="rId6"/>
    <p:sldId id="330" r:id="rId7"/>
    <p:sldId id="331" r:id="rId8"/>
    <p:sldId id="332" r:id="rId9"/>
    <p:sldId id="333" r:id="rId10"/>
    <p:sldId id="328" r:id="rId11"/>
    <p:sldId id="335" r:id="rId12"/>
    <p:sldId id="313" r:id="rId13"/>
  </p:sldIdLst>
  <p:sldSz cx="12192000" cy="6858000"/>
  <p:notesSz cx="6858000" cy="9144000"/>
  <p:custDataLst>
    <p:tags r:id="rId17"/>
  </p:custDataLst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微软雅黑 Light" panose="020B0502040204020203" pitchFamily="34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微软雅黑 Light" panose="020B0502040204020203" pitchFamily="34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微软雅黑 Light" panose="020B0502040204020203" pitchFamily="34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微软雅黑 Light" panose="020B0502040204020203" pitchFamily="34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微软雅黑 Light" panose="020B0502040204020203" pitchFamily="34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微软雅黑 Light" panose="020B0502040204020203" pitchFamily="34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微软雅黑 Light" panose="020B0502040204020203" pitchFamily="34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微软雅黑 Light" panose="020B0502040204020203" pitchFamily="34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微软雅黑 Light" panose="020B0502040204020203" pitchFamily="3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3CB1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/>
    <p:restoredTop sz="89074"/>
  </p:normalViewPr>
  <p:slideViewPr>
    <p:cSldViewPr snapToGrid="0">
      <p:cViewPr varScale="1">
        <p:scale>
          <a:sx n="89" d="100"/>
          <a:sy n="89" d="100"/>
        </p:scale>
        <p:origin x="-618" y="-10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 showFormatting="0"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gs" Target="tags/tag2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16656F9-9585-4187-A8F5-014ED015095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5123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512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>
            <a:solidFill>
              <a:srgbClr val="000000"/>
            </a:solidFill>
            <a:miter/>
          </a:ln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717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>
            <a:solidFill>
              <a:srgbClr val="000000"/>
            </a:solidFill>
            <a:miter/>
          </a:ln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717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>
            <a:solidFill>
              <a:srgbClr val="000000"/>
            </a:solidFill>
            <a:miter/>
          </a:ln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717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>
            <a:solidFill>
              <a:srgbClr val="000000"/>
            </a:solidFill>
            <a:miter/>
          </a:ln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717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>
            <a:solidFill>
              <a:srgbClr val="000000"/>
            </a:solidFill>
            <a:miter/>
          </a:ln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717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>
            <a:solidFill>
              <a:srgbClr val="000000"/>
            </a:solidFill>
            <a:miter/>
          </a:ln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717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>
            <a:solidFill>
              <a:srgbClr val="000000"/>
            </a:solidFill>
            <a:miter/>
          </a:ln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717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>
            <a:solidFill>
              <a:srgbClr val="000000"/>
            </a:solidFill>
            <a:miter/>
          </a:ln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717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>
            <a:solidFill>
              <a:srgbClr val="000000"/>
            </a:solidFill>
            <a:miter/>
          </a:ln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717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01D03D8-F7CE-4A92-B791-1A55E7B8B12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01D03D8-F7CE-4A92-B791-1A55E7B8B12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GIF"/><Relationship Id="rId2" Type="http://schemas.openxmlformats.org/officeDocument/2006/relationships/image" Target="../media/image3.GIF"/><Relationship Id="rId1" Type="http://schemas.openxmlformats.org/officeDocument/2006/relationships/image" Target="../media/image2.G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GIF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1" Type="http://schemas.openxmlformats.org/officeDocument/2006/relationships/image" Target="../media/image5.GIF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7.emf"/><Relationship Id="rId2" Type="http://schemas.openxmlformats.org/officeDocument/2006/relationships/oleObject" Target="../embeddings/oleObject1.bin"/><Relationship Id="rId1" Type="http://schemas.openxmlformats.org/officeDocument/2006/relationships/image" Target="../media/image5.GIF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vmlDrawing" Target="../drawings/vmlDrawing2.v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8.emf"/><Relationship Id="rId2" Type="http://schemas.openxmlformats.org/officeDocument/2006/relationships/oleObject" Target="../embeddings/oleObject2.bin"/><Relationship Id="rId1" Type="http://schemas.openxmlformats.org/officeDocument/2006/relationships/image" Target="../media/image5.GIF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5.GIF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.xml"/><Relationship Id="rId1" Type="http://schemas.openxmlformats.org/officeDocument/2006/relationships/image" Target="../media/image5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GIF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5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1019175"/>
            <a:ext cx="12192000" cy="2686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12420" y="1839595"/>
            <a:ext cx="11614150" cy="10452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algn="ctr" defTabSz="9144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sz="6200" noProof="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charset="-122"/>
                <a:ea typeface="黑体" panose="02010609060101010101" charset="-122"/>
                <a:sym typeface="+mn-ea"/>
              </a:rPr>
              <a:t>5.5  直流电动机的控制</a:t>
            </a:r>
            <a:endParaRPr sz="6200" noProof="0" dirty="0" smtClean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黑体" panose="02010609060101010101" charset="-122"/>
              <a:ea typeface="黑体" panose="02010609060101010101" charset="-122"/>
              <a:sym typeface="+mn-ea"/>
            </a:endParaRPr>
          </a:p>
        </p:txBody>
      </p:sp>
      <p:pic>
        <p:nvPicPr>
          <p:cNvPr id="6" name="图片 5" descr="cubeGI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72880" y="3316605"/>
            <a:ext cx="2557780" cy="3325495"/>
          </a:xfrm>
          <a:prstGeom prst="rect">
            <a:avLst/>
          </a:prstGeom>
        </p:spPr>
      </p:pic>
      <p:pic>
        <p:nvPicPr>
          <p:cNvPr id="2" name="图片 1" descr="chip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840" y="75565"/>
            <a:ext cx="1724025" cy="1552575"/>
          </a:xfrm>
          <a:prstGeom prst="rect">
            <a:avLst/>
          </a:prstGeom>
        </p:spPr>
      </p:pic>
      <p:pic>
        <p:nvPicPr>
          <p:cNvPr id="4" name="图片 3" descr="JSIT_LOGO_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0570" y="75565"/>
            <a:ext cx="818515" cy="81851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189085" y="129540"/>
            <a:ext cx="288226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>
                <a:solidFill>
                  <a:srgbClr val="6A0C12"/>
                </a:solidFill>
                <a:latin typeface="楷体" panose="02010609060101010101" charset="-122"/>
                <a:ea typeface="楷体" panose="02010609060101010101" charset="-122"/>
              </a:rPr>
              <a:t>江苏信息职业技术学院</a:t>
            </a:r>
            <a:endParaRPr lang="zh-CN" altLang="en-US" sz="2000" b="1">
              <a:solidFill>
                <a:srgbClr val="6A0C12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r>
              <a:rPr lang="zh-CN" altLang="en-US" sz="2000" b="1">
                <a:solidFill>
                  <a:srgbClr val="6A0C12"/>
                </a:solidFill>
                <a:latin typeface="楷体" panose="02010609060101010101" charset="-122"/>
                <a:ea typeface="楷体" panose="02010609060101010101" charset="-122"/>
              </a:rPr>
              <a:t>智能</a:t>
            </a:r>
            <a:r>
              <a:rPr lang="zh-CN" altLang="en-US" sz="2000" b="1">
                <a:solidFill>
                  <a:srgbClr val="6A0C12"/>
                </a:solidFill>
                <a:latin typeface="楷体" panose="02010609060101010101" charset="-122"/>
                <a:ea typeface="楷体" panose="02010609060101010101" charset="-122"/>
              </a:rPr>
              <a:t>工程学院</a:t>
            </a:r>
            <a:endParaRPr lang="zh-CN" altLang="en-US" sz="2000" b="1">
              <a:solidFill>
                <a:srgbClr val="6A0C12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教学\课程改革\单片机2019\pic\蝴蝶GIF.gi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2092" y="5857875"/>
            <a:ext cx="916598" cy="916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208"/>
          <p:cNvSpPr txBox="1">
            <a:spLocks noChangeArrowheads="1"/>
          </p:cNvSpPr>
          <p:nvPr/>
        </p:nvSpPr>
        <p:spPr bwMode="auto">
          <a:xfrm>
            <a:off x="1533525" y="2600960"/>
            <a:ext cx="9124950" cy="1198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7200" b="1" i="0" u="none" strike="noStrike" kern="1200" cap="none" spc="0" normalizeH="0" baseline="0" noProof="0" dirty="0">
                <a:ln w="12700">
                  <a:noFill/>
                </a:ln>
                <a:solidFill>
                  <a:schemeClr val="accent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+mn-lt"/>
                <a:ea typeface="黑体" panose="02010609060101010101" charset="-122"/>
                <a:cs typeface="+mn-lt"/>
              </a:rPr>
              <a:t>To be continued...</a:t>
            </a:r>
            <a:endParaRPr kumimoji="0" lang="en-US" altLang="zh-CN" sz="7200" b="1" i="0" u="none" strike="noStrike" kern="1200" cap="none" spc="0" normalizeH="0" baseline="0" noProof="0" dirty="0">
              <a:ln w="12700">
                <a:noFill/>
              </a:ln>
              <a:solidFill>
                <a:schemeClr val="accent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+mn-lt"/>
              <a:ea typeface="黑体" panose="02010609060101010101" charset="-122"/>
              <a:cs typeface="+mn-lt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60985" y="336550"/>
            <a:ext cx="11602720" cy="2169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b="1" dirty="0">
                <a:solidFill>
                  <a:srgbClr val="7030A0"/>
                </a:solidFill>
                <a:latin typeface="黑体" panose="02010609060101010101" charset="-122"/>
                <a:ea typeface="黑体" panose="02010609060101010101" charset="-122"/>
              </a:rPr>
              <a:t>能力</a:t>
            </a:r>
            <a:r>
              <a:rPr lang="zh-CN" altLang="en-US" sz="2800" b="1" dirty="0" smtClean="0">
                <a:solidFill>
                  <a:srgbClr val="7030A0"/>
                </a:solidFill>
                <a:latin typeface="黑体" panose="02010609060101010101" charset="-122"/>
                <a:ea typeface="黑体" panose="02010609060101010101" charset="-122"/>
              </a:rPr>
              <a:t>目标：</a:t>
            </a:r>
            <a:endParaRPr lang="en-US" altLang="zh-CN" sz="2800" b="1" dirty="0" smtClean="0">
              <a:solidFill>
                <a:srgbClr val="7030A0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400" b="1" dirty="0" smtClean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sz="2400" b="1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理解H桥电路的工作原理，掌握H桥芯片L298的使用方法，并能编写基于L298的直流电动机的STM32驱动程序。</a:t>
            </a:r>
            <a:endParaRPr sz="2400" b="1" dirty="0">
              <a:solidFill>
                <a:schemeClr val="tx1"/>
              </a:solidFill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800" b="1" dirty="0" smtClean="0">
                <a:solidFill>
                  <a:srgbClr val="7030A0"/>
                </a:solidFill>
                <a:latin typeface="黑体" panose="02010609060101010101" charset="-122"/>
                <a:ea typeface="黑体" panose="02010609060101010101" charset="-122"/>
              </a:rPr>
              <a:t>任务要求：</a:t>
            </a:r>
            <a:endParaRPr lang="en-US" altLang="zh-CN" sz="2400" b="1" dirty="0" smtClean="0"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1026" name="Picture 2" descr="E:\教学\课程改革\单片机2019\pic\蝴蝶GIF.gi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2092" y="5857875"/>
            <a:ext cx="916598" cy="916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8" name="图片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5800" y="1524635"/>
            <a:ext cx="7176770" cy="424751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sp>
        <p:nvSpPr>
          <p:cNvPr id="3" name="文本框 2"/>
          <p:cNvSpPr txBox="1"/>
          <p:nvPr/>
        </p:nvSpPr>
        <p:spPr>
          <a:xfrm>
            <a:off x="260985" y="2389505"/>
            <a:ext cx="4234815" cy="3928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lnSpc>
                <a:spcPct val="130000"/>
              </a:lnSpc>
              <a:buClrTx/>
              <a:buSzTx/>
              <a:buFontTx/>
            </a:pPr>
            <a:r>
              <a:rPr lang="en-US" altLang="zh-CN" sz="2400" b="1" dirty="0" smtClean="0">
                <a:uFillTx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    仿真电路如图所示，要求通过五只按钮控制直流电动机的运行状态，五只按钮的作用分别是：电动机正转、电动机反转、电动机停止、电动机加速和电动机减速，其中电动机加速/减速实则以10%的PWM占空比为递增/递减量。</a:t>
            </a:r>
            <a:endParaRPr lang="en-US" altLang="zh-CN" sz="2400" b="1" dirty="0" smtClean="0">
              <a:uFillTx/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60985" y="336550"/>
            <a:ext cx="11669395" cy="20897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charset="-122"/>
              </a:rPr>
              <a:t>5.5.1  直流电动机与H桥电路</a:t>
            </a:r>
            <a:endParaRPr lang="zh-CN" altLang="en-US" sz="2800" b="1" dirty="0" smtClean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   直流电动机是一种常见的动力源，在很多情况下需要用到直流电动机带动执行机构做各种复杂动作，常需要直流电机能够做正反转运动。如图所示的H桥是一种常见的直流电动机正反转控制电路。</a:t>
            </a:r>
            <a:endParaRPr lang="en-US" altLang="zh-CN" sz="2400" b="1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1026" name="Picture 2" descr="E:\教学\课程改革\单片机2019\pic\蝴蝶GIF.gi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2092" y="5857875"/>
            <a:ext cx="916598" cy="916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-2147482571" name="对象 -2147482572"/>
          <p:cNvGraphicFramePr>
            <a:graphicFrameLocks noChangeAspect="1"/>
          </p:cNvGraphicFramePr>
          <p:nvPr/>
        </p:nvGraphicFramePr>
        <p:xfrm>
          <a:off x="4748530" y="2426335"/>
          <a:ext cx="2694940" cy="3841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2" imgW="1511300" imgH="2159000" progId="Visio.Drawing.11">
                  <p:embed/>
                </p:oleObj>
              </mc:Choice>
              <mc:Fallback>
                <p:oleObj name="" r:id="rId2" imgW="1511300" imgH="2159000" progId="Visio.Drawing.11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748530" y="2426335"/>
                        <a:ext cx="2694940" cy="3841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054985" y="4665345"/>
            <a:ext cx="6082030" cy="57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  <a:buClrTx/>
              <a:buSzTx/>
              <a:buFontTx/>
            </a:pPr>
            <a:r>
              <a:rPr lang="zh-CN" altLang="en-US" sz="2400" b="1" dirty="0" smtClean="0">
                <a:solidFill>
                  <a:schemeClr val="accent6">
                    <a:lumMod val="50000"/>
                  </a:schemeClr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正转</a:t>
            </a:r>
            <a:r>
              <a:rPr lang="en-US" altLang="zh-CN" sz="2400" b="1" dirty="0" smtClean="0">
                <a:solidFill>
                  <a:schemeClr val="accent6">
                    <a:lumMod val="50000"/>
                  </a:schemeClr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     </a:t>
            </a:r>
            <a:r>
              <a:rPr lang="zh-CN" altLang="en-US" sz="2400" b="1" dirty="0" smtClean="0">
                <a:solidFill>
                  <a:schemeClr val="accent6">
                    <a:lumMod val="50000"/>
                  </a:schemeClr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反转</a:t>
            </a:r>
            <a:r>
              <a:rPr lang="en-US" altLang="zh-CN" sz="2400" b="1" dirty="0" smtClean="0">
                <a:solidFill>
                  <a:schemeClr val="accent6">
                    <a:lumMod val="50000"/>
                  </a:schemeClr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   </a:t>
            </a:r>
            <a:r>
              <a:rPr lang="zh-CN" altLang="en-US" sz="2400" b="1" dirty="0" smtClean="0">
                <a:solidFill>
                  <a:schemeClr val="accent6">
                    <a:lumMod val="50000"/>
                  </a:schemeClr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制动</a:t>
            </a:r>
            <a:endParaRPr lang="zh-CN" altLang="en-US" sz="2400" b="1" dirty="0" smtClean="0">
              <a:solidFill>
                <a:schemeClr val="accent6">
                  <a:lumMod val="50000"/>
                </a:schemeClr>
              </a:solidFill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1026" name="Picture 2" descr="E:\教学\课程改革\单片机2019\pic\蝴蝶GIF.gi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2092" y="5857875"/>
            <a:ext cx="916598" cy="916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2114550" y="974725"/>
          <a:ext cx="7757160" cy="37928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2" imgW="2488565" imgH="1226820" progId="Visio.Drawing.11">
                  <p:embed/>
                </p:oleObj>
              </mc:Choice>
              <mc:Fallback>
                <p:oleObj name="" r:id="rId2" imgW="2488565" imgH="1226820" progId="Visio.Drawing.11">
                  <p:embed/>
                  <p:pic>
                    <p:nvPicPr>
                      <p:cNvPr id="0" name="图片 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114550" y="974725"/>
                        <a:ext cx="7757160" cy="37928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60985" y="336550"/>
            <a:ext cx="11669395" cy="20897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charset="-122"/>
              </a:rPr>
              <a:t>5.5.2  双H桥芯片L298</a:t>
            </a:r>
            <a:endParaRPr lang="zh-CN" altLang="en-US" sz="2800" b="1" dirty="0" smtClean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400" b="1" dirty="0" smtClean="0"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   市面上有许多种H桥芯片，这里介绍其中一种——L298。L298是ST公司</a:t>
            </a:r>
            <a:r>
              <a:rPr lang="en-US" altLang="zh-CN" sz="2400" b="1" dirty="0" smtClean="0">
                <a:solidFill>
                  <a:srgbClr val="7030A0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（意法半导体公司）</a:t>
            </a:r>
            <a:r>
              <a:rPr lang="en-US" altLang="zh-CN" sz="2400" b="1" dirty="0" smtClean="0"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出品的一种双H桥芯片，即片内集成两个独立的H桥，可同时驱动两只</a:t>
            </a:r>
            <a:r>
              <a:rPr lang="en-US" altLang="zh-CN" sz="2400" b="1" u="sng" dirty="0" smtClean="0">
                <a:solidFill>
                  <a:srgbClr val="FF0000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最高电压46V、最大电流2A</a:t>
            </a:r>
            <a:r>
              <a:rPr lang="en-US" altLang="zh-CN" sz="2400" b="1" dirty="0" smtClean="0"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直流电动机。如</a:t>
            </a:r>
            <a:r>
              <a:rPr lang="zh-CN" altLang="en-US" sz="2400" b="1" dirty="0" smtClean="0"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左下</a:t>
            </a:r>
            <a:r>
              <a:rPr lang="en-US" altLang="zh-CN" sz="2400" b="1" dirty="0" smtClean="0"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图所示为L298的两种封装形式。</a:t>
            </a:r>
            <a:endParaRPr lang="en-US" altLang="zh-CN" sz="2400" b="1" dirty="0" smtClean="0"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1026" name="Picture 2" descr="E:\教学\课程改革\单片机2019\pic\蝴蝶GIF.gi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2092" y="5857875"/>
            <a:ext cx="916598" cy="916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8" name="图片 47" descr="截图3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9905" y="2400300"/>
            <a:ext cx="1859280" cy="1577975"/>
          </a:xfrm>
          <a:prstGeom prst="rect">
            <a:avLst/>
          </a:prstGeom>
          <a:ln>
            <a:noFill/>
          </a:ln>
        </p:spPr>
      </p:pic>
      <p:pic>
        <p:nvPicPr>
          <p:cNvPr id="179" name="图片 49" descr="截图34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98420" y="2369820"/>
            <a:ext cx="1677670" cy="1595120"/>
          </a:xfrm>
          <a:prstGeom prst="rect">
            <a:avLst/>
          </a:prstGeom>
          <a:ln>
            <a:noFill/>
          </a:ln>
        </p:spPr>
      </p:pic>
      <p:sp>
        <p:nvSpPr>
          <p:cNvPr id="3" name="文本框 2"/>
          <p:cNvSpPr txBox="1"/>
          <p:nvPr/>
        </p:nvSpPr>
        <p:spPr>
          <a:xfrm>
            <a:off x="260985" y="3864610"/>
            <a:ext cx="4352925" cy="24892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lnSpc>
                <a:spcPct val="130000"/>
              </a:lnSpc>
              <a:buClrTx/>
              <a:buSzTx/>
              <a:buFontTx/>
            </a:pPr>
            <a:r>
              <a:rPr lang="en-US" altLang="zh-CN" sz="2400" b="1" dirty="0" smtClean="0">
                <a:uFillTx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    如</a:t>
            </a:r>
            <a:r>
              <a:rPr lang="zh-CN" altLang="en-US" sz="2400" b="1" dirty="0" smtClean="0">
                <a:uFillTx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右</a:t>
            </a:r>
            <a:r>
              <a:rPr lang="en-US" altLang="zh-CN" sz="2400" b="1" dirty="0" smtClean="0">
                <a:uFillTx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图所示电路是L298的一种典型应用电路，控制信号为5V TTL电平，驱动电压为5V～46V，控制电路由Vss供电，驱动电路由Vs供电。</a:t>
            </a:r>
            <a:endParaRPr lang="en-US" altLang="zh-CN" sz="2400" b="1" dirty="0" smtClean="0"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180" name="图片 107" descr="截图36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752975" y="2369820"/>
            <a:ext cx="6215380" cy="4288155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60985" y="336550"/>
            <a:ext cx="11669395" cy="6172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buClrTx/>
              <a:buSzTx/>
              <a:buFontTx/>
            </a:pP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   L298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各引脚功能：</a:t>
            </a:r>
            <a:endParaRPr lang="zh-CN" altLang="en-US" sz="2400" b="1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  <a:buClrTx/>
              <a:buSzTx/>
              <a:buFontTx/>
            </a:pPr>
            <a:r>
              <a:rPr lang="en-US" altLang="zh-CN" sz="20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● EN A引脚为H桥A的使能引脚，当EN A接高电平时，使能H桥A，而当EN A接低电平时，禁止H桥A。实际使用中，往往将该引脚连接PWM信号用于调节H桥A控制的直流电动机的转速。</a:t>
            </a:r>
            <a:endParaRPr lang="en-US" altLang="zh-CN" sz="2000" b="1" dirty="0" smtClean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  <a:buClrTx/>
              <a:buSzTx/>
              <a:buFontTx/>
            </a:pPr>
            <a:r>
              <a:rPr lang="en-US" altLang="zh-CN" sz="20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● EN B引脚为H桥B的使能引脚，</a:t>
            </a:r>
            <a:r>
              <a:rPr lang="zh-CN" altLang="en-US" sz="20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功能与</a:t>
            </a:r>
            <a:r>
              <a:rPr lang="en-US" altLang="zh-CN" sz="20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EN A</a:t>
            </a:r>
            <a:r>
              <a:rPr lang="zh-CN" altLang="en-US" sz="20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类似，不再赘述</a:t>
            </a:r>
            <a:r>
              <a:rPr lang="en-US" altLang="zh-CN" sz="20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en-US" altLang="zh-CN" sz="2000" b="1" dirty="0" smtClean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  <a:buClrTx/>
              <a:buSzTx/>
              <a:buFontTx/>
            </a:pPr>
            <a:r>
              <a:rPr lang="en-US" altLang="zh-CN" sz="20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● ISEN A引脚为H桥A的驱动检测引脚，用来做过流检测反馈给控制器形成闭环以稳定电机转速，具体应用可参考相关技术文档。一般不用可直接接地。</a:t>
            </a:r>
            <a:endParaRPr lang="en-US" altLang="zh-CN" sz="2000" b="1" dirty="0" smtClean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  <a:buClrTx/>
              <a:buSzTx/>
              <a:buFontTx/>
            </a:pPr>
            <a:r>
              <a:rPr lang="en-US" altLang="zh-CN" sz="20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● ISEN B引脚为H桥B的驱动检测引脚，</a:t>
            </a:r>
            <a:r>
              <a:rPr lang="zh-CN" altLang="en-US" sz="20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功能与</a:t>
            </a:r>
            <a:r>
              <a:rPr lang="en-US" altLang="zh-CN" sz="20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ISEN A</a:t>
            </a:r>
            <a:r>
              <a:rPr lang="zh-CN" altLang="en-US" sz="20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类似，不再赘述</a:t>
            </a:r>
            <a:r>
              <a:rPr lang="en-US" altLang="zh-CN" sz="20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en-US" altLang="zh-CN" sz="2000" b="1" dirty="0" smtClean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  <a:buClrTx/>
              <a:buSzTx/>
              <a:buFontTx/>
            </a:pPr>
            <a:r>
              <a:rPr lang="en-US" altLang="zh-CN" sz="20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● IN1～IN4为两个H桥的方向控制信号输入端，其中IN1、IN2控制H桥A，IN3、IN4控制H桥B，具体如</a:t>
            </a:r>
            <a:r>
              <a:rPr lang="zh-CN" altLang="en-US" sz="20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下</a:t>
            </a:r>
            <a:r>
              <a:rPr lang="en-US" altLang="zh-CN" sz="20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表所示。</a:t>
            </a:r>
            <a:endParaRPr lang="en-US" altLang="zh-CN" sz="2000" b="1" dirty="0" smtClean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  <a:buClrTx/>
              <a:buSzTx/>
              <a:buFontTx/>
            </a:pPr>
            <a:endParaRPr lang="en-US" altLang="zh-CN" sz="2000" b="1" dirty="0" smtClean="0">
              <a:solidFill>
                <a:srgbClr val="7030A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  <a:buClrTx/>
              <a:buSzTx/>
              <a:buFontTx/>
            </a:pPr>
            <a:endParaRPr lang="en-US" altLang="zh-CN" sz="2000" b="1" dirty="0" smtClean="0">
              <a:solidFill>
                <a:srgbClr val="7030A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  <a:buClrTx/>
              <a:buSzTx/>
              <a:buFontTx/>
            </a:pPr>
            <a:endParaRPr lang="en-US" altLang="zh-CN" sz="2000" b="1" dirty="0" smtClean="0">
              <a:solidFill>
                <a:srgbClr val="7030A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  <a:buClrTx/>
              <a:buSzTx/>
              <a:buFontTx/>
            </a:pPr>
            <a:endParaRPr lang="en-US" altLang="zh-CN" sz="2000" b="1" dirty="0" smtClean="0">
              <a:solidFill>
                <a:srgbClr val="7030A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  <a:buClrTx/>
              <a:buSzTx/>
              <a:buFontTx/>
            </a:pPr>
            <a:r>
              <a:rPr lang="zh-CN" altLang="en-US" sz="2000" b="1" i="1" dirty="0" smtClean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000" b="1" i="1" dirty="0" smtClean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sz="2000" b="1" i="1" dirty="0" smtClean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H表示高电平，L表示低电平；</a:t>
            </a:r>
            <a:endParaRPr lang="en-US" altLang="zh-CN" sz="2000" b="1" i="1" dirty="0" smtClean="0">
              <a:solidFill>
                <a:srgbClr val="00B050"/>
              </a:solidFill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30000"/>
              </a:lnSpc>
              <a:buClrTx/>
              <a:buSzTx/>
              <a:buFontTx/>
            </a:pPr>
            <a:r>
              <a:rPr lang="en-US" altLang="zh-CN" sz="2000" b="1" i="1" dirty="0" smtClean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      Motor1表示H桥A控制的直流电动机，Motor2表示H桥B控制的直流电动机。</a:t>
            </a:r>
            <a:r>
              <a:rPr lang="zh-CN" altLang="en-US" sz="2000" b="1" i="1" dirty="0" smtClean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endParaRPr lang="zh-CN" altLang="en-US" sz="2000" b="1" i="1" dirty="0" smtClean="0">
              <a:solidFill>
                <a:srgbClr val="00B05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1026" name="Picture 2" descr="E:\教学\课程改革\单片机2019\pic\蝴蝶GIF.gi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2092" y="5857875"/>
            <a:ext cx="916598" cy="916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表格 2"/>
          <p:cNvGraphicFramePr/>
          <p:nvPr>
            <p:custDataLst>
              <p:tags r:id="rId2"/>
            </p:custDataLst>
          </p:nvPr>
        </p:nvGraphicFramePr>
        <p:xfrm>
          <a:off x="1935480" y="4033520"/>
          <a:ext cx="8321675" cy="152400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922655"/>
                <a:gridCol w="838200"/>
                <a:gridCol w="1972310"/>
                <a:gridCol w="1701800"/>
                <a:gridCol w="838200"/>
                <a:gridCol w="2048510"/>
              </a:tblGrid>
              <a:tr h="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/>
                        <a:t>IN1</a:t>
                      </a:r>
                      <a:endParaRPr lang="en-US" altLang="en-US" sz="2000"/>
                    </a:p>
                  </a:txBody>
                  <a:tcPr marL="68580" marR="68580" marT="0" marB="0" vert="horz" anchor="t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/>
                        <a:t>IN2</a:t>
                      </a:r>
                      <a:endParaRPr lang="en-US" altLang="en-US" sz="2000"/>
                    </a:p>
                  </a:txBody>
                  <a:tcPr marL="68580" marR="68580" marT="0" marB="0" vert="horz" anchor="t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/>
                        <a:t>Motor1状态</a:t>
                      </a:r>
                      <a:endParaRPr lang="en-US" altLang="en-US" sz="2000"/>
                    </a:p>
                  </a:txBody>
                  <a:tcPr marL="68580" marR="68580" marT="0" marB="0" vert="horz" anchor="t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/>
                        <a:t>IN3</a:t>
                      </a:r>
                      <a:endParaRPr lang="en-US" altLang="en-US" sz="2000"/>
                    </a:p>
                  </a:txBody>
                  <a:tcPr marL="68580" marR="68580" marT="0" marB="0" vert="horz" anchor="t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/>
                        <a:t>IN4</a:t>
                      </a:r>
                      <a:endParaRPr lang="en-US" altLang="en-US" sz="2000"/>
                    </a:p>
                  </a:txBody>
                  <a:tcPr marL="68580" marR="68580" marT="0" marB="0" vert="horz" anchor="t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/>
                        <a:t>Motor2状态</a:t>
                      </a:r>
                      <a:endParaRPr lang="en-US" altLang="en-US" sz="2000"/>
                    </a:p>
                  </a:txBody>
                  <a:tcPr marL="68580" marR="68580" marT="0" marB="0" vert="horz" anchor="t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/>
                        <a:t>L</a:t>
                      </a:r>
                      <a:endParaRPr lang="en-US" altLang="en-US" sz="2000"/>
                    </a:p>
                  </a:txBody>
                  <a:tcPr marL="68580" marR="68580" marT="0" marB="0" vert="horz" anchor="t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/>
                        <a:t>L</a:t>
                      </a:r>
                      <a:endParaRPr lang="en-US" altLang="en-US" sz="2000"/>
                    </a:p>
                  </a:txBody>
                  <a:tcPr marL="68580" marR="68580" marT="0" marB="0" vert="horz" anchor="t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/>
                        <a:t>停止</a:t>
                      </a:r>
                      <a:endParaRPr lang="en-US" altLang="en-US" sz="2000"/>
                    </a:p>
                  </a:txBody>
                  <a:tcPr marL="68580" marR="68580" marT="0" marB="0" vert="horz" anchor="t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/>
                        <a:t>L</a:t>
                      </a:r>
                      <a:endParaRPr lang="en-US" altLang="en-US" sz="2000"/>
                    </a:p>
                  </a:txBody>
                  <a:tcPr marL="68580" marR="68580" marT="0" marB="0" vert="horz" anchor="t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/>
                        <a:t>L</a:t>
                      </a:r>
                      <a:endParaRPr lang="en-US" altLang="en-US" sz="2000"/>
                    </a:p>
                  </a:txBody>
                  <a:tcPr marL="68580" marR="68580" marT="0" marB="0" vert="horz" anchor="t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/>
                        <a:t>停止</a:t>
                      </a:r>
                      <a:endParaRPr lang="en-US" altLang="en-US" sz="2000"/>
                    </a:p>
                  </a:txBody>
                  <a:tcPr marL="68580" marR="68580" marT="0" marB="0" vert="horz" anchor="t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/>
                        <a:t>L</a:t>
                      </a:r>
                      <a:endParaRPr lang="en-US" altLang="en-US" sz="2000"/>
                    </a:p>
                  </a:txBody>
                  <a:tcPr marL="68580" marR="68580" marT="0" marB="0" vert="horz" anchor="t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/>
                        <a:t>H</a:t>
                      </a:r>
                      <a:endParaRPr lang="en-US" altLang="en-US" sz="2000"/>
                    </a:p>
                  </a:txBody>
                  <a:tcPr marL="68580" marR="68580" marT="0" marB="0" vert="horz" anchor="t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/>
                        <a:t>正转</a:t>
                      </a:r>
                      <a:endParaRPr lang="en-US" altLang="en-US" sz="2000"/>
                    </a:p>
                  </a:txBody>
                  <a:tcPr marL="68580" marR="68580" marT="0" marB="0" vert="horz" anchor="t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/>
                        <a:t>L</a:t>
                      </a:r>
                      <a:endParaRPr lang="en-US" altLang="en-US" sz="2000"/>
                    </a:p>
                  </a:txBody>
                  <a:tcPr marL="68580" marR="68580" marT="0" marB="0" vert="horz" anchor="t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/>
                        <a:t>H</a:t>
                      </a:r>
                      <a:endParaRPr lang="en-US" altLang="en-US" sz="2000"/>
                    </a:p>
                  </a:txBody>
                  <a:tcPr marL="68580" marR="68580" marT="0" marB="0" vert="horz" anchor="t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/>
                        <a:t>正转</a:t>
                      </a:r>
                      <a:endParaRPr lang="en-US" altLang="en-US" sz="2000"/>
                    </a:p>
                  </a:txBody>
                  <a:tcPr marL="68580" marR="68580" marT="0" marB="0" vert="horz" anchor="t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/>
                        <a:t>H</a:t>
                      </a:r>
                      <a:endParaRPr lang="en-US" altLang="en-US" sz="2000"/>
                    </a:p>
                  </a:txBody>
                  <a:tcPr marL="68580" marR="68580" marT="0" marB="0" vert="horz" anchor="t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/>
                        <a:t>L</a:t>
                      </a:r>
                      <a:endParaRPr lang="en-US" altLang="en-US" sz="2000"/>
                    </a:p>
                  </a:txBody>
                  <a:tcPr marL="68580" marR="68580" marT="0" marB="0" vert="horz" anchor="t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/>
                        <a:t>反转</a:t>
                      </a:r>
                      <a:endParaRPr lang="en-US" altLang="en-US" sz="2000"/>
                    </a:p>
                  </a:txBody>
                  <a:tcPr marL="68580" marR="68580" marT="0" marB="0" vert="horz" anchor="t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/>
                        <a:t>H</a:t>
                      </a:r>
                      <a:endParaRPr lang="en-US" altLang="en-US" sz="2000"/>
                    </a:p>
                  </a:txBody>
                  <a:tcPr marL="68580" marR="68580" marT="0" marB="0" vert="horz" anchor="t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/>
                        <a:t>L</a:t>
                      </a:r>
                      <a:endParaRPr lang="en-US" altLang="en-US" sz="2000"/>
                    </a:p>
                  </a:txBody>
                  <a:tcPr marL="68580" marR="68580" marT="0" marB="0" vert="horz" anchor="t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/>
                        <a:t>反转</a:t>
                      </a:r>
                      <a:endParaRPr lang="en-US" altLang="en-US" sz="2000"/>
                    </a:p>
                  </a:txBody>
                  <a:tcPr marL="68580" marR="68580" marT="0" marB="0" vert="horz" anchor="t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/>
                        <a:t>H</a:t>
                      </a:r>
                      <a:endParaRPr lang="en-US" altLang="en-US" sz="2000"/>
                    </a:p>
                  </a:txBody>
                  <a:tcPr marL="68580" marR="68580" marT="0" marB="0" vert="horz" anchor="t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/>
                        <a:t>H</a:t>
                      </a:r>
                      <a:endParaRPr lang="en-US" altLang="en-US" sz="2000"/>
                    </a:p>
                  </a:txBody>
                  <a:tcPr marL="68580" marR="68580" marT="0" marB="0" vert="horz" anchor="t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/>
                        <a:t>停止</a:t>
                      </a:r>
                      <a:endParaRPr lang="en-US" altLang="en-US" sz="2000"/>
                    </a:p>
                  </a:txBody>
                  <a:tcPr marL="68580" marR="68580" marT="0" marB="0" vert="horz" anchor="t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/>
                        <a:t>H</a:t>
                      </a:r>
                      <a:endParaRPr lang="en-US" altLang="en-US" sz="2000"/>
                    </a:p>
                  </a:txBody>
                  <a:tcPr marL="68580" marR="68580" marT="0" marB="0" vert="horz" anchor="t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/>
                        <a:t>H</a:t>
                      </a:r>
                      <a:endParaRPr lang="en-US" altLang="en-US" sz="2000"/>
                    </a:p>
                  </a:txBody>
                  <a:tcPr marL="68580" marR="68580" marT="0" marB="0" vert="horz" anchor="t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/>
                        <a:t>停止</a:t>
                      </a:r>
                      <a:endParaRPr lang="en-US" altLang="en-US" sz="2000"/>
                    </a:p>
                  </a:txBody>
                  <a:tcPr marL="68580" marR="68580" marT="0" marB="0" vert="horz" anchor="t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60985" y="336550"/>
            <a:ext cx="11669395" cy="3289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  <a:buClrTx/>
              <a:buSzTx/>
              <a:buFontTx/>
            </a:pPr>
            <a:r>
              <a:rPr lang="en-US" altLang="zh-CN" sz="2000" b="1" dirty="0" smtClean="0">
                <a:solidFill>
                  <a:schemeClr val="accent1">
                    <a:lumMod val="75000"/>
                  </a:schemeClr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   ● OUT1～OUT4为两个H桥的输出端，用来连接两只直流电动机。其中OUT1、OUT2用来连接Motor1，OUT3、OUT4用来连接Motor2。</a:t>
            </a:r>
            <a:endParaRPr lang="en-US" altLang="zh-CN" sz="2000" b="1" dirty="0" smtClean="0">
              <a:solidFill>
                <a:schemeClr val="accent1">
                  <a:lumMod val="75000"/>
                </a:schemeClr>
              </a:solidFill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>
              <a:lnSpc>
                <a:spcPct val="130000"/>
              </a:lnSpc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zh-CN" altLang="en-US" sz="2400" b="1" dirty="0" smtClean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电路中的</a:t>
            </a:r>
            <a:r>
              <a:rPr lang="en-US" altLang="zh-CN" sz="2400" b="1" dirty="0" smtClean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8</a:t>
            </a:r>
            <a:r>
              <a:rPr lang="zh-CN" altLang="en-US" sz="2400" b="1" dirty="0" smtClean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只整流二极管作用是防止电动机转向改变时产生的冲击电流打坏</a:t>
            </a:r>
            <a:r>
              <a:rPr lang="en-US" altLang="zh-CN" sz="2400" b="1" dirty="0" smtClean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L298</a:t>
            </a:r>
            <a:r>
              <a:rPr lang="zh-CN" altLang="en-US" sz="2400" b="1" dirty="0" smtClean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芯片，仿真无需考虑这个</a:t>
            </a:r>
            <a:r>
              <a:rPr lang="zh-CN" altLang="en-US" sz="2400" b="1" dirty="0" smtClean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问题。</a:t>
            </a:r>
            <a:endParaRPr lang="zh-CN" altLang="en-US" sz="2400" b="1" dirty="0" smtClean="0">
              <a:solidFill>
                <a:schemeClr val="tx1"/>
              </a:solidFill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>
              <a:lnSpc>
                <a:spcPct val="130000"/>
              </a:lnSpc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zh-CN" altLang="en-US" sz="2400" b="1" dirty="0" smtClean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值得注意的是，</a:t>
            </a:r>
            <a:r>
              <a:rPr lang="en-US" altLang="zh-CN" sz="2400" b="1" dirty="0" smtClean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L298的控制电路的工作电压是5V，而STM32的工作电压只有3.3V，为了让L298能正确识别STM32发出的控制信号，</a:t>
            </a:r>
            <a:r>
              <a:rPr lang="zh-CN" altLang="en-US" sz="2400" b="1" dirty="0" smtClean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采用实物验证时，务必</a:t>
            </a:r>
            <a:r>
              <a:rPr lang="en-US" altLang="zh-CN" sz="2400" b="1" u="sng" dirty="0" smtClean="0">
                <a:solidFill>
                  <a:srgbClr val="FF0000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①选择具备“FT”特性的GPIO引脚</a:t>
            </a:r>
            <a:r>
              <a:rPr lang="en-US" altLang="zh-CN" sz="2400" b="1" dirty="0" smtClean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，并</a:t>
            </a:r>
            <a:r>
              <a:rPr lang="en-US" altLang="zh-CN" sz="2400" b="1" u="sng" dirty="0" smtClean="0">
                <a:solidFill>
                  <a:srgbClr val="FF0000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②将引脚设为开漏模式并外接上拉电阻到5V电源正极</a:t>
            </a:r>
            <a:r>
              <a:rPr lang="en-US" altLang="zh-CN" sz="2400" b="1" dirty="0" smtClean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en-US" altLang="zh-CN" sz="2400" b="1" dirty="0" smtClean="0">
              <a:solidFill>
                <a:schemeClr val="tx1"/>
              </a:solidFill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1026" name="Picture 2" descr="E:\教学\课程改革\单片机2019\pic\蝴蝶GIF.gi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2092" y="5857875"/>
            <a:ext cx="916598" cy="916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60985" y="336550"/>
            <a:ext cx="11669395" cy="4967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charset="-122"/>
              </a:rPr>
              <a:t>5.5.3  任务程序的编写</a:t>
            </a:r>
            <a:endParaRPr lang="zh-CN" altLang="en-US" sz="2800" b="1" dirty="0" smtClean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400" b="1" dirty="0" smtClean="0"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   首先是工程的图形化配置，包括串口的设置、外部中断的设置、PWM输出的设置及GPIO的设置，其中GPIO选择具备“FT”特性的PC8、PC9，均设为开漏模式</a:t>
            </a:r>
            <a:r>
              <a:rPr lang="zh-CN" altLang="en-US" sz="2400" b="1" dirty="0" smtClean="0"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，如下图</a:t>
            </a:r>
            <a:r>
              <a:rPr lang="zh-CN" altLang="en-US" sz="2400" b="1" dirty="0" smtClean="0"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所示。</a:t>
            </a:r>
            <a:endParaRPr lang="zh-CN" altLang="en-US" sz="2400" b="1" dirty="0" smtClean="0"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endParaRPr lang="zh-CN" altLang="en-US" sz="2400" b="1" dirty="0" smtClean="0"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endParaRPr lang="zh-CN" altLang="en-US" sz="2400" b="1" dirty="0" smtClean="0"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endParaRPr lang="zh-CN" altLang="en-US" sz="2400" b="1" dirty="0" smtClean="0"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endParaRPr lang="zh-CN" altLang="en-US" sz="2400" b="1" dirty="0" smtClean="0"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400" b="1" dirty="0" smtClean="0"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zh-CN" altLang="en-US" sz="2400" b="1" dirty="0" smtClean="0"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PWM输出的设置请参考任务4.5，但需要进一步修改PWM输出引脚PC7为开漏模式，如所示。</a:t>
            </a:r>
            <a:endParaRPr lang="zh-CN" altLang="en-US" sz="2400" b="1" dirty="0" smtClean="0"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1026" name="Picture 2" descr="E:\教学\课程改革\单片机2019\pic\蝴蝶GIF.gi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2092" y="5857875"/>
            <a:ext cx="916598" cy="916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" name="图片 5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065" y="1943735"/>
            <a:ext cx="6715760" cy="21532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186" name="图片 6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2700" y="4819650"/>
            <a:ext cx="6715760" cy="17970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60985" y="336550"/>
            <a:ext cx="11669395" cy="3608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  <a:buClrTx/>
              <a:buSzTx/>
              <a:buFontTx/>
            </a:pPr>
            <a:r>
              <a:rPr lang="en-US" altLang="zh-CN" sz="2400" b="1" dirty="0" smtClean="0"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   图形化配置完成后，一键生成初始化代码后进入编程界面接着完成代码的编写。</a:t>
            </a:r>
            <a:endParaRPr lang="en-US" altLang="zh-CN" sz="2400" b="1" dirty="0" smtClean="0"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>
              <a:lnSpc>
                <a:spcPct val="130000"/>
              </a:lnSpc>
              <a:buClrTx/>
              <a:buSzTx/>
              <a:buFontTx/>
            </a:pPr>
            <a:endParaRPr lang="en-US" altLang="zh-CN" sz="2400" b="1" dirty="0" smtClean="0"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8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    （现场操作演示</a:t>
            </a:r>
            <a:r>
              <a:rPr lang="zh-CN" altLang="en-US" sz="2800" b="1" dirty="0" smtClean="0">
                <a:solidFill>
                  <a:srgbClr val="7030A0"/>
                </a:solidFill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…</a:t>
            </a:r>
            <a:r>
              <a:rPr lang="zh-CN" altLang="en-US" sz="28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）</a:t>
            </a:r>
            <a:endParaRPr lang="zh-CN" altLang="en-US" sz="2800" b="1" dirty="0" smtClean="0">
              <a:solidFill>
                <a:srgbClr val="7030A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endParaRPr lang="zh-CN" altLang="en-US" sz="2400" b="1" dirty="0" smtClean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800" b="1" dirty="0" smtClean="0">
                <a:solidFill>
                  <a:srgbClr val="7030A0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技能训练：</a:t>
            </a:r>
            <a:endParaRPr lang="en-US" altLang="zh-CN" sz="2800" b="1" dirty="0" smtClean="0">
              <a:solidFill>
                <a:srgbClr val="7030A0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    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尝试以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L298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的通道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2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驱动一直直流电动机，其他要求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不变。</a:t>
            </a:r>
            <a:endParaRPr lang="zh-CN" altLang="en-US" sz="2400" b="1" dirty="0" smtClean="0"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  <a:p>
            <a:pPr algn="l">
              <a:lnSpc>
                <a:spcPct val="130000"/>
              </a:lnSpc>
              <a:buClrTx/>
              <a:buSzTx/>
              <a:buFontTx/>
            </a:pPr>
            <a:endParaRPr lang="en-US" altLang="zh-CN" sz="2400" b="1" dirty="0" smtClean="0"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1026" name="Picture 2" descr="E:\教学\课程改革\单片机2019\pic\蝴蝶GIF.gi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2092" y="5857875"/>
            <a:ext cx="916598" cy="916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TABLE_BEAUTIFY" val="smartTable{e737a7ef-114f-441c-bd55-4660742ceed8}"/>
</p:tagLst>
</file>

<file path=ppt/tags/tag2.xml><?xml version="1.0" encoding="utf-8"?>
<p:tagLst xmlns:p="http://schemas.openxmlformats.org/presentationml/2006/main">
  <p:tag name="KSO_WM_DOC_GUID" val="{0c78e80a-2d6b-4de1-a306-8b402359c32a}"/>
</p:tagLst>
</file>

<file path=ppt/theme/theme1.xml><?xml version="1.0" encoding="utf-8"?>
<a:theme xmlns:a="http://schemas.openxmlformats.org/drawingml/2006/main" name="Office 主题">
  <a:themeElements>
    <a:clrScheme name="碧海蓝天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080CB"/>
      </a:accent1>
      <a:accent2>
        <a:srgbClr val="0080CB"/>
      </a:accent2>
      <a:accent3>
        <a:srgbClr val="0BD0D9"/>
      </a:accent3>
      <a:accent4>
        <a:srgbClr val="C9C9C9"/>
      </a:accent4>
      <a:accent5>
        <a:srgbClr val="7CCA62"/>
      </a:accent5>
      <a:accent6>
        <a:srgbClr val="F49100"/>
      </a:accent6>
      <a:hlink>
        <a:srgbClr val="F49100"/>
      </a:hlink>
      <a:folHlink>
        <a:srgbClr val="85DFD0"/>
      </a:folHlink>
    </a:clrScheme>
    <a:fontScheme name="自定义 6">
      <a:majorFont>
        <a:latin typeface="Arial"/>
        <a:ea typeface="微软雅黑 Light"/>
        <a:cs typeface=""/>
      </a:majorFont>
      <a:minorFont>
        <a:latin typeface="Arial"/>
        <a:ea typeface="微软雅黑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1548</Words>
  <Application>WPS 演示</Application>
  <PresentationFormat>自定义</PresentationFormat>
  <Paragraphs>116</Paragraphs>
  <Slides>10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26" baseType="lpstr">
      <vt:lpstr>Arial</vt:lpstr>
      <vt:lpstr>宋体</vt:lpstr>
      <vt:lpstr>Wingdings</vt:lpstr>
      <vt:lpstr>微软雅黑 Light</vt:lpstr>
      <vt:lpstr>黑体</vt:lpstr>
      <vt:lpstr>楷体</vt:lpstr>
      <vt:lpstr>Calibri</vt:lpstr>
      <vt:lpstr>Times New Roman</vt:lpstr>
      <vt:lpstr>Lao UI</vt:lpstr>
      <vt:lpstr>Segoe WP Light</vt:lpstr>
      <vt:lpstr>华康少女文字W5(P)</vt:lpstr>
      <vt:lpstr>微软雅黑</vt:lpstr>
      <vt:lpstr>Arial Unicode MS</vt:lpstr>
      <vt:lpstr>Office 主题</vt:lpstr>
      <vt:lpstr>Visio.Drawing.11</vt:lpstr>
      <vt:lpstr>Visio.Drawing.11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keywords>更多模版：亮亮图文旗舰店https:/liangliangtuwen.tmall.com</cp:keywords>
  <dc:description>更多模版：亮亮图文旗舰店https://liangliangtuwen.tmall.com</dc:description>
  <dc:subject>亮亮图文旗舰店</dc:subject>
  <cp:category>亮亮图文旗舰店</cp:category>
  <cp:lastModifiedBy>aLiang</cp:lastModifiedBy>
  <cp:revision>110</cp:revision>
  <dcterms:created xsi:type="dcterms:W3CDTF">2015-10-07T04:43:00Z</dcterms:created>
  <dcterms:modified xsi:type="dcterms:W3CDTF">2021-06-25T04:45:47Z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2052-11.1.0.10578</vt:lpwstr>
  </property>
  <property fmtid="{D5CDD505-2E9C-101B-9397-08002B2CF9AE}" pid="3" name="ICV">
    <vt:lpwstr>F2A66CD6D5EC4F5D818464CB049FBEB9</vt:lpwstr>
  </property>
</Properties>
</file>