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64" r:id="rId3"/>
    <p:sldId id="265" r:id="rId4"/>
    <p:sldId id="257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1796" autoAdjust="0"/>
  </p:normalViewPr>
  <p:slideViewPr>
    <p:cSldViewPr snapToGrid="0">
      <p:cViewPr varScale="1">
        <p:scale>
          <a:sx n="97" d="100"/>
          <a:sy n="97" d="100"/>
        </p:scale>
        <p:origin x="84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62747-4D0F-4B17-92E5-7E2584404AEF}" type="datetimeFigureOut">
              <a:rPr lang="en-CA" smtClean="0"/>
              <a:t>2023-12-25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2264C-D68A-4D70-A4E3-CAF58395A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567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https://globalnews.ca/news/10156194/rising-costs-bc-craft-breweries/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2264C-D68A-4D70-A4E3-CAF58395AF6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7982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https://globalnews.ca/news/10156194/rising-costs-bc-craft-breweries/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2264C-D68A-4D70-A4E3-CAF58395AF6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8845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Data looks uniformly distributed. Presumably because it is synthetically generated – likely created to capture all different scenarios / beer classes.</a:t>
            </a:r>
          </a:p>
          <a:p>
            <a:r>
              <a:rPr lang="en-CA" dirty="0"/>
              <a:t>Revenue/liter (also price/liter) is a calculated field. It is distributed around the mean of US$5.4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2264C-D68A-4D70-A4E3-CAF58395AF6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273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C75C-55CA-499A-9BA3-4655D81C8D8D}" type="datetime1">
              <a:rPr lang="en-CA" smtClean="0"/>
              <a:t>2023-12-25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28F8-53AE-4234-9393-E5F6E52213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326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9ABB-81FB-42B5-AC9C-20E34787D205}" type="datetime1">
              <a:rPr lang="en-CA" smtClean="0"/>
              <a:t>2023-12-25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28F8-53AE-4234-9393-E5F6E52213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155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E6F9-F42E-48FF-B2AD-3545464D5263}" type="datetime1">
              <a:rPr lang="en-CA" smtClean="0"/>
              <a:t>2023-12-25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28F8-53AE-4234-9393-E5F6E52213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033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680-7F5D-46E5-9307-0E601DE95AE9}" type="datetime1">
              <a:rPr lang="en-CA" smtClean="0"/>
              <a:t>2023-12-25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28F8-53AE-4234-9393-E5F6E52213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988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75F3-C950-4686-AB38-03B64A02A3E1}" type="datetime1">
              <a:rPr lang="en-CA" smtClean="0"/>
              <a:t>2023-12-25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28F8-53AE-4234-9393-E5F6E52213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700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40E6-3443-43EC-88C4-6FC839EAB18C}" type="datetime1">
              <a:rPr lang="en-CA" smtClean="0"/>
              <a:t>2023-12-25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28F8-53AE-4234-9393-E5F6E52213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91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4C5-B67F-4730-89B4-FD642C03C7F8}" type="datetime1">
              <a:rPr lang="en-CA" smtClean="0"/>
              <a:t>2023-12-25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28F8-53AE-4234-9393-E5F6E52213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147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3F1B-02B4-44A2-984F-E8D38EE19E0E}" type="datetime1">
              <a:rPr lang="en-CA" smtClean="0"/>
              <a:t>2023-12-25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28F8-53AE-4234-9393-E5F6E52213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96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77F2-0931-4BEB-9F21-3310E861E9FE}" type="datetime1">
              <a:rPr lang="en-CA" smtClean="0"/>
              <a:t>2023-12-25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28F8-53AE-4234-9393-E5F6E52213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015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0977-56A7-43EC-8584-152DFF276DA5}" type="datetime1">
              <a:rPr lang="en-CA" smtClean="0"/>
              <a:t>2023-12-25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28F8-53AE-4234-9393-E5F6E52213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20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34C3-8B90-4C2C-9202-DBE83FB87C91}" type="datetime1">
              <a:rPr lang="en-CA" smtClean="0"/>
              <a:t>2023-12-25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28F8-53AE-4234-9393-E5F6E52213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09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4DB05-6087-4ABE-9A3B-8C33DF2E3692}" type="datetime1">
              <a:rPr lang="en-CA" smtClean="0"/>
              <a:t>2023-12-25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D28F8-53AE-4234-9393-E5F6E52213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54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ailchimp.com/resources/why-you-should-support-small-business/" TargetMode="External"/><Relationship Id="rId3" Type="http://schemas.openxmlformats.org/officeDocument/2006/relationships/image" Target="../media/image1.jp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linkedin.com/pulse/where-micro-small-businesses-around-world-visualizing-/" TargetMode="External"/><Relationship Id="rId4" Type="http://schemas.openxmlformats.org/officeDocument/2006/relationships/hyperlink" Target="https://www.ilo.org/infostories/en-GB/Stories/Employment/SMEs#engin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statista.com/statistics/270269/leading-10-countries-in-worldwide-beer-production/" TargetMode="External"/><Relationship Id="rId4" Type="http://schemas.openxmlformats.org/officeDocument/2006/relationships/hyperlink" Target="https://www.linkedin.com/pulse/future-beer-bangalo-nagraj-paripat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oup of glasses of beer next to a barrel&#10;&#10;Description automatically generated">
            <a:extLst>
              <a:ext uri="{FF2B5EF4-FFF2-40B4-BE49-F238E27FC236}">
                <a16:creationId xmlns:a16="http://schemas.microsoft.com/office/drawing/2014/main" id="{A28B4B95-6E5A-69E2-BA1D-6DF9A12210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902FD-6C7B-E2AC-4850-337F0492B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325550"/>
            <a:ext cx="7543800" cy="774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CA" sz="4500" dirty="0">
                <a:solidFill>
                  <a:srgbClr val="FFFFFF"/>
                </a:solidFill>
              </a:rPr>
              <a:t>CRAFT BEER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AB4D1-FACD-8963-759E-DC907E7A1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" y="1166814"/>
            <a:ext cx="7543800" cy="5191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10000"/>
          </a:bodyPr>
          <a:lstStyle/>
          <a:p>
            <a:r>
              <a:rPr lang="en-CA" dirty="0">
                <a:solidFill>
                  <a:srgbClr val="FFFFFF"/>
                </a:solidFill>
              </a:rPr>
              <a:t>STATISTICAL ANALYSIS OF STRATEGIC OPPORTUNITIES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8EAC28A-4FD6-26D4-159F-FCA549562F36}"/>
              </a:ext>
            </a:extLst>
          </p:cNvPr>
          <p:cNvSpPr txBox="1">
            <a:spLocks/>
          </p:cNvSpPr>
          <p:nvPr/>
        </p:nvSpPr>
        <p:spPr>
          <a:xfrm>
            <a:off x="863138" y="1771653"/>
            <a:ext cx="7543800" cy="5191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rgbClr val="FFFFFF"/>
                </a:solidFill>
              </a:rPr>
              <a:t>Prepared by: Nina Sysoeva</a:t>
            </a:r>
          </a:p>
        </p:txBody>
      </p:sp>
    </p:spTree>
    <p:extLst>
      <p:ext uri="{BB962C8B-B14F-4D97-AF65-F5344CB8AC3E}">
        <p14:creationId xmlns:p14="http://schemas.microsoft.com/office/powerpoint/2010/main" val="84236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8B1E-B972-E8AE-7A82-BB949502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324" y="1768475"/>
            <a:ext cx="3230563" cy="3060700"/>
          </a:xfrm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Micro-, small and medium-sized enterprises - </a:t>
            </a:r>
            <a:r>
              <a:rPr lang="en-US" sz="1400" b="1" dirty="0"/>
              <a:t>responsible for more than 2/3</a:t>
            </a:r>
            <a:r>
              <a:rPr lang="en-US" sz="1400" dirty="0"/>
              <a:t> </a:t>
            </a:r>
            <a:r>
              <a:rPr lang="en-US" sz="1400" b="1" dirty="0"/>
              <a:t>of all jobs worldwide</a:t>
            </a:r>
          </a:p>
          <a:p>
            <a:r>
              <a:rPr lang="en-US" sz="1400" dirty="0"/>
              <a:t>SMEs also </a:t>
            </a:r>
            <a:r>
              <a:rPr lang="en-US" sz="1400" b="1" dirty="0"/>
              <a:t>account for the majority of new job creation</a:t>
            </a:r>
          </a:p>
          <a:p>
            <a:r>
              <a:rPr lang="en-US" sz="1400" dirty="0"/>
              <a:t>SMEs typically have fewer than 250 employees</a:t>
            </a:r>
          </a:p>
          <a:p>
            <a:r>
              <a:rPr lang="en-US" sz="1400" dirty="0"/>
              <a:t>Small businesses </a:t>
            </a:r>
            <a:r>
              <a:rPr lang="en-US" sz="1400" b="1" dirty="0"/>
              <a:t>focus on customer experience, stimulate local economy, often reduce environmental impact, create jobs, and facilitate community building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394A6C-0273-16E3-5006-DEF757576BD4}"/>
              </a:ext>
            </a:extLst>
          </p:cNvPr>
          <p:cNvGrpSpPr/>
          <p:nvPr/>
        </p:nvGrpSpPr>
        <p:grpSpPr>
          <a:xfrm>
            <a:off x="0" y="-9525"/>
            <a:ext cx="9144004" cy="1345501"/>
            <a:chOff x="0" y="-9525"/>
            <a:chExt cx="9144004" cy="1345501"/>
          </a:xfrm>
        </p:grpSpPr>
        <p:pic>
          <p:nvPicPr>
            <p:cNvPr id="5" name="Picture 4" descr="A group of glasses of beer next to a barrel&#10;&#10;Description automatically generated">
              <a:extLst>
                <a:ext uri="{FF2B5EF4-FFF2-40B4-BE49-F238E27FC236}">
                  <a16:creationId xmlns:a16="http://schemas.microsoft.com/office/drawing/2014/main" id="{5FCCBEF3-084E-30BD-69A6-66F408276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05" t="-1" r="-1" b="33333"/>
            <a:stretch/>
          </p:blipFill>
          <p:spPr>
            <a:xfrm rot="16200000">
              <a:off x="1613250" y="-1622775"/>
              <a:ext cx="1345501" cy="4572002"/>
            </a:xfrm>
            <a:prstGeom prst="rect">
              <a:avLst/>
            </a:prstGeom>
          </p:spPr>
        </p:pic>
        <p:pic>
          <p:nvPicPr>
            <p:cNvPr id="6" name="Picture 5" descr="A group of glasses of beer next to a barrel&#10;&#10;Description automatically generated">
              <a:extLst>
                <a:ext uri="{FF2B5EF4-FFF2-40B4-BE49-F238E27FC236}">
                  <a16:creationId xmlns:a16="http://schemas.microsoft.com/office/drawing/2014/main" id="{A235DD66-457F-CB85-4B74-7118A0FC8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05" t="-1" r="-1" b="33333"/>
            <a:stretch/>
          </p:blipFill>
          <p:spPr>
            <a:xfrm rot="16200000">
              <a:off x="6185252" y="-1622775"/>
              <a:ext cx="1345501" cy="4572002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EBFBAB-7D21-FC7F-0D14-3DF13D7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0364"/>
            <a:ext cx="7886700" cy="754062"/>
          </a:xfrm>
        </p:spPr>
        <p:txBody>
          <a:bodyPr>
            <a:no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Small Business Focus: Craft Breweries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A816B-8F97-9D08-763A-AEE33454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28F8-53AE-4234-9393-E5F6E52213FC}" type="slidenum">
              <a:rPr lang="en-CA" smtClean="0"/>
              <a:t>2</a:t>
            </a:fld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C9D642-1226-F446-9853-E096DC3A4FA1}"/>
              </a:ext>
            </a:extLst>
          </p:cNvPr>
          <p:cNvSpPr/>
          <p:nvPr/>
        </p:nvSpPr>
        <p:spPr>
          <a:xfrm>
            <a:off x="722324" y="1454150"/>
            <a:ext cx="3230563" cy="2517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Small Businesses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899927-A1FD-6BE0-E162-70E84189B4DF}"/>
              </a:ext>
            </a:extLst>
          </p:cNvPr>
          <p:cNvSpPr/>
          <p:nvPr/>
        </p:nvSpPr>
        <p:spPr>
          <a:xfrm>
            <a:off x="4765654" y="1454150"/>
            <a:ext cx="3230563" cy="2517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Craft Breweries Industry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4EACC50-7C95-DA60-240D-9E2FD7ACA3EE}"/>
              </a:ext>
            </a:extLst>
          </p:cNvPr>
          <p:cNvSpPr txBox="1">
            <a:spLocks/>
          </p:cNvSpPr>
          <p:nvPr/>
        </p:nvSpPr>
        <p:spPr>
          <a:xfrm>
            <a:off x="4765654" y="1768475"/>
            <a:ext cx="3230563" cy="3060700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Craft beer industry has </a:t>
            </a:r>
            <a:r>
              <a:rPr lang="en-US" sz="1400" b="1" dirty="0"/>
              <a:t>gained popularity globally and it is continuing to expand </a:t>
            </a:r>
          </a:p>
          <a:p>
            <a:r>
              <a:rPr lang="en-US" sz="1400" dirty="0"/>
              <a:t>Only in the U.S. there were 1,813 craft breweries in operation in 2010. In 2021, that number rose to well over 9,000</a:t>
            </a:r>
          </a:p>
          <a:p>
            <a:r>
              <a:rPr lang="en-US" sz="1400" dirty="0"/>
              <a:t>Globally, customers are demanding more unique tastes and the breweries continuing to reinvent themselves to fit to the tastes if the new demographics </a:t>
            </a:r>
          </a:p>
          <a:p>
            <a:r>
              <a:rPr lang="en-US" sz="1400" b="1" dirty="0"/>
              <a:t>Localized industry, which needs to be analyzed on a location-by-location basis</a:t>
            </a:r>
            <a:endParaRPr lang="en-CA" sz="1400" b="1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EEEC322-D44B-7732-5597-69EFC2F02101}"/>
              </a:ext>
            </a:extLst>
          </p:cNvPr>
          <p:cNvSpPr/>
          <p:nvPr/>
        </p:nvSpPr>
        <p:spPr>
          <a:xfrm rot="5400000">
            <a:off x="2866949" y="3113559"/>
            <a:ext cx="2988830" cy="401379"/>
          </a:xfrm>
          <a:prstGeom prst="triangle">
            <a:avLst/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160F15-230B-C8F1-93A7-5A5823ECD20C}"/>
              </a:ext>
            </a:extLst>
          </p:cNvPr>
          <p:cNvSpPr txBox="1"/>
          <p:nvPr/>
        </p:nvSpPr>
        <p:spPr>
          <a:xfrm>
            <a:off x="80956" y="6534156"/>
            <a:ext cx="4214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>
                <a:hlinkClick r:id="rId4"/>
              </a:rPr>
              <a:t>https://www.ilo.org/infostories/en-GB/Stories/Employment/SMEs#engines</a:t>
            </a:r>
            <a:endParaRPr lang="en-CA" sz="800" dirty="0"/>
          </a:p>
          <a:p>
            <a:r>
              <a:rPr lang="en-CA" sz="800" dirty="0">
                <a:hlinkClick r:id="rId5"/>
              </a:rPr>
              <a:t>https://www.linkedin.com/pulse/where-micro-small-businesses-around-world-visualizing-/</a:t>
            </a:r>
            <a:endParaRPr lang="en-CA" sz="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CB79C15-5172-2B4A-DB7E-AE2D014D309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656" b="12713"/>
          <a:stretch/>
        </p:blipFill>
        <p:spPr>
          <a:xfrm>
            <a:off x="1249783" y="4893807"/>
            <a:ext cx="2185170" cy="1630823"/>
          </a:xfrm>
          <a:prstGeom prst="rect">
            <a:avLst/>
          </a:prstGeom>
        </p:spPr>
      </p:pic>
      <p:pic>
        <p:nvPicPr>
          <p:cNvPr id="1026" name="Picture 2" descr="Hearthstone Brewery pairs delicious beer with great food at Craft Beer Market | Beer Me British ...">
            <a:extLst>
              <a:ext uri="{FF2B5EF4-FFF2-40B4-BE49-F238E27FC236}">
                <a16:creationId xmlns:a16="http://schemas.microsoft.com/office/drawing/2014/main" id="{6B4EE221-0DE0-1C27-0163-F841BBD380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3" b="-1"/>
          <a:stretch/>
        </p:blipFill>
        <p:spPr bwMode="auto">
          <a:xfrm>
            <a:off x="5061352" y="4893807"/>
            <a:ext cx="2648691" cy="163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E034D601-3793-E5DB-164F-440C81554753}"/>
              </a:ext>
            </a:extLst>
          </p:cNvPr>
          <p:cNvSpPr/>
          <p:nvPr/>
        </p:nvSpPr>
        <p:spPr>
          <a:xfrm rot="5400000">
            <a:off x="6826035" y="3113559"/>
            <a:ext cx="2988830" cy="401379"/>
          </a:xfrm>
          <a:prstGeom prst="triangle">
            <a:avLst/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21566D-DE21-A9B1-B1F3-F37A9393E20F}"/>
              </a:ext>
            </a:extLst>
          </p:cNvPr>
          <p:cNvSpPr txBox="1"/>
          <p:nvPr/>
        </p:nvSpPr>
        <p:spPr>
          <a:xfrm>
            <a:off x="4562054" y="6534156"/>
            <a:ext cx="3531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>
                <a:hlinkClick r:id="rId8"/>
              </a:rPr>
              <a:t>https://mailchimp.com/resources/why-you-should-support-small-business/</a:t>
            </a:r>
            <a:endParaRPr lang="en-CA" sz="800" dirty="0"/>
          </a:p>
          <a:p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370461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8B1E-B972-E8AE-7A82-BB949502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72" y="1768475"/>
            <a:ext cx="3230563" cy="3060700"/>
          </a:xfrm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1400" b="1" dirty="0"/>
              <a:t>Key to assess the economics before opening a brewery </a:t>
            </a:r>
            <a:r>
              <a:rPr lang="en-US" sz="1400" dirty="0"/>
              <a:t>because of the competitive nature of the market, post-pandemic challenges, and because many start-ups fail in their first years</a:t>
            </a:r>
          </a:p>
          <a:p>
            <a:r>
              <a:rPr lang="en-US" sz="1400" dirty="0"/>
              <a:t>Determining product pricing is one of the crucial components towards calculating its profitability</a:t>
            </a:r>
          </a:p>
          <a:p>
            <a:r>
              <a:rPr lang="en-US" sz="1400" dirty="0"/>
              <a:t>We will </a:t>
            </a:r>
            <a:r>
              <a:rPr lang="en-US" sz="1400" b="1" dirty="0"/>
              <a:t>help up incoming entrepreneurs in their journey by helping to competitively price their beer offering on the market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394A6C-0273-16E3-5006-DEF757576BD4}"/>
              </a:ext>
            </a:extLst>
          </p:cNvPr>
          <p:cNvGrpSpPr/>
          <p:nvPr/>
        </p:nvGrpSpPr>
        <p:grpSpPr>
          <a:xfrm>
            <a:off x="0" y="-9525"/>
            <a:ext cx="9144004" cy="1345501"/>
            <a:chOff x="0" y="-9525"/>
            <a:chExt cx="9144004" cy="1345501"/>
          </a:xfrm>
        </p:grpSpPr>
        <p:pic>
          <p:nvPicPr>
            <p:cNvPr id="5" name="Picture 4" descr="A group of glasses of beer next to a barrel&#10;&#10;Description automatically generated">
              <a:extLst>
                <a:ext uri="{FF2B5EF4-FFF2-40B4-BE49-F238E27FC236}">
                  <a16:creationId xmlns:a16="http://schemas.microsoft.com/office/drawing/2014/main" id="{5FCCBEF3-084E-30BD-69A6-66F408276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05" t="-1" r="-1" b="33333"/>
            <a:stretch/>
          </p:blipFill>
          <p:spPr>
            <a:xfrm rot="16200000">
              <a:off x="1613250" y="-1622775"/>
              <a:ext cx="1345501" cy="4572002"/>
            </a:xfrm>
            <a:prstGeom prst="rect">
              <a:avLst/>
            </a:prstGeom>
          </p:spPr>
        </p:pic>
        <p:pic>
          <p:nvPicPr>
            <p:cNvPr id="6" name="Picture 5" descr="A group of glasses of beer next to a barrel&#10;&#10;Description automatically generated">
              <a:extLst>
                <a:ext uri="{FF2B5EF4-FFF2-40B4-BE49-F238E27FC236}">
                  <a16:creationId xmlns:a16="http://schemas.microsoft.com/office/drawing/2014/main" id="{A235DD66-457F-CB85-4B74-7118A0FC8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05" t="-1" r="-1" b="33333"/>
            <a:stretch/>
          </p:blipFill>
          <p:spPr>
            <a:xfrm rot="16200000">
              <a:off x="6185252" y="-1622775"/>
              <a:ext cx="1345501" cy="4572002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EBFBAB-7D21-FC7F-0D14-3DF13D7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0364"/>
            <a:ext cx="7886700" cy="754062"/>
          </a:xfrm>
        </p:spPr>
        <p:txBody>
          <a:bodyPr>
            <a:no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Small Business Focus: Craft Breweries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A816B-8F97-9D08-763A-AEE33454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28F8-53AE-4234-9393-E5F6E52213FC}" type="slidenum">
              <a:rPr lang="en-CA" smtClean="0"/>
              <a:t>3</a:t>
            </a:fld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C9D642-1226-F446-9853-E096DC3A4FA1}"/>
              </a:ext>
            </a:extLst>
          </p:cNvPr>
          <p:cNvSpPr/>
          <p:nvPr/>
        </p:nvSpPr>
        <p:spPr>
          <a:xfrm>
            <a:off x="741372" y="1454150"/>
            <a:ext cx="3230563" cy="2517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Tackling the 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899927-A1FD-6BE0-E162-70E84189B4DF}"/>
              </a:ext>
            </a:extLst>
          </p:cNvPr>
          <p:cNvSpPr/>
          <p:nvPr/>
        </p:nvSpPr>
        <p:spPr>
          <a:xfrm>
            <a:off x="4765654" y="1454150"/>
            <a:ext cx="3230563" cy="2517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Estimating the Impact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4EACC50-7C95-DA60-240D-9E2FD7ACA3EE}"/>
              </a:ext>
            </a:extLst>
          </p:cNvPr>
          <p:cNvSpPr txBox="1">
            <a:spLocks/>
          </p:cNvSpPr>
          <p:nvPr/>
        </p:nvSpPr>
        <p:spPr>
          <a:xfrm>
            <a:off x="4765654" y="1768475"/>
            <a:ext cx="3230563" cy="3060700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Craft breweries are a local experience, and we </a:t>
            </a:r>
            <a:r>
              <a:rPr lang="en-US" sz="1400" b="1" dirty="0"/>
              <a:t>need to estimate their impacts locally</a:t>
            </a:r>
          </a:p>
          <a:p>
            <a:r>
              <a:rPr lang="en-US" sz="1400" dirty="0"/>
              <a:t>With over 60 various craft brewery outlets, it is believed that </a:t>
            </a:r>
            <a:r>
              <a:rPr lang="en-US" sz="1400" b="1" dirty="0"/>
              <a:t>Bangalore is still nowhere near to the peak of reaching its saturation point</a:t>
            </a:r>
          </a:p>
          <a:p>
            <a:r>
              <a:rPr lang="en-US" sz="1400" dirty="0"/>
              <a:t>The solution will impact entrepreneurs in Bangalore, who are looking to open a brewery and compete with the existing ones. </a:t>
            </a:r>
            <a:r>
              <a:rPr lang="en-US" sz="1400" b="1" dirty="0"/>
              <a:t>This solution can be also be scaled</a:t>
            </a:r>
            <a:endParaRPr lang="en-CA" sz="1400" b="1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EEEC322-D44B-7732-5597-69EFC2F02101}"/>
              </a:ext>
            </a:extLst>
          </p:cNvPr>
          <p:cNvSpPr/>
          <p:nvPr/>
        </p:nvSpPr>
        <p:spPr>
          <a:xfrm rot="5400000">
            <a:off x="2885997" y="3113559"/>
            <a:ext cx="2988830" cy="401379"/>
          </a:xfrm>
          <a:prstGeom prst="triangle">
            <a:avLst/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160F15-230B-C8F1-93A7-5A5823ECD20C}"/>
              </a:ext>
            </a:extLst>
          </p:cNvPr>
          <p:cNvSpPr txBox="1"/>
          <p:nvPr/>
        </p:nvSpPr>
        <p:spPr>
          <a:xfrm>
            <a:off x="80956" y="6534156"/>
            <a:ext cx="4447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>
                <a:hlinkClick r:id="rId4"/>
              </a:rPr>
              <a:t>https://www.linkedin.com/pulse/future-beer-bangalo-nagraj-paripati/</a:t>
            </a:r>
            <a:endParaRPr lang="en-CA" sz="800" dirty="0"/>
          </a:p>
          <a:p>
            <a:r>
              <a:rPr lang="en-CA" sz="800" dirty="0">
                <a:hlinkClick r:id="rId5"/>
              </a:rPr>
              <a:t>https://www.statista.com/statistics/270269/leading-10-countries-in-worldwide-beer-production/</a:t>
            </a:r>
            <a:endParaRPr lang="en-CA" sz="800" dirty="0"/>
          </a:p>
          <a:p>
            <a:endParaRPr lang="en-CA" sz="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1E9307-AD3A-33F9-89B2-4551402AA2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311" b="4012"/>
          <a:stretch/>
        </p:blipFill>
        <p:spPr>
          <a:xfrm>
            <a:off x="1182666" y="4941118"/>
            <a:ext cx="2169532" cy="1517149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8FA90F7-0BA5-2C3E-50D2-6B5AC9F44EDA}"/>
              </a:ext>
            </a:extLst>
          </p:cNvPr>
          <p:cNvSpPr/>
          <p:nvPr/>
        </p:nvSpPr>
        <p:spPr>
          <a:xfrm rot="5400000">
            <a:off x="2885997" y="3113560"/>
            <a:ext cx="2988830" cy="401379"/>
          </a:xfrm>
          <a:prstGeom prst="triangle">
            <a:avLst/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FD04AA-05DB-C0C4-33FD-78C56DB0602B}"/>
              </a:ext>
            </a:extLst>
          </p:cNvPr>
          <p:cNvSpPr/>
          <p:nvPr/>
        </p:nvSpPr>
        <p:spPr>
          <a:xfrm rot="5400000">
            <a:off x="-1125086" y="3113560"/>
            <a:ext cx="2988830" cy="401379"/>
          </a:xfrm>
          <a:prstGeom prst="triangle">
            <a:avLst/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1E88DFE-D216-34D5-BAF8-717CEAED259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940" b="12687"/>
          <a:stretch/>
        </p:blipFill>
        <p:spPr>
          <a:xfrm>
            <a:off x="5387676" y="4891784"/>
            <a:ext cx="1986518" cy="151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8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C394A6C-0273-16E3-5006-DEF757576BD4}"/>
              </a:ext>
            </a:extLst>
          </p:cNvPr>
          <p:cNvGrpSpPr/>
          <p:nvPr/>
        </p:nvGrpSpPr>
        <p:grpSpPr>
          <a:xfrm>
            <a:off x="0" y="-9525"/>
            <a:ext cx="9144004" cy="1345501"/>
            <a:chOff x="0" y="-9525"/>
            <a:chExt cx="9144004" cy="1345501"/>
          </a:xfrm>
        </p:grpSpPr>
        <p:pic>
          <p:nvPicPr>
            <p:cNvPr id="5" name="Picture 4" descr="A group of glasses of beer next to a barrel&#10;&#10;Description automatically generated">
              <a:extLst>
                <a:ext uri="{FF2B5EF4-FFF2-40B4-BE49-F238E27FC236}">
                  <a16:creationId xmlns:a16="http://schemas.microsoft.com/office/drawing/2014/main" id="{5FCCBEF3-084E-30BD-69A6-66F408276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05" t="-1" r="-1" b="33333"/>
            <a:stretch/>
          </p:blipFill>
          <p:spPr>
            <a:xfrm rot="16200000">
              <a:off x="1613250" y="-1622775"/>
              <a:ext cx="1345501" cy="4572002"/>
            </a:xfrm>
            <a:prstGeom prst="rect">
              <a:avLst/>
            </a:prstGeom>
          </p:spPr>
        </p:pic>
        <p:pic>
          <p:nvPicPr>
            <p:cNvPr id="6" name="Picture 5" descr="A group of glasses of beer next to a barrel&#10;&#10;Description automatically generated">
              <a:extLst>
                <a:ext uri="{FF2B5EF4-FFF2-40B4-BE49-F238E27FC236}">
                  <a16:creationId xmlns:a16="http://schemas.microsoft.com/office/drawing/2014/main" id="{A235DD66-457F-CB85-4B74-7118A0FC8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05" t="-1" r="-1" b="33333"/>
            <a:stretch/>
          </p:blipFill>
          <p:spPr>
            <a:xfrm rot="16200000">
              <a:off x="6185252" y="-1622775"/>
              <a:ext cx="1345501" cy="4572002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EBFBAB-7D21-FC7F-0D14-3DF13D7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0364"/>
            <a:ext cx="7886700" cy="754062"/>
          </a:xfrm>
        </p:spPr>
        <p:txBody>
          <a:bodyPr>
            <a:normAutofit fontScale="90000"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Most Numerical Data Is Uniformly Distributed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E1B849-9A62-1175-C313-8C3F1E436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84999"/>
            <a:ext cx="9144000" cy="4850051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6A7F7CE-8432-E176-6865-B28DEAC2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28F8-53AE-4234-9393-E5F6E52213FC}" type="slidenum">
              <a:rPr lang="en-CA" smtClean="0"/>
              <a:t>4</a:t>
            </a:fld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44E05B-5DE7-9999-F521-0D3B0134B613}"/>
              </a:ext>
            </a:extLst>
          </p:cNvPr>
          <p:cNvSpPr/>
          <p:nvPr/>
        </p:nvSpPr>
        <p:spPr>
          <a:xfrm>
            <a:off x="6838950" y="5172075"/>
            <a:ext cx="2266950" cy="11842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1F5563C7-6BEF-3BF4-1B20-E4110510CDD9}"/>
              </a:ext>
            </a:extLst>
          </p:cNvPr>
          <p:cNvSpPr/>
          <p:nvPr/>
        </p:nvSpPr>
        <p:spPr>
          <a:xfrm>
            <a:off x="6834182" y="6383789"/>
            <a:ext cx="176213" cy="16578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791C8D-B665-590A-36CB-21B1E9B8D91C}"/>
              </a:ext>
            </a:extLst>
          </p:cNvPr>
          <p:cNvSpPr/>
          <p:nvPr/>
        </p:nvSpPr>
        <p:spPr>
          <a:xfrm>
            <a:off x="4738688" y="6549575"/>
            <a:ext cx="3376613" cy="3075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Target variable for estimation</a:t>
            </a:r>
          </a:p>
        </p:txBody>
      </p:sp>
    </p:spTree>
    <p:extLst>
      <p:ext uri="{BB962C8B-B14F-4D97-AF65-F5344CB8AC3E}">
        <p14:creationId xmlns:p14="http://schemas.microsoft.com/office/powerpoint/2010/main" val="59051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2993B62-66B1-9512-BA99-55E691565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471" y="1333807"/>
            <a:ext cx="5713236" cy="552419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C394A6C-0273-16E3-5006-DEF757576BD4}"/>
              </a:ext>
            </a:extLst>
          </p:cNvPr>
          <p:cNvGrpSpPr/>
          <p:nvPr/>
        </p:nvGrpSpPr>
        <p:grpSpPr>
          <a:xfrm>
            <a:off x="-52388" y="-42546"/>
            <a:ext cx="9144004" cy="1345501"/>
            <a:chOff x="0" y="-9525"/>
            <a:chExt cx="9144004" cy="1345501"/>
          </a:xfrm>
        </p:grpSpPr>
        <p:pic>
          <p:nvPicPr>
            <p:cNvPr id="5" name="Picture 4" descr="A group of glasses of beer next to a barrel&#10;&#10;Description automatically generated">
              <a:extLst>
                <a:ext uri="{FF2B5EF4-FFF2-40B4-BE49-F238E27FC236}">
                  <a16:creationId xmlns:a16="http://schemas.microsoft.com/office/drawing/2014/main" id="{5FCCBEF3-084E-30BD-69A6-66F408276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05" t="-1" r="-1" b="33333"/>
            <a:stretch/>
          </p:blipFill>
          <p:spPr>
            <a:xfrm rot="16200000">
              <a:off x="1613250" y="-1622775"/>
              <a:ext cx="1345501" cy="4572002"/>
            </a:xfrm>
            <a:prstGeom prst="rect">
              <a:avLst/>
            </a:prstGeom>
          </p:spPr>
        </p:pic>
        <p:pic>
          <p:nvPicPr>
            <p:cNvPr id="6" name="Picture 5" descr="A group of glasses of beer next to a barrel&#10;&#10;Description automatically generated">
              <a:extLst>
                <a:ext uri="{FF2B5EF4-FFF2-40B4-BE49-F238E27FC236}">
                  <a16:creationId xmlns:a16="http://schemas.microsoft.com/office/drawing/2014/main" id="{A235DD66-457F-CB85-4B74-7118A0FC8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05" t="-1" r="-1" b="33333"/>
            <a:stretch/>
          </p:blipFill>
          <p:spPr>
            <a:xfrm rot="16200000">
              <a:off x="6185252" y="-1622775"/>
              <a:ext cx="1345501" cy="4572002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EBFBAB-7D21-FC7F-0D14-3DF13D7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0364"/>
            <a:ext cx="8462966" cy="754062"/>
          </a:xfrm>
        </p:spPr>
        <p:txBody>
          <a:bodyPr>
            <a:normAutofit fontScale="90000"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Similarly, Categorical Data Is Uniformly Distributed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3B0A4F-664A-2E08-B0BD-52147223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1355" y="6356351"/>
            <a:ext cx="2057400" cy="365125"/>
          </a:xfrm>
        </p:spPr>
        <p:txBody>
          <a:bodyPr/>
          <a:lstStyle/>
          <a:p>
            <a:fld id="{E32D28F8-53AE-4234-9393-E5F6E52213FC}" type="slidenum">
              <a:rPr lang="en-CA" smtClean="0"/>
              <a:t>5</a:t>
            </a:fld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6F3223-9901-0382-9A64-80FA2E4D9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6363"/>
            <a:ext cx="3028335" cy="4800600"/>
          </a:xfrm>
        </p:spPr>
        <p:txBody>
          <a:bodyPr>
            <a:normAutofit/>
          </a:bodyPr>
          <a:lstStyle/>
          <a:p>
            <a:r>
              <a:rPr lang="en-US" sz="1600" dirty="0"/>
              <a:t>Dataset summarizes craft brewery beer data, spanning from January 2020 to December 2023</a:t>
            </a:r>
          </a:p>
          <a:p>
            <a:r>
              <a:rPr lang="en-US" sz="1600" dirty="0"/>
              <a:t>This is a synthetic database for educational purposes</a:t>
            </a:r>
          </a:p>
          <a:p>
            <a:r>
              <a:rPr lang="en-US" sz="1600" dirty="0"/>
              <a:t>The database is focused on Bangalore, India</a:t>
            </a:r>
          </a:p>
          <a:p>
            <a:r>
              <a:rPr lang="en-US" sz="1600" dirty="0"/>
              <a:t>The database has 20 features and 10M rows (scaled down to 50k)</a:t>
            </a:r>
            <a:r>
              <a:rPr lang="en-US" sz="1600" baseline="30000" dirty="0"/>
              <a:t>(1)</a:t>
            </a:r>
          </a:p>
          <a:p>
            <a:r>
              <a:rPr lang="en-US" sz="1600" dirty="0"/>
              <a:t>Most features in the database are uniformly distributed – likely due to its synthetic nature</a:t>
            </a:r>
            <a:endParaRPr lang="en-CA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3654B3-A2AB-59C6-1BE5-F6A7D210FD40}"/>
              </a:ext>
            </a:extLst>
          </p:cNvPr>
          <p:cNvSpPr txBox="1"/>
          <p:nvPr/>
        </p:nvSpPr>
        <p:spPr>
          <a:xfrm>
            <a:off x="80956" y="6632476"/>
            <a:ext cx="3219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(1) Ingredient ratio (</a:t>
            </a:r>
            <a:r>
              <a:rPr lang="en-CA" sz="800" dirty="0" err="1"/>
              <a:t>water:grains:hops</a:t>
            </a:r>
            <a:r>
              <a:rPr lang="en-CA" sz="800" dirty="0"/>
              <a:t>) is not included in the charts</a:t>
            </a:r>
          </a:p>
        </p:txBody>
      </p:sp>
    </p:spTree>
    <p:extLst>
      <p:ext uri="{BB962C8B-B14F-4D97-AF65-F5344CB8AC3E}">
        <p14:creationId xmlns:p14="http://schemas.microsoft.com/office/powerpoint/2010/main" val="391034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C394A6C-0273-16E3-5006-DEF757576BD4}"/>
              </a:ext>
            </a:extLst>
          </p:cNvPr>
          <p:cNvGrpSpPr/>
          <p:nvPr/>
        </p:nvGrpSpPr>
        <p:grpSpPr>
          <a:xfrm>
            <a:off x="0" y="-9525"/>
            <a:ext cx="9144004" cy="1345501"/>
            <a:chOff x="0" y="-9525"/>
            <a:chExt cx="9144004" cy="1345501"/>
          </a:xfrm>
        </p:grpSpPr>
        <p:pic>
          <p:nvPicPr>
            <p:cNvPr id="5" name="Picture 4" descr="A group of glasses of beer next to a barrel&#10;&#10;Description automatically generated">
              <a:extLst>
                <a:ext uri="{FF2B5EF4-FFF2-40B4-BE49-F238E27FC236}">
                  <a16:creationId xmlns:a16="http://schemas.microsoft.com/office/drawing/2014/main" id="{5FCCBEF3-084E-30BD-69A6-66F408276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05" t="-1" r="-1" b="33333"/>
            <a:stretch/>
          </p:blipFill>
          <p:spPr>
            <a:xfrm rot="16200000">
              <a:off x="1613250" y="-1622775"/>
              <a:ext cx="1345501" cy="4572002"/>
            </a:xfrm>
            <a:prstGeom prst="rect">
              <a:avLst/>
            </a:prstGeom>
          </p:spPr>
        </p:pic>
        <p:pic>
          <p:nvPicPr>
            <p:cNvPr id="6" name="Picture 5" descr="A group of glasses of beer next to a barrel&#10;&#10;Description automatically generated">
              <a:extLst>
                <a:ext uri="{FF2B5EF4-FFF2-40B4-BE49-F238E27FC236}">
                  <a16:creationId xmlns:a16="http://schemas.microsoft.com/office/drawing/2014/main" id="{A235DD66-457F-CB85-4B74-7118A0FC8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05" t="-1" r="-1" b="33333"/>
            <a:stretch/>
          </p:blipFill>
          <p:spPr>
            <a:xfrm rot="16200000">
              <a:off x="6185252" y="-1622775"/>
              <a:ext cx="1345501" cy="4572002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EBFBAB-7D21-FC7F-0D14-3DF13D7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0364"/>
            <a:ext cx="7886700" cy="754062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3B0A4F-664A-2E08-B0BD-52147223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28F8-53AE-4234-9393-E5F6E52213FC}" type="slidenum">
              <a:rPr lang="en-CA" smtClean="0"/>
              <a:t>6</a:t>
            </a:fld>
            <a:endParaRPr lang="en-CA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D4AF46-C683-3796-E5CF-FA72837CD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6363"/>
            <a:ext cx="9021097" cy="4800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We have performed an Exploratory Data Analysis and concluded:</a:t>
            </a:r>
          </a:p>
          <a:p>
            <a:pPr lvl="1">
              <a:lnSpc>
                <a:spcPct val="100000"/>
              </a:lnSpc>
            </a:pPr>
            <a:r>
              <a:rPr lang="en-US" sz="1400" b="1" dirty="0">
                <a:solidFill>
                  <a:srgbClr val="00B050"/>
                </a:solidFill>
              </a:rPr>
              <a:t>The database is very clean – no N/A or missing values identified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It looks like we need to perform </a:t>
            </a:r>
            <a:r>
              <a:rPr lang="en-US" sz="1400" b="1" dirty="0"/>
              <a:t>feature scaling </a:t>
            </a:r>
            <a:r>
              <a:rPr lang="en-US" sz="1400" dirty="0"/>
              <a:t>as part of our feature engineering process. Specifically, it appears that Volume Produced, Total Sales and Brewhouse Efficiency (to a lesser extent) should be scaled, provided that we use those variables in our modeling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We would also need to </a:t>
            </a:r>
            <a:r>
              <a:rPr lang="en-US" sz="1400" b="1" dirty="0"/>
              <a:t>change categorical variables</a:t>
            </a:r>
            <a:r>
              <a:rPr lang="en-US" sz="1400" dirty="0"/>
              <a:t> (Beer Style, SKU, and Location) </a:t>
            </a:r>
            <a:r>
              <a:rPr lang="en-US" sz="1400" b="1" dirty="0"/>
              <a:t>to dummy variables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1600" dirty="0"/>
              <a:t>Data science solution for this problem is to build a few statistical models that would be trained to </a:t>
            </a:r>
            <a:r>
              <a:rPr lang="en-US" sz="1600" b="1" u="sng" dirty="0"/>
              <a:t>determine per liter price of beer</a:t>
            </a:r>
          </a:p>
          <a:p>
            <a:pPr lvl="1">
              <a:lnSpc>
                <a:spcPct val="100000"/>
              </a:lnSpc>
            </a:pPr>
            <a:r>
              <a:rPr lang="en-US" sz="1400" b="1" dirty="0"/>
              <a:t>Plan to use linear regression, decision tree, random forest, and </a:t>
            </a:r>
            <a:r>
              <a:rPr lang="en-US" sz="1400" b="1" dirty="0" err="1"/>
              <a:t>XGBoost</a:t>
            </a:r>
            <a:r>
              <a:rPr lang="en-US" sz="1400" dirty="0"/>
              <a:t>. Plan to train the model on training data (80% of the total data) and will test it on testing data (the remaining 20%)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1600" b="1" dirty="0">
                <a:solidFill>
                  <a:srgbClr val="C00000"/>
                </a:solidFill>
              </a:rPr>
              <a:t>Identified very low correlation between independent variables and the depend variable</a:t>
            </a:r>
          </a:p>
          <a:p>
            <a:pPr lvl="1">
              <a:lnSpc>
                <a:spcPct val="100000"/>
              </a:lnSpc>
            </a:pPr>
            <a:r>
              <a:rPr lang="en-US" sz="1400" b="1" dirty="0"/>
              <a:t>Signals the model may have low predictive power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1600" dirty="0"/>
              <a:t>Additionally, identified low correlation between independent variables and several instances of multicollinearity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CA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57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5947</TotalTime>
  <Words>736</Words>
  <Application>Microsoft Office PowerPoint</Application>
  <PresentationFormat>On-screen Show (4:3)</PresentationFormat>
  <Paragraphs>59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CRAFT BEER INDUSTRY</vt:lpstr>
      <vt:lpstr>Small Business Focus: Craft Breweries</vt:lpstr>
      <vt:lpstr>Small Business Focus: Craft Breweries</vt:lpstr>
      <vt:lpstr>Most Numerical Data Is Uniformly Distributed</vt:lpstr>
      <vt:lpstr>Similarly, Categorical Data Is Uniformly Distributed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CRAFT BEER INDUSTRY</dc:title>
  <dc:creator>Nina Sysoeva</dc:creator>
  <cp:lastModifiedBy>Nina Sysoeva</cp:lastModifiedBy>
  <cp:revision>9</cp:revision>
  <dcterms:created xsi:type="dcterms:W3CDTF">2023-12-26T00:31:34Z</dcterms:created>
  <dcterms:modified xsi:type="dcterms:W3CDTF">2023-12-30T03:38:46Z</dcterms:modified>
</cp:coreProperties>
</file>