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64" r:id="rId3"/>
    <p:sldId id="265" r:id="rId4"/>
    <p:sldId id="257" r:id="rId5"/>
    <p:sldId id="266" r:id="rId6"/>
    <p:sldId id="267" r:id="rId7"/>
    <p:sldId id="260"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7132" autoAdjust="0"/>
  </p:normalViewPr>
  <p:slideViewPr>
    <p:cSldViewPr snapToGrid="0">
      <p:cViewPr varScale="1">
        <p:scale>
          <a:sx n="81" d="100"/>
          <a:sy n="81" d="100"/>
        </p:scale>
        <p:origin x="13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62747-4D0F-4B17-92E5-7E2584404AEF}" type="datetimeFigureOut">
              <a:rPr lang="en-CA" smtClean="0"/>
              <a:t>2024-01-02</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2264C-D68A-4D70-A4E3-CAF58395AF64}" type="slidenum">
              <a:rPr lang="en-CA" smtClean="0"/>
              <a:t>‹#›</a:t>
            </a:fld>
            <a:endParaRPr lang="en-CA"/>
          </a:p>
        </p:txBody>
      </p:sp>
    </p:spTree>
    <p:extLst>
      <p:ext uri="{BB962C8B-B14F-4D97-AF65-F5344CB8AC3E}">
        <p14:creationId xmlns:p14="http://schemas.microsoft.com/office/powerpoint/2010/main" val="3427567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countries across the globe, small businesses act as a backbone of the economy, providing jobs, goods, and services. In order to open a small business, a careful research into potential product and market characteristics needs to be performed, to ensure the endeavor is successful.</a:t>
            </a:r>
          </a:p>
          <a:p>
            <a:endParaRPr lang="en-US" dirty="0"/>
          </a:p>
          <a:p>
            <a:r>
              <a:rPr lang="en-US" dirty="0"/>
              <a:t>Micro-, small and medium-sized enterprises (commonly abbreviated as SMEs) are responsible for more than two thirds of all jobs worldwide. SMEs also account for the majority of new job creation. Small businesses focus on customer experience, stimulate local economy, often have lower  environmental impact (through shorter transportation distances), create jobs, and facilitate local community building (through paying local and state taxes and engaging in local charities and nonprofits).</a:t>
            </a:r>
          </a:p>
          <a:p>
            <a:endParaRPr lang="en-US" dirty="0"/>
          </a:p>
          <a:p>
            <a:r>
              <a:rPr lang="en-US" dirty="0"/>
              <a:t>Craft beer industry has gained popularity globally in recent years and is continuing to expand. It is a localized industry, which needs to be analyzed on a location-by-location basis due to its niche nature.</a:t>
            </a:r>
            <a:endParaRPr lang="en-CA" dirty="0"/>
          </a:p>
        </p:txBody>
      </p:sp>
      <p:sp>
        <p:nvSpPr>
          <p:cNvPr id="4" name="Slide Number Placeholder 3"/>
          <p:cNvSpPr>
            <a:spLocks noGrp="1"/>
          </p:cNvSpPr>
          <p:nvPr>
            <p:ph type="sldNum" sz="quarter" idx="5"/>
          </p:nvPr>
        </p:nvSpPr>
        <p:spPr/>
        <p:txBody>
          <a:bodyPr/>
          <a:lstStyle/>
          <a:p>
            <a:fld id="{F2E2264C-D68A-4D70-A4E3-CAF58395AF64}" type="slidenum">
              <a:rPr lang="en-CA" smtClean="0"/>
              <a:t>2</a:t>
            </a:fld>
            <a:endParaRPr lang="en-CA"/>
          </a:p>
        </p:txBody>
      </p:sp>
    </p:spTree>
    <p:extLst>
      <p:ext uri="{BB962C8B-B14F-4D97-AF65-F5344CB8AC3E}">
        <p14:creationId xmlns:p14="http://schemas.microsoft.com/office/powerpoint/2010/main" val="240798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https://globalnews.ca/news/10156194/rising-costs-bc-craft-breweries/</a:t>
            </a:r>
          </a:p>
          <a:p>
            <a:endParaRPr lang="en-CA" dirty="0"/>
          </a:p>
        </p:txBody>
      </p:sp>
      <p:sp>
        <p:nvSpPr>
          <p:cNvPr id="4" name="Slide Number Placeholder 3"/>
          <p:cNvSpPr>
            <a:spLocks noGrp="1"/>
          </p:cNvSpPr>
          <p:nvPr>
            <p:ph type="sldNum" sz="quarter" idx="5"/>
          </p:nvPr>
        </p:nvSpPr>
        <p:spPr/>
        <p:txBody>
          <a:bodyPr/>
          <a:lstStyle/>
          <a:p>
            <a:fld id="{F2E2264C-D68A-4D70-A4E3-CAF58395AF64}" type="slidenum">
              <a:rPr lang="en-CA" smtClean="0"/>
              <a:t>3</a:t>
            </a:fld>
            <a:endParaRPr lang="en-CA"/>
          </a:p>
        </p:txBody>
      </p:sp>
    </p:spTree>
    <p:extLst>
      <p:ext uri="{BB962C8B-B14F-4D97-AF65-F5344CB8AC3E}">
        <p14:creationId xmlns:p14="http://schemas.microsoft.com/office/powerpoint/2010/main" val="3448845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Data looks uniformly distributed. Presumably because it is synthetically generated – likely created to capture all different scenarios / beer classes.</a:t>
            </a:r>
          </a:p>
          <a:p>
            <a:r>
              <a:rPr lang="en-CA" dirty="0"/>
              <a:t>Revenue/liter (also price/liter) is a calculated field. It is distributed around the mean of US$5.4</a:t>
            </a:r>
          </a:p>
        </p:txBody>
      </p:sp>
      <p:sp>
        <p:nvSpPr>
          <p:cNvPr id="4" name="Slide Number Placeholder 3"/>
          <p:cNvSpPr>
            <a:spLocks noGrp="1"/>
          </p:cNvSpPr>
          <p:nvPr>
            <p:ph type="sldNum" sz="quarter" idx="5"/>
          </p:nvPr>
        </p:nvSpPr>
        <p:spPr/>
        <p:txBody>
          <a:bodyPr/>
          <a:lstStyle/>
          <a:p>
            <a:fld id="{F2E2264C-D68A-4D70-A4E3-CAF58395AF64}" type="slidenum">
              <a:rPr lang="en-CA" smtClean="0"/>
              <a:t>4</a:t>
            </a:fld>
            <a:endParaRPr lang="en-CA"/>
          </a:p>
        </p:txBody>
      </p:sp>
    </p:spTree>
    <p:extLst>
      <p:ext uri="{BB962C8B-B14F-4D97-AF65-F5344CB8AC3E}">
        <p14:creationId xmlns:p14="http://schemas.microsoft.com/office/powerpoint/2010/main" val="425273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2E2264C-D68A-4D70-A4E3-CAF58395AF64}" type="slidenum">
              <a:rPr lang="en-CA" smtClean="0"/>
              <a:t>5</a:t>
            </a:fld>
            <a:endParaRPr lang="en-CA"/>
          </a:p>
        </p:txBody>
      </p:sp>
    </p:spTree>
    <p:extLst>
      <p:ext uri="{BB962C8B-B14F-4D97-AF65-F5344CB8AC3E}">
        <p14:creationId xmlns:p14="http://schemas.microsoft.com/office/powerpoint/2010/main" val="20335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2E2264C-D68A-4D70-A4E3-CAF58395AF64}" type="slidenum">
              <a:rPr lang="en-CA" smtClean="0"/>
              <a:t>6</a:t>
            </a:fld>
            <a:endParaRPr lang="en-CA"/>
          </a:p>
        </p:txBody>
      </p:sp>
    </p:spTree>
    <p:extLst>
      <p:ext uri="{BB962C8B-B14F-4D97-AF65-F5344CB8AC3E}">
        <p14:creationId xmlns:p14="http://schemas.microsoft.com/office/powerpoint/2010/main" val="200277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FC75C-55CA-499A-9BA3-4655D81C8D8D}" type="datetime1">
              <a:rPr lang="en-CA" smtClean="0"/>
              <a:t>2024-01-02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117326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59ABB-81FB-42B5-AC9C-20E34787D205}" type="datetime1">
              <a:rPr lang="en-CA" smtClean="0"/>
              <a:t>2024-01-02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66155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4E6F9-F42E-48FF-B2AD-3545464D5263}" type="datetime1">
              <a:rPr lang="en-CA" smtClean="0"/>
              <a:t>2024-01-02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329033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D1680-7F5D-46E5-9307-0E601DE95AE9}" type="datetime1">
              <a:rPr lang="en-CA" smtClean="0"/>
              <a:t>2024-01-02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319988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75F3-C950-4686-AB38-03B64A02A3E1}" type="datetime1">
              <a:rPr lang="en-CA" smtClean="0"/>
              <a:t>2024-01-02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270700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7B40E6-3443-43EC-88C4-6FC839EAB18C}" type="datetime1">
              <a:rPr lang="en-CA" smtClean="0"/>
              <a:t>2024-01-02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41429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95B4C5-B67F-4730-89B4-FD642C03C7F8}" type="datetime1">
              <a:rPr lang="en-CA" smtClean="0"/>
              <a:t>2024-01-02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229147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5D3F1B-02B4-44A2-984F-E8D38EE19E0E}" type="datetime1">
              <a:rPr lang="en-CA" smtClean="0"/>
              <a:t>2024-01-02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392296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277F2-0931-4BEB-9F21-3310E861E9FE}" type="datetime1">
              <a:rPr lang="en-CA" smtClean="0"/>
              <a:t>2024-01-02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303015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5C0977-56A7-43EC-8584-152DFF276DA5}" type="datetime1">
              <a:rPr lang="en-CA" smtClean="0"/>
              <a:t>2024-01-02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370120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534C3-8B90-4C2C-9202-DBE83FB87C91}" type="datetime1">
              <a:rPr lang="en-CA" smtClean="0"/>
              <a:t>2024-01-02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32D28F8-53AE-4234-9393-E5F6E52213FC}" type="slidenum">
              <a:rPr lang="en-CA" smtClean="0"/>
              <a:t>‹#›</a:t>
            </a:fld>
            <a:endParaRPr lang="en-CA"/>
          </a:p>
        </p:txBody>
      </p:sp>
    </p:spTree>
    <p:extLst>
      <p:ext uri="{BB962C8B-B14F-4D97-AF65-F5344CB8AC3E}">
        <p14:creationId xmlns:p14="http://schemas.microsoft.com/office/powerpoint/2010/main" val="292509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4DB05-6087-4ABE-9A3B-8C33DF2E3692}" type="datetime1">
              <a:rPr lang="en-CA" smtClean="0"/>
              <a:t>2024-01-02</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D28F8-53AE-4234-9393-E5F6E52213FC}" type="slidenum">
              <a:rPr lang="en-CA" smtClean="0"/>
              <a:t>‹#›</a:t>
            </a:fld>
            <a:endParaRPr lang="en-CA"/>
          </a:p>
        </p:txBody>
      </p:sp>
    </p:spTree>
    <p:extLst>
      <p:ext uri="{BB962C8B-B14F-4D97-AF65-F5344CB8AC3E}">
        <p14:creationId xmlns:p14="http://schemas.microsoft.com/office/powerpoint/2010/main" val="4057546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mailchimp.com/resources/why-you-should-support-small-business/" TargetMode="External"/><Relationship Id="rId3" Type="http://schemas.openxmlformats.org/officeDocument/2006/relationships/image" Target="../media/image1.jpg"/><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linkedin.com/pulse/where-micro-small-businesses-around-world-visualizing-/" TargetMode="External"/><Relationship Id="rId4" Type="http://schemas.openxmlformats.org/officeDocument/2006/relationships/hyperlink" Target="https://www.ilo.org/infostories/en-GB/Stories/Employment/SMEs#engin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statista.com/statistics/270269/leading-10-countries-in-worldwide-beer-production/" TargetMode="External"/><Relationship Id="rId4" Type="http://schemas.openxmlformats.org/officeDocument/2006/relationships/hyperlink" Target="https://www.linkedin.com/pulse/future-beer-bangalo-nagraj-paripa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oup of glasses of beer next to a barrel&#10;&#10;Description automatically generated">
            <a:extLst>
              <a:ext uri="{FF2B5EF4-FFF2-40B4-BE49-F238E27FC236}">
                <a16:creationId xmlns:a16="http://schemas.microsoft.com/office/drawing/2014/main" id="{A28B4B95-6E5A-69E2-BA1D-6DF9A122106D}"/>
              </a:ext>
            </a:extLst>
          </p:cNvPr>
          <p:cNvPicPr>
            <a:picLocks noChangeAspect="1"/>
          </p:cNvPicPr>
          <p:nvPr/>
        </p:nvPicPr>
        <p:blipFill rotWithShape="1">
          <a:blip r:embed="rId2">
            <a:extLst>
              <a:ext uri="{28A0092B-C50C-407E-A947-70E740481C1C}">
                <a14:useLocalDpi xmlns:a14="http://schemas.microsoft.com/office/drawing/2010/main" val="0"/>
              </a:ext>
            </a:extLst>
          </a:blip>
          <a:srcRect l="11000" r="-1" b="-1"/>
          <a:stretch/>
        </p:blipFill>
        <p:spPr>
          <a:xfrm>
            <a:off x="-2285" y="10"/>
            <a:ext cx="9143999" cy="6857990"/>
          </a:xfrm>
          <a:prstGeom prst="rect">
            <a:avLst/>
          </a:prstGeom>
        </p:spPr>
      </p:pic>
      <p:sp>
        <p:nvSpPr>
          <p:cNvPr id="15" name="Rectangle 1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902FD-6C7B-E2AC-4850-337F0492BC87}"/>
              </a:ext>
            </a:extLst>
          </p:cNvPr>
          <p:cNvSpPr>
            <a:spLocks noGrp="1"/>
          </p:cNvSpPr>
          <p:nvPr>
            <p:ph type="ctrTitle"/>
          </p:nvPr>
        </p:nvSpPr>
        <p:spPr>
          <a:xfrm>
            <a:off x="822960" y="325550"/>
            <a:ext cx="7543800" cy="774588"/>
          </a:xfrm>
          <a:effectLst>
            <a:outerShdw blurRad="50800" dist="38100" dir="2700000" algn="tl" rotWithShape="0">
              <a:prstClr val="black">
                <a:alpha val="40000"/>
              </a:prstClr>
            </a:outerShdw>
          </a:effectLst>
        </p:spPr>
        <p:txBody>
          <a:bodyPr>
            <a:normAutofit/>
          </a:bodyPr>
          <a:lstStyle/>
          <a:p>
            <a:r>
              <a:rPr lang="en-CA" sz="4500" dirty="0">
                <a:solidFill>
                  <a:srgbClr val="FFFFFF"/>
                </a:solidFill>
              </a:rPr>
              <a:t>CRAFT BEER INDUSTRY</a:t>
            </a:r>
          </a:p>
        </p:txBody>
      </p:sp>
      <p:sp>
        <p:nvSpPr>
          <p:cNvPr id="3" name="Subtitle 2">
            <a:extLst>
              <a:ext uri="{FF2B5EF4-FFF2-40B4-BE49-F238E27FC236}">
                <a16:creationId xmlns:a16="http://schemas.microsoft.com/office/drawing/2014/main" id="{408AB4D1-FACD-8963-759E-DC907E7A1BF2}"/>
              </a:ext>
            </a:extLst>
          </p:cNvPr>
          <p:cNvSpPr>
            <a:spLocks noGrp="1"/>
          </p:cNvSpPr>
          <p:nvPr>
            <p:ph type="subTitle" idx="1"/>
          </p:nvPr>
        </p:nvSpPr>
        <p:spPr>
          <a:xfrm>
            <a:off x="825038" y="1166814"/>
            <a:ext cx="7543800" cy="519112"/>
          </a:xfrm>
          <a:effectLst>
            <a:outerShdw blurRad="50800" dist="38100" dir="2700000" algn="tl" rotWithShape="0">
              <a:prstClr val="black">
                <a:alpha val="40000"/>
              </a:prstClr>
            </a:outerShdw>
          </a:effectLst>
        </p:spPr>
        <p:txBody>
          <a:bodyPr>
            <a:normAutofit fontScale="85000" lnSpcReduction="10000"/>
          </a:bodyPr>
          <a:lstStyle/>
          <a:p>
            <a:r>
              <a:rPr lang="en-CA" dirty="0">
                <a:solidFill>
                  <a:srgbClr val="FFFFFF"/>
                </a:solidFill>
              </a:rPr>
              <a:t>STATISTICAL ANALYSIS OF STRATEGIC OPPORTUNITIES</a:t>
            </a:r>
          </a:p>
        </p:txBody>
      </p:sp>
      <p:sp>
        <p:nvSpPr>
          <p:cNvPr id="10" name="Subtitle 2">
            <a:extLst>
              <a:ext uri="{FF2B5EF4-FFF2-40B4-BE49-F238E27FC236}">
                <a16:creationId xmlns:a16="http://schemas.microsoft.com/office/drawing/2014/main" id="{78EAC28A-4FD6-26D4-159F-FCA549562F36}"/>
              </a:ext>
            </a:extLst>
          </p:cNvPr>
          <p:cNvSpPr txBox="1">
            <a:spLocks/>
          </p:cNvSpPr>
          <p:nvPr/>
        </p:nvSpPr>
        <p:spPr>
          <a:xfrm>
            <a:off x="863138" y="1771653"/>
            <a:ext cx="7543800" cy="519112"/>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dirty="0">
                <a:solidFill>
                  <a:srgbClr val="FFFFFF"/>
                </a:solidFill>
              </a:rPr>
              <a:t>Prepared by: Nina Sysoeva</a:t>
            </a:r>
          </a:p>
        </p:txBody>
      </p:sp>
    </p:spTree>
    <p:extLst>
      <p:ext uri="{BB962C8B-B14F-4D97-AF65-F5344CB8AC3E}">
        <p14:creationId xmlns:p14="http://schemas.microsoft.com/office/powerpoint/2010/main" val="84236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48B1E-B972-E8AE-7A82-BB94950259E8}"/>
              </a:ext>
            </a:extLst>
          </p:cNvPr>
          <p:cNvSpPr>
            <a:spLocks noGrp="1"/>
          </p:cNvSpPr>
          <p:nvPr>
            <p:ph idx="1"/>
          </p:nvPr>
        </p:nvSpPr>
        <p:spPr>
          <a:xfrm>
            <a:off x="722324" y="1768475"/>
            <a:ext cx="3230563" cy="3060700"/>
          </a:xfrm>
          <a:ln w="28575">
            <a:solidFill>
              <a:schemeClr val="tx1">
                <a:lumMod val="50000"/>
                <a:lumOff val="50000"/>
              </a:schemeClr>
            </a:solidFill>
          </a:ln>
        </p:spPr>
        <p:txBody>
          <a:bodyPr>
            <a:normAutofit/>
          </a:bodyPr>
          <a:lstStyle/>
          <a:p>
            <a:r>
              <a:rPr lang="en-US" sz="1400" dirty="0"/>
              <a:t>Micro-, small and medium-sized enterprises - </a:t>
            </a:r>
            <a:r>
              <a:rPr lang="en-US" sz="1400" b="1" dirty="0"/>
              <a:t>responsible for more than 2/3</a:t>
            </a:r>
            <a:r>
              <a:rPr lang="en-US" sz="1400" dirty="0"/>
              <a:t> </a:t>
            </a:r>
            <a:r>
              <a:rPr lang="en-US" sz="1400" b="1" dirty="0"/>
              <a:t>of all jobs worldwide</a:t>
            </a:r>
          </a:p>
          <a:p>
            <a:r>
              <a:rPr lang="en-US" sz="1400" dirty="0"/>
              <a:t>SMEs also </a:t>
            </a:r>
            <a:r>
              <a:rPr lang="en-US" sz="1400" b="1" dirty="0"/>
              <a:t>account for the majority of new job creation</a:t>
            </a:r>
          </a:p>
          <a:p>
            <a:r>
              <a:rPr lang="en-US" sz="1400" dirty="0"/>
              <a:t>SMEs typically have fewer than 250 employees</a:t>
            </a:r>
          </a:p>
          <a:p>
            <a:r>
              <a:rPr lang="en-US" sz="1400" dirty="0"/>
              <a:t>Small businesses </a:t>
            </a:r>
            <a:r>
              <a:rPr lang="en-US" sz="1400" b="1" dirty="0"/>
              <a:t>focus on customer experience, stimulate local economy, often reduce environmental impact, create jobs, and facilitate community building</a:t>
            </a:r>
          </a:p>
        </p:txBody>
      </p:sp>
      <p:grpSp>
        <p:nvGrpSpPr>
          <p:cNvPr id="7" name="Group 6">
            <a:extLst>
              <a:ext uri="{FF2B5EF4-FFF2-40B4-BE49-F238E27FC236}">
                <a16:creationId xmlns:a16="http://schemas.microsoft.com/office/drawing/2014/main" id="{2C394A6C-0273-16E3-5006-DEF757576BD4}"/>
              </a:ext>
            </a:extLst>
          </p:cNvPr>
          <p:cNvGrpSpPr/>
          <p:nvPr/>
        </p:nvGrpSpPr>
        <p:grpSpPr>
          <a:xfrm>
            <a:off x="0" y="-9525"/>
            <a:ext cx="9144004" cy="1345501"/>
            <a:chOff x="0" y="-9525"/>
            <a:chExt cx="9144004" cy="1345501"/>
          </a:xfrm>
        </p:grpSpPr>
        <p:pic>
          <p:nvPicPr>
            <p:cNvPr id="5" name="Picture 4" descr="A group of glasses of beer next to a barrel&#10;&#10;Description automatically generated">
              <a:extLst>
                <a:ext uri="{FF2B5EF4-FFF2-40B4-BE49-F238E27FC236}">
                  <a16:creationId xmlns:a16="http://schemas.microsoft.com/office/drawing/2014/main" id="{5FCCBEF3-084E-30BD-69A6-66F4082760DF}"/>
                </a:ext>
              </a:extLst>
            </p:cNvPr>
            <p:cNvPicPr>
              <a:picLocks noChangeAspect="1"/>
            </p:cNvPicPr>
            <p:nvPr/>
          </p:nvPicPr>
          <p:blipFill rotWithShape="1">
            <a:blip r:embed="rId3">
              <a:extLst>
                <a:ext uri="{28A0092B-C50C-407E-A947-70E740481C1C}">
                  <a14:useLocalDpi xmlns:a14="http://schemas.microsoft.com/office/drawing/2010/main" val="0"/>
                </a:ext>
              </a:extLst>
            </a:blip>
            <a:srcRect l="86905" t="-1" r="-1" b="33333"/>
            <a:stretch/>
          </p:blipFill>
          <p:spPr>
            <a:xfrm rot="16200000">
              <a:off x="1613250" y="-1622775"/>
              <a:ext cx="1345501" cy="4572002"/>
            </a:xfrm>
            <a:prstGeom prst="rect">
              <a:avLst/>
            </a:prstGeom>
          </p:spPr>
        </p:pic>
        <p:pic>
          <p:nvPicPr>
            <p:cNvPr id="6" name="Picture 5" descr="A group of glasses of beer next to a barrel&#10;&#10;Description automatically generated">
              <a:extLst>
                <a:ext uri="{FF2B5EF4-FFF2-40B4-BE49-F238E27FC236}">
                  <a16:creationId xmlns:a16="http://schemas.microsoft.com/office/drawing/2014/main" id="{A235DD66-457F-CB85-4B74-7118A0FC8CED}"/>
                </a:ext>
              </a:extLst>
            </p:cNvPr>
            <p:cNvPicPr>
              <a:picLocks noChangeAspect="1"/>
            </p:cNvPicPr>
            <p:nvPr/>
          </p:nvPicPr>
          <p:blipFill rotWithShape="1">
            <a:blip r:embed="rId3">
              <a:extLst>
                <a:ext uri="{28A0092B-C50C-407E-A947-70E740481C1C}">
                  <a14:useLocalDpi xmlns:a14="http://schemas.microsoft.com/office/drawing/2010/main" val="0"/>
                </a:ext>
              </a:extLst>
            </a:blip>
            <a:srcRect l="86905" t="-1" r="-1" b="33333"/>
            <a:stretch/>
          </p:blipFill>
          <p:spPr>
            <a:xfrm rot="16200000">
              <a:off x="6185252" y="-1622775"/>
              <a:ext cx="1345501" cy="4572002"/>
            </a:xfrm>
            <a:prstGeom prst="rect">
              <a:avLst/>
            </a:prstGeom>
          </p:spPr>
        </p:pic>
      </p:grpSp>
      <p:sp>
        <p:nvSpPr>
          <p:cNvPr id="2" name="Title 1">
            <a:extLst>
              <a:ext uri="{FF2B5EF4-FFF2-40B4-BE49-F238E27FC236}">
                <a16:creationId xmlns:a16="http://schemas.microsoft.com/office/drawing/2014/main" id="{13EBFBAB-7D21-FC7F-0D14-3DF13D7305AF}"/>
              </a:ext>
            </a:extLst>
          </p:cNvPr>
          <p:cNvSpPr>
            <a:spLocks noGrp="1"/>
          </p:cNvSpPr>
          <p:nvPr>
            <p:ph type="title"/>
          </p:nvPr>
        </p:nvSpPr>
        <p:spPr>
          <a:xfrm>
            <a:off x="628650" y="360364"/>
            <a:ext cx="7886700" cy="754062"/>
          </a:xfrm>
        </p:spPr>
        <p:txBody>
          <a:bodyPr>
            <a:noAutofit/>
          </a:bodyPr>
          <a:lstStyle/>
          <a:p>
            <a:r>
              <a:rPr lang="en-CA" sz="3200" dirty="0">
                <a:solidFill>
                  <a:schemeClr val="bg1"/>
                </a:solidFill>
              </a:rPr>
              <a:t>Small Business Focus: Craft Breweries</a:t>
            </a:r>
          </a:p>
        </p:txBody>
      </p:sp>
      <p:sp>
        <p:nvSpPr>
          <p:cNvPr id="4" name="Slide Number Placeholder 3">
            <a:extLst>
              <a:ext uri="{FF2B5EF4-FFF2-40B4-BE49-F238E27FC236}">
                <a16:creationId xmlns:a16="http://schemas.microsoft.com/office/drawing/2014/main" id="{75AA816B-8F97-9D08-763A-AEE33454C648}"/>
              </a:ext>
            </a:extLst>
          </p:cNvPr>
          <p:cNvSpPr>
            <a:spLocks noGrp="1"/>
          </p:cNvSpPr>
          <p:nvPr>
            <p:ph type="sldNum" sz="quarter" idx="12"/>
          </p:nvPr>
        </p:nvSpPr>
        <p:spPr/>
        <p:txBody>
          <a:bodyPr/>
          <a:lstStyle/>
          <a:p>
            <a:fld id="{E32D28F8-53AE-4234-9393-E5F6E52213FC}" type="slidenum">
              <a:rPr lang="en-CA" smtClean="0"/>
              <a:t>2</a:t>
            </a:fld>
            <a:endParaRPr lang="en-CA"/>
          </a:p>
        </p:txBody>
      </p:sp>
      <p:sp>
        <p:nvSpPr>
          <p:cNvPr id="8" name="Rectangle 7">
            <a:extLst>
              <a:ext uri="{FF2B5EF4-FFF2-40B4-BE49-F238E27FC236}">
                <a16:creationId xmlns:a16="http://schemas.microsoft.com/office/drawing/2014/main" id="{15C9D642-1226-F446-9853-E096DC3A4FA1}"/>
              </a:ext>
            </a:extLst>
          </p:cNvPr>
          <p:cNvSpPr/>
          <p:nvPr/>
        </p:nvSpPr>
        <p:spPr>
          <a:xfrm>
            <a:off x="722324" y="1454150"/>
            <a:ext cx="3230563" cy="251716"/>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Small Businesses</a:t>
            </a:r>
          </a:p>
        </p:txBody>
      </p:sp>
      <p:sp>
        <p:nvSpPr>
          <p:cNvPr id="9" name="Rectangle 8">
            <a:extLst>
              <a:ext uri="{FF2B5EF4-FFF2-40B4-BE49-F238E27FC236}">
                <a16:creationId xmlns:a16="http://schemas.microsoft.com/office/drawing/2014/main" id="{30899927-A1FD-6BE0-E162-70E84189B4DF}"/>
              </a:ext>
            </a:extLst>
          </p:cNvPr>
          <p:cNvSpPr/>
          <p:nvPr/>
        </p:nvSpPr>
        <p:spPr>
          <a:xfrm>
            <a:off x="4765654" y="1454150"/>
            <a:ext cx="3230563" cy="251716"/>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Craft Breweries Industry</a:t>
            </a:r>
          </a:p>
        </p:txBody>
      </p:sp>
      <p:sp>
        <p:nvSpPr>
          <p:cNvPr id="11" name="Content Placeholder 2">
            <a:extLst>
              <a:ext uri="{FF2B5EF4-FFF2-40B4-BE49-F238E27FC236}">
                <a16:creationId xmlns:a16="http://schemas.microsoft.com/office/drawing/2014/main" id="{24EACC50-7C95-DA60-240D-9E2FD7ACA3EE}"/>
              </a:ext>
            </a:extLst>
          </p:cNvPr>
          <p:cNvSpPr txBox="1">
            <a:spLocks/>
          </p:cNvSpPr>
          <p:nvPr/>
        </p:nvSpPr>
        <p:spPr>
          <a:xfrm>
            <a:off x="4765654" y="1768475"/>
            <a:ext cx="3230563" cy="3060700"/>
          </a:xfrm>
          <a:prstGeom prst="rect">
            <a:avLst/>
          </a:prstGeom>
          <a:ln w="28575">
            <a:solidFill>
              <a:schemeClr val="tx1">
                <a:lumMod val="50000"/>
                <a:lumOff val="50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Craft beer industry has </a:t>
            </a:r>
            <a:r>
              <a:rPr lang="en-US" sz="1400" b="1" dirty="0"/>
              <a:t>gained popularity globally and it is continuing to expand </a:t>
            </a:r>
          </a:p>
          <a:p>
            <a:r>
              <a:rPr lang="en-US" sz="1400" dirty="0"/>
              <a:t>Only in the U.S. there were 1,813 craft breweries in operation in 2010. In 2021, that number rose to well over 9,000</a:t>
            </a:r>
          </a:p>
          <a:p>
            <a:r>
              <a:rPr lang="en-US" sz="1400" dirty="0"/>
              <a:t>Globally, customers are demanding more unique tastes and the breweries continuing to reinvent themselves to fit to the tastes if the new demographics </a:t>
            </a:r>
          </a:p>
          <a:p>
            <a:r>
              <a:rPr lang="en-US" sz="1400" b="1" dirty="0"/>
              <a:t>Localized industry, which needs to be analyzed on a location-by-location basis</a:t>
            </a:r>
            <a:endParaRPr lang="en-CA" sz="1400" b="1" dirty="0"/>
          </a:p>
        </p:txBody>
      </p:sp>
      <p:sp>
        <p:nvSpPr>
          <p:cNvPr id="13" name="Isosceles Triangle 12">
            <a:extLst>
              <a:ext uri="{FF2B5EF4-FFF2-40B4-BE49-F238E27FC236}">
                <a16:creationId xmlns:a16="http://schemas.microsoft.com/office/drawing/2014/main" id="{AEEEC322-D44B-7732-5597-69EFC2F02101}"/>
              </a:ext>
            </a:extLst>
          </p:cNvPr>
          <p:cNvSpPr/>
          <p:nvPr/>
        </p:nvSpPr>
        <p:spPr>
          <a:xfrm rot="5400000">
            <a:off x="2866949" y="3113559"/>
            <a:ext cx="2988830" cy="401379"/>
          </a:xfrm>
          <a:prstGeom prst="triangle">
            <a:avLst/>
          </a:prstGeom>
          <a:solidFill>
            <a:schemeClr val="accent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F2160F15-230B-C8F1-93A7-5A5823ECD20C}"/>
              </a:ext>
            </a:extLst>
          </p:cNvPr>
          <p:cNvSpPr txBox="1"/>
          <p:nvPr/>
        </p:nvSpPr>
        <p:spPr>
          <a:xfrm>
            <a:off x="80956" y="6534156"/>
            <a:ext cx="4214615" cy="338554"/>
          </a:xfrm>
          <a:prstGeom prst="rect">
            <a:avLst/>
          </a:prstGeom>
          <a:noFill/>
        </p:spPr>
        <p:txBody>
          <a:bodyPr wrap="none" rtlCol="0">
            <a:spAutoFit/>
          </a:bodyPr>
          <a:lstStyle/>
          <a:p>
            <a:r>
              <a:rPr lang="en-CA" sz="800" dirty="0">
                <a:hlinkClick r:id="rId4"/>
              </a:rPr>
              <a:t>https://www.ilo.org/infostories/en-GB/Stories/Employment/SMEs#engines</a:t>
            </a:r>
            <a:endParaRPr lang="en-CA" sz="800" dirty="0"/>
          </a:p>
          <a:p>
            <a:r>
              <a:rPr lang="en-CA" sz="800" dirty="0">
                <a:hlinkClick r:id="rId5"/>
              </a:rPr>
              <a:t>https://www.linkedin.com/pulse/where-micro-small-businesses-around-world-visualizing-/</a:t>
            </a:r>
            <a:endParaRPr lang="en-CA" sz="800" dirty="0"/>
          </a:p>
        </p:txBody>
      </p:sp>
      <p:pic>
        <p:nvPicPr>
          <p:cNvPr id="17" name="Picture 16">
            <a:extLst>
              <a:ext uri="{FF2B5EF4-FFF2-40B4-BE49-F238E27FC236}">
                <a16:creationId xmlns:a16="http://schemas.microsoft.com/office/drawing/2014/main" id="{BCB79C15-5172-2B4A-DB7E-AE2D014D3090}"/>
              </a:ext>
            </a:extLst>
          </p:cNvPr>
          <p:cNvPicPr>
            <a:picLocks noChangeAspect="1"/>
          </p:cNvPicPr>
          <p:nvPr/>
        </p:nvPicPr>
        <p:blipFill rotWithShape="1">
          <a:blip r:embed="rId6"/>
          <a:srcRect t="12656" b="12713"/>
          <a:stretch/>
        </p:blipFill>
        <p:spPr>
          <a:xfrm>
            <a:off x="1249783" y="4893807"/>
            <a:ext cx="2185170" cy="1630823"/>
          </a:xfrm>
          <a:prstGeom prst="rect">
            <a:avLst/>
          </a:prstGeom>
        </p:spPr>
      </p:pic>
      <p:pic>
        <p:nvPicPr>
          <p:cNvPr id="1026" name="Picture 2" descr="Hearthstone Brewery pairs delicious beer with great food at Craft Beer Market | Beer Me British ...">
            <a:extLst>
              <a:ext uri="{FF2B5EF4-FFF2-40B4-BE49-F238E27FC236}">
                <a16:creationId xmlns:a16="http://schemas.microsoft.com/office/drawing/2014/main" id="{6B4EE221-0DE0-1C27-0163-F841BBD380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643" b="-1"/>
          <a:stretch/>
        </p:blipFill>
        <p:spPr bwMode="auto">
          <a:xfrm>
            <a:off x="5061352" y="4893807"/>
            <a:ext cx="2648691" cy="1630823"/>
          </a:xfrm>
          <a:prstGeom prst="rect">
            <a:avLst/>
          </a:prstGeom>
          <a:noFill/>
          <a:extLst>
            <a:ext uri="{909E8E84-426E-40DD-AFC4-6F175D3DCCD1}">
              <a14:hiddenFill xmlns:a14="http://schemas.microsoft.com/office/drawing/2010/main">
                <a:solidFill>
                  <a:srgbClr val="FFFFFF"/>
                </a:solidFill>
              </a14:hiddenFill>
            </a:ext>
          </a:extLst>
        </p:spPr>
      </p:pic>
      <p:sp>
        <p:nvSpPr>
          <p:cNvPr id="19" name="Isosceles Triangle 18">
            <a:extLst>
              <a:ext uri="{FF2B5EF4-FFF2-40B4-BE49-F238E27FC236}">
                <a16:creationId xmlns:a16="http://schemas.microsoft.com/office/drawing/2014/main" id="{E034D601-3793-E5DB-164F-440C81554753}"/>
              </a:ext>
            </a:extLst>
          </p:cNvPr>
          <p:cNvSpPr/>
          <p:nvPr/>
        </p:nvSpPr>
        <p:spPr>
          <a:xfrm rot="5400000">
            <a:off x="6826035" y="3113559"/>
            <a:ext cx="2988830" cy="401379"/>
          </a:xfrm>
          <a:prstGeom prst="triangle">
            <a:avLst/>
          </a:prstGeom>
          <a:solidFill>
            <a:schemeClr val="accent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6721566D-DE21-A9B1-B1F3-F37A9393E20F}"/>
              </a:ext>
            </a:extLst>
          </p:cNvPr>
          <p:cNvSpPr txBox="1"/>
          <p:nvPr/>
        </p:nvSpPr>
        <p:spPr>
          <a:xfrm>
            <a:off x="4562054" y="6534156"/>
            <a:ext cx="3531736" cy="338554"/>
          </a:xfrm>
          <a:prstGeom prst="rect">
            <a:avLst/>
          </a:prstGeom>
          <a:noFill/>
        </p:spPr>
        <p:txBody>
          <a:bodyPr wrap="none" rtlCol="0">
            <a:spAutoFit/>
          </a:bodyPr>
          <a:lstStyle/>
          <a:p>
            <a:r>
              <a:rPr lang="en-CA" sz="800" dirty="0">
                <a:hlinkClick r:id="rId8"/>
              </a:rPr>
              <a:t>https://mailchimp.com/resources/why-you-should-support-small-business/</a:t>
            </a:r>
            <a:endParaRPr lang="en-CA" sz="800" dirty="0"/>
          </a:p>
          <a:p>
            <a:endParaRPr lang="en-CA" sz="800" dirty="0"/>
          </a:p>
        </p:txBody>
      </p:sp>
    </p:spTree>
    <p:extLst>
      <p:ext uri="{BB962C8B-B14F-4D97-AF65-F5344CB8AC3E}">
        <p14:creationId xmlns:p14="http://schemas.microsoft.com/office/powerpoint/2010/main" val="370461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48B1E-B972-E8AE-7A82-BB94950259E8}"/>
              </a:ext>
            </a:extLst>
          </p:cNvPr>
          <p:cNvSpPr>
            <a:spLocks noGrp="1"/>
          </p:cNvSpPr>
          <p:nvPr>
            <p:ph idx="1"/>
          </p:nvPr>
        </p:nvSpPr>
        <p:spPr>
          <a:xfrm>
            <a:off x="741372" y="1768475"/>
            <a:ext cx="3230563" cy="3060700"/>
          </a:xfrm>
          <a:ln w="28575">
            <a:solidFill>
              <a:schemeClr val="tx1">
                <a:lumMod val="50000"/>
                <a:lumOff val="50000"/>
              </a:schemeClr>
            </a:solidFill>
          </a:ln>
        </p:spPr>
        <p:txBody>
          <a:bodyPr>
            <a:normAutofit/>
          </a:bodyPr>
          <a:lstStyle/>
          <a:p>
            <a:r>
              <a:rPr lang="en-US" sz="1400" b="1" dirty="0"/>
              <a:t>Key to assess the economics before opening a brewery </a:t>
            </a:r>
            <a:r>
              <a:rPr lang="en-US" sz="1400" dirty="0"/>
              <a:t>because of the competitive nature of the market, post-pandemic challenges, and because many start-ups fail in their first years</a:t>
            </a:r>
          </a:p>
          <a:p>
            <a:r>
              <a:rPr lang="en-US" sz="1400" dirty="0"/>
              <a:t>Determining product pricing is one of the crucial components towards calculating its profitability</a:t>
            </a:r>
          </a:p>
          <a:p>
            <a:r>
              <a:rPr lang="en-US" sz="1400" dirty="0"/>
              <a:t>We will </a:t>
            </a:r>
            <a:r>
              <a:rPr lang="en-US" sz="1400" b="1" dirty="0"/>
              <a:t>help up incoming entrepreneurs in their journey by helping to competitively price their beer offering on the market</a:t>
            </a:r>
          </a:p>
        </p:txBody>
      </p:sp>
      <p:grpSp>
        <p:nvGrpSpPr>
          <p:cNvPr id="7" name="Group 6">
            <a:extLst>
              <a:ext uri="{FF2B5EF4-FFF2-40B4-BE49-F238E27FC236}">
                <a16:creationId xmlns:a16="http://schemas.microsoft.com/office/drawing/2014/main" id="{2C394A6C-0273-16E3-5006-DEF757576BD4}"/>
              </a:ext>
            </a:extLst>
          </p:cNvPr>
          <p:cNvGrpSpPr/>
          <p:nvPr/>
        </p:nvGrpSpPr>
        <p:grpSpPr>
          <a:xfrm>
            <a:off x="0" y="-9525"/>
            <a:ext cx="9144004" cy="1345501"/>
            <a:chOff x="0" y="-9525"/>
            <a:chExt cx="9144004" cy="1345501"/>
          </a:xfrm>
        </p:grpSpPr>
        <p:pic>
          <p:nvPicPr>
            <p:cNvPr id="5" name="Picture 4" descr="A group of glasses of beer next to a barrel&#10;&#10;Description automatically generated">
              <a:extLst>
                <a:ext uri="{FF2B5EF4-FFF2-40B4-BE49-F238E27FC236}">
                  <a16:creationId xmlns:a16="http://schemas.microsoft.com/office/drawing/2014/main" id="{5FCCBEF3-084E-30BD-69A6-66F4082760DF}"/>
                </a:ext>
              </a:extLst>
            </p:cNvPr>
            <p:cNvPicPr>
              <a:picLocks noChangeAspect="1"/>
            </p:cNvPicPr>
            <p:nvPr/>
          </p:nvPicPr>
          <p:blipFill rotWithShape="1">
            <a:blip r:embed="rId3">
              <a:extLst>
                <a:ext uri="{28A0092B-C50C-407E-A947-70E740481C1C}">
                  <a14:useLocalDpi xmlns:a14="http://schemas.microsoft.com/office/drawing/2010/main" val="0"/>
                </a:ext>
              </a:extLst>
            </a:blip>
            <a:srcRect l="86905" t="-1" r="-1" b="33333"/>
            <a:stretch/>
          </p:blipFill>
          <p:spPr>
            <a:xfrm rot="16200000">
              <a:off x="1613250" y="-1622775"/>
              <a:ext cx="1345501" cy="4572002"/>
            </a:xfrm>
            <a:prstGeom prst="rect">
              <a:avLst/>
            </a:prstGeom>
          </p:spPr>
        </p:pic>
        <p:pic>
          <p:nvPicPr>
            <p:cNvPr id="6" name="Picture 5" descr="A group of glasses of beer next to a barrel&#10;&#10;Description automatically generated">
              <a:extLst>
                <a:ext uri="{FF2B5EF4-FFF2-40B4-BE49-F238E27FC236}">
                  <a16:creationId xmlns:a16="http://schemas.microsoft.com/office/drawing/2014/main" id="{A235DD66-457F-CB85-4B74-7118A0FC8CED}"/>
                </a:ext>
              </a:extLst>
            </p:cNvPr>
            <p:cNvPicPr>
              <a:picLocks noChangeAspect="1"/>
            </p:cNvPicPr>
            <p:nvPr/>
          </p:nvPicPr>
          <p:blipFill rotWithShape="1">
            <a:blip r:embed="rId3">
              <a:extLst>
                <a:ext uri="{28A0092B-C50C-407E-A947-70E740481C1C}">
                  <a14:useLocalDpi xmlns:a14="http://schemas.microsoft.com/office/drawing/2010/main" val="0"/>
                </a:ext>
              </a:extLst>
            </a:blip>
            <a:srcRect l="86905" t="-1" r="-1" b="33333"/>
            <a:stretch/>
          </p:blipFill>
          <p:spPr>
            <a:xfrm rot="16200000">
              <a:off x="6185252" y="-1622775"/>
              <a:ext cx="1345501" cy="4572002"/>
            </a:xfrm>
            <a:prstGeom prst="rect">
              <a:avLst/>
            </a:prstGeom>
          </p:spPr>
        </p:pic>
      </p:grpSp>
      <p:sp>
        <p:nvSpPr>
          <p:cNvPr id="2" name="Title 1">
            <a:extLst>
              <a:ext uri="{FF2B5EF4-FFF2-40B4-BE49-F238E27FC236}">
                <a16:creationId xmlns:a16="http://schemas.microsoft.com/office/drawing/2014/main" id="{13EBFBAB-7D21-FC7F-0D14-3DF13D7305AF}"/>
              </a:ext>
            </a:extLst>
          </p:cNvPr>
          <p:cNvSpPr>
            <a:spLocks noGrp="1"/>
          </p:cNvSpPr>
          <p:nvPr>
            <p:ph type="title"/>
          </p:nvPr>
        </p:nvSpPr>
        <p:spPr>
          <a:xfrm>
            <a:off x="628650" y="360364"/>
            <a:ext cx="7886700" cy="754062"/>
          </a:xfrm>
        </p:spPr>
        <p:txBody>
          <a:bodyPr>
            <a:noAutofit/>
          </a:bodyPr>
          <a:lstStyle/>
          <a:p>
            <a:r>
              <a:rPr lang="en-CA" sz="3200" dirty="0">
                <a:solidFill>
                  <a:schemeClr val="bg1"/>
                </a:solidFill>
              </a:rPr>
              <a:t>Small Business Focus: Craft Breweries</a:t>
            </a:r>
          </a:p>
        </p:txBody>
      </p:sp>
      <p:sp>
        <p:nvSpPr>
          <p:cNvPr id="4" name="Slide Number Placeholder 3">
            <a:extLst>
              <a:ext uri="{FF2B5EF4-FFF2-40B4-BE49-F238E27FC236}">
                <a16:creationId xmlns:a16="http://schemas.microsoft.com/office/drawing/2014/main" id="{75AA816B-8F97-9D08-763A-AEE33454C648}"/>
              </a:ext>
            </a:extLst>
          </p:cNvPr>
          <p:cNvSpPr>
            <a:spLocks noGrp="1"/>
          </p:cNvSpPr>
          <p:nvPr>
            <p:ph type="sldNum" sz="quarter" idx="12"/>
          </p:nvPr>
        </p:nvSpPr>
        <p:spPr/>
        <p:txBody>
          <a:bodyPr/>
          <a:lstStyle/>
          <a:p>
            <a:fld id="{E32D28F8-53AE-4234-9393-E5F6E52213FC}" type="slidenum">
              <a:rPr lang="en-CA" smtClean="0"/>
              <a:t>3</a:t>
            </a:fld>
            <a:endParaRPr lang="en-CA"/>
          </a:p>
        </p:txBody>
      </p:sp>
      <p:sp>
        <p:nvSpPr>
          <p:cNvPr id="8" name="Rectangle 7">
            <a:extLst>
              <a:ext uri="{FF2B5EF4-FFF2-40B4-BE49-F238E27FC236}">
                <a16:creationId xmlns:a16="http://schemas.microsoft.com/office/drawing/2014/main" id="{15C9D642-1226-F446-9853-E096DC3A4FA1}"/>
              </a:ext>
            </a:extLst>
          </p:cNvPr>
          <p:cNvSpPr/>
          <p:nvPr/>
        </p:nvSpPr>
        <p:spPr>
          <a:xfrm>
            <a:off x="741372" y="1454150"/>
            <a:ext cx="3230563" cy="251716"/>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Tackling the Problem</a:t>
            </a:r>
          </a:p>
        </p:txBody>
      </p:sp>
      <p:sp>
        <p:nvSpPr>
          <p:cNvPr id="9" name="Rectangle 8">
            <a:extLst>
              <a:ext uri="{FF2B5EF4-FFF2-40B4-BE49-F238E27FC236}">
                <a16:creationId xmlns:a16="http://schemas.microsoft.com/office/drawing/2014/main" id="{30899927-A1FD-6BE0-E162-70E84189B4DF}"/>
              </a:ext>
            </a:extLst>
          </p:cNvPr>
          <p:cNvSpPr/>
          <p:nvPr/>
        </p:nvSpPr>
        <p:spPr>
          <a:xfrm>
            <a:off x="4765654" y="1454150"/>
            <a:ext cx="3230563" cy="251716"/>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Estimating the Impact</a:t>
            </a:r>
          </a:p>
        </p:txBody>
      </p:sp>
      <p:sp>
        <p:nvSpPr>
          <p:cNvPr id="11" name="Content Placeholder 2">
            <a:extLst>
              <a:ext uri="{FF2B5EF4-FFF2-40B4-BE49-F238E27FC236}">
                <a16:creationId xmlns:a16="http://schemas.microsoft.com/office/drawing/2014/main" id="{24EACC50-7C95-DA60-240D-9E2FD7ACA3EE}"/>
              </a:ext>
            </a:extLst>
          </p:cNvPr>
          <p:cNvSpPr txBox="1">
            <a:spLocks/>
          </p:cNvSpPr>
          <p:nvPr/>
        </p:nvSpPr>
        <p:spPr>
          <a:xfrm>
            <a:off x="4765654" y="1768475"/>
            <a:ext cx="3230563" cy="3060700"/>
          </a:xfrm>
          <a:prstGeom prst="rect">
            <a:avLst/>
          </a:prstGeom>
          <a:ln w="28575">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Craft breweries are a local experience, and we </a:t>
            </a:r>
            <a:r>
              <a:rPr lang="en-US" sz="1400" b="1" dirty="0"/>
              <a:t>need to estimate their impacts locally</a:t>
            </a:r>
          </a:p>
          <a:p>
            <a:r>
              <a:rPr lang="en-US" sz="1400" dirty="0"/>
              <a:t>With over 60 various craft brewery outlets, it is believed that </a:t>
            </a:r>
            <a:r>
              <a:rPr lang="en-US" sz="1400" b="1" dirty="0"/>
              <a:t>Bangalore is still nowhere near to the peak of reaching its saturation point</a:t>
            </a:r>
          </a:p>
          <a:p>
            <a:r>
              <a:rPr lang="en-US" sz="1400" dirty="0"/>
              <a:t>The solution will impact entrepreneurs in Bangalore, who are looking to open a brewery and compete with the existing ones. </a:t>
            </a:r>
            <a:r>
              <a:rPr lang="en-US" sz="1400" b="1" dirty="0"/>
              <a:t>This solution can be also be scaled</a:t>
            </a:r>
            <a:endParaRPr lang="en-CA" sz="1400" b="1" dirty="0"/>
          </a:p>
        </p:txBody>
      </p:sp>
      <p:sp>
        <p:nvSpPr>
          <p:cNvPr id="13" name="Isosceles Triangle 12">
            <a:extLst>
              <a:ext uri="{FF2B5EF4-FFF2-40B4-BE49-F238E27FC236}">
                <a16:creationId xmlns:a16="http://schemas.microsoft.com/office/drawing/2014/main" id="{AEEEC322-D44B-7732-5597-69EFC2F02101}"/>
              </a:ext>
            </a:extLst>
          </p:cNvPr>
          <p:cNvSpPr/>
          <p:nvPr/>
        </p:nvSpPr>
        <p:spPr>
          <a:xfrm rot="5400000">
            <a:off x="2885997" y="3113559"/>
            <a:ext cx="2988830" cy="401379"/>
          </a:xfrm>
          <a:prstGeom prst="triangle">
            <a:avLst/>
          </a:prstGeom>
          <a:solidFill>
            <a:schemeClr val="accent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F2160F15-230B-C8F1-93A7-5A5823ECD20C}"/>
              </a:ext>
            </a:extLst>
          </p:cNvPr>
          <p:cNvSpPr txBox="1"/>
          <p:nvPr/>
        </p:nvSpPr>
        <p:spPr>
          <a:xfrm>
            <a:off x="80956" y="6534156"/>
            <a:ext cx="4447051" cy="461665"/>
          </a:xfrm>
          <a:prstGeom prst="rect">
            <a:avLst/>
          </a:prstGeom>
          <a:noFill/>
        </p:spPr>
        <p:txBody>
          <a:bodyPr wrap="none" rtlCol="0">
            <a:spAutoFit/>
          </a:bodyPr>
          <a:lstStyle/>
          <a:p>
            <a:r>
              <a:rPr lang="en-CA" sz="800" dirty="0">
                <a:hlinkClick r:id="rId4"/>
              </a:rPr>
              <a:t>https://www.linkedin.com/pulse/future-beer-bangalo-nagraj-paripati/</a:t>
            </a:r>
            <a:endParaRPr lang="en-CA" sz="800" dirty="0"/>
          </a:p>
          <a:p>
            <a:r>
              <a:rPr lang="en-CA" sz="800" dirty="0">
                <a:hlinkClick r:id="rId5"/>
              </a:rPr>
              <a:t>https://www.statista.com/statistics/270269/leading-10-countries-in-worldwide-beer-production/</a:t>
            </a:r>
            <a:endParaRPr lang="en-CA" sz="800" dirty="0"/>
          </a:p>
          <a:p>
            <a:endParaRPr lang="en-CA" sz="800" dirty="0"/>
          </a:p>
        </p:txBody>
      </p:sp>
      <p:pic>
        <p:nvPicPr>
          <p:cNvPr id="10" name="Picture 9">
            <a:extLst>
              <a:ext uri="{FF2B5EF4-FFF2-40B4-BE49-F238E27FC236}">
                <a16:creationId xmlns:a16="http://schemas.microsoft.com/office/drawing/2014/main" id="{3D1E9307-AD3A-33F9-89B2-4551402AA238}"/>
              </a:ext>
            </a:extLst>
          </p:cNvPr>
          <p:cNvPicPr>
            <a:picLocks noChangeAspect="1"/>
          </p:cNvPicPr>
          <p:nvPr/>
        </p:nvPicPr>
        <p:blipFill rotWithShape="1">
          <a:blip r:embed="rId6"/>
          <a:srcRect t="4311" b="4012"/>
          <a:stretch/>
        </p:blipFill>
        <p:spPr>
          <a:xfrm>
            <a:off x="1182666" y="4941118"/>
            <a:ext cx="2169532" cy="1517149"/>
          </a:xfrm>
          <a:prstGeom prst="rect">
            <a:avLst/>
          </a:prstGeom>
        </p:spPr>
      </p:pic>
      <p:sp>
        <p:nvSpPr>
          <p:cNvPr id="20" name="Isosceles Triangle 19">
            <a:extLst>
              <a:ext uri="{FF2B5EF4-FFF2-40B4-BE49-F238E27FC236}">
                <a16:creationId xmlns:a16="http://schemas.microsoft.com/office/drawing/2014/main" id="{38FA90F7-0BA5-2C3E-50D2-6B5AC9F44EDA}"/>
              </a:ext>
            </a:extLst>
          </p:cNvPr>
          <p:cNvSpPr/>
          <p:nvPr/>
        </p:nvSpPr>
        <p:spPr>
          <a:xfrm rot="5400000">
            <a:off x="2885997" y="3113560"/>
            <a:ext cx="2988830" cy="401379"/>
          </a:xfrm>
          <a:prstGeom prst="triangle">
            <a:avLst/>
          </a:prstGeom>
          <a:solidFill>
            <a:schemeClr val="accent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5AFD04AA-05DB-C0C4-33FD-78C56DB0602B}"/>
              </a:ext>
            </a:extLst>
          </p:cNvPr>
          <p:cNvSpPr/>
          <p:nvPr/>
        </p:nvSpPr>
        <p:spPr>
          <a:xfrm rot="5400000">
            <a:off x="-1125086" y="3113560"/>
            <a:ext cx="2988830" cy="401379"/>
          </a:xfrm>
          <a:prstGeom prst="triangle">
            <a:avLst/>
          </a:prstGeom>
          <a:solidFill>
            <a:schemeClr val="accent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01E88DFE-D216-34D5-BAF8-717CEAED2590}"/>
              </a:ext>
            </a:extLst>
          </p:cNvPr>
          <p:cNvPicPr>
            <a:picLocks noChangeAspect="1"/>
          </p:cNvPicPr>
          <p:nvPr/>
        </p:nvPicPr>
        <p:blipFill rotWithShape="1">
          <a:blip r:embed="rId7"/>
          <a:srcRect t="10940" b="12687"/>
          <a:stretch/>
        </p:blipFill>
        <p:spPr>
          <a:xfrm>
            <a:off x="5387676" y="4891784"/>
            <a:ext cx="1986518" cy="1517150"/>
          </a:xfrm>
          <a:prstGeom prst="rect">
            <a:avLst/>
          </a:prstGeom>
        </p:spPr>
      </p:pic>
    </p:spTree>
    <p:extLst>
      <p:ext uri="{BB962C8B-B14F-4D97-AF65-F5344CB8AC3E}">
        <p14:creationId xmlns:p14="http://schemas.microsoft.com/office/powerpoint/2010/main" val="45208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C394A6C-0273-16E3-5006-DEF757576BD4}"/>
              </a:ext>
            </a:extLst>
          </p:cNvPr>
          <p:cNvGrpSpPr/>
          <p:nvPr/>
        </p:nvGrpSpPr>
        <p:grpSpPr>
          <a:xfrm>
            <a:off x="0" y="-9525"/>
            <a:ext cx="9144004" cy="1345501"/>
            <a:chOff x="0" y="-9525"/>
            <a:chExt cx="9144004" cy="1345501"/>
          </a:xfrm>
        </p:grpSpPr>
        <p:pic>
          <p:nvPicPr>
            <p:cNvPr id="5" name="Picture 4" descr="A group of glasses of beer next to a barrel&#10;&#10;Description automatically generated">
              <a:extLst>
                <a:ext uri="{FF2B5EF4-FFF2-40B4-BE49-F238E27FC236}">
                  <a16:creationId xmlns:a16="http://schemas.microsoft.com/office/drawing/2014/main" id="{5FCCBEF3-084E-30BD-69A6-66F4082760DF}"/>
                </a:ext>
              </a:extLst>
            </p:cNvPr>
            <p:cNvPicPr>
              <a:picLocks noChangeAspect="1"/>
            </p:cNvPicPr>
            <p:nvPr/>
          </p:nvPicPr>
          <p:blipFill rotWithShape="1">
            <a:blip r:embed="rId3">
              <a:extLst>
                <a:ext uri="{28A0092B-C50C-407E-A947-70E740481C1C}">
                  <a14:useLocalDpi xmlns:a14="http://schemas.microsoft.com/office/drawing/2010/main" val="0"/>
                </a:ext>
              </a:extLst>
            </a:blip>
            <a:srcRect l="86905" t="-1" r="-1" b="33333"/>
            <a:stretch/>
          </p:blipFill>
          <p:spPr>
            <a:xfrm rot="16200000">
              <a:off x="1613250" y="-1622775"/>
              <a:ext cx="1345501" cy="4572002"/>
            </a:xfrm>
            <a:prstGeom prst="rect">
              <a:avLst/>
            </a:prstGeom>
          </p:spPr>
        </p:pic>
        <p:pic>
          <p:nvPicPr>
            <p:cNvPr id="6" name="Picture 5" descr="A group of glasses of beer next to a barrel&#10;&#10;Description automatically generated">
              <a:extLst>
                <a:ext uri="{FF2B5EF4-FFF2-40B4-BE49-F238E27FC236}">
                  <a16:creationId xmlns:a16="http://schemas.microsoft.com/office/drawing/2014/main" id="{A235DD66-457F-CB85-4B74-7118A0FC8CED}"/>
                </a:ext>
              </a:extLst>
            </p:cNvPr>
            <p:cNvPicPr>
              <a:picLocks noChangeAspect="1"/>
            </p:cNvPicPr>
            <p:nvPr/>
          </p:nvPicPr>
          <p:blipFill rotWithShape="1">
            <a:blip r:embed="rId3">
              <a:extLst>
                <a:ext uri="{28A0092B-C50C-407E-A947-70E740481C1C}">
                  <a14:useLocalDpi xmlns:a14="http://schemas.microsoft.com/office/drawing/2010/main" val="0"/>
                </a:ext>
              </a:extLst>
            </a:blip>
            <a:srcRect l="86905" t="-1" r="-1" b="33333"/>
            <a:stretch/>
          </p:blipFill>
          <p:spPr>
            <a:xfrm rot="16200000">
              <a:off x="6185252" y="-1622775"/>
              <a:ext cx="1345501" cy="4572002"/>
            </a:xfrm>
            <a:prstGeom prst="rect">
              <a:avLst/>
            </a:prstGeom>
          </p:spPr>
        </p:pic>
      </p:grpSp>
      <p:sp>
        <p:nvSpPr>
          <p:cNvPr id="2" name="Title 1">
            <a:extLst>
              <a:ext uri="{FF2B5EF4-FFF2-40B4-BE49-F238E27FC236}">
                <a16:creationId xmlns:a16="http://schemas.microsoft.com/office/drawing/2014/main" id="{13EBFBAB-7D21-FC7F-0D14-3DF13D7305AF}"/>
              </a:ext>
            </a:extLst>
          </p:cNvPr>
          <p:cNvSpPr>
            <a:spLocks noGrp="1"/>
          </p:cNvSpPr>
          <p:nvPr>
            <p:ph type="title"/>
          </p:nvPr>
        </p:nvSpPr>
        <p:spPr>
          <a:xfrm>
            <a:off x="628650" y="360364"/>
            <a:ext cx="7886700" cy="754062"/>
          </a:xfrm>
        </p:spPr>
        <p:txBody>
          <a:bodyPr>
            <a:normAutofit fontScale="90000"/>
          </a:bodyPr>
          <a:lstStyle/>
          <a:p>
            <a:r>
              <a:rPr lang="en-CA" sz="3200" dirty="0">
                <a:solidFill>
                  <a:schemeClr val="bg1"/>
                </a:solidFill>
              </a:rPr>
              <a:t>Most Numerical Data Is Uniformly Distributed (Sample)</a:t>
            </a:r>
          </a:p>
        </p:txBody>
      </p:sp>
      <p:pic>
        <p:nvPicPr>
          <p:cNvPr id="9" name="Picture 8">
            <a:extLst>
              <a:ext uri="{FF2B5EF4-FFF2-40B4-BE49-F238E27FC236}">
                <a16:creationId xmlns:a16="http://schemas.microsoft.com/office/drawing/2014/main" id="{95E1B849-9A62-1175-C313-8C3F1E436F57}"/>
              </a:ext>
            </a:extLst>
          </p:cNvPr>
          <p:cNvPicPr>
            <a:picLocks noChangeAspect="1"/>
          </p:cNvPicPr>
          <p:nvPr/>
        </p:nvPicPr>
        <p:blipFill>
          <a:blip r:embed="rId4"/>
          <a:stretch>
            <a:fillRect/>
          </a:stretch>
        </p:blipFill>
        <p:spPr>
          <a:xfrm>
            <a:off x="0" y="1584999"/>
            <a:ext cx="9144000" cy="4850051"/>
          </a:xfrm>
          <a:prstGeom prst="rect">
            <a:avLst/>
          </a:prstGeom>
        </p:spPr>
      </p:pic>
      <p:sp>
        <p:nvSpPr>
          <p:cNvPr id="10" name="Slide Number Placeholder 9">
            <a:extLst>
              <a:ext uri="{FF2B5EF4-FFF2-40B4-BE49-F238E27FC236}">
                <a16:creationId xmlns:a16="http://schemas.microsoft.com/office/drawing/2014/main" id="{F6A7F7CE-8432-E176-6865-B28DEAC284F8}"/>
              </a:ext>
            </a:extLst>
          </p:cNvPr>
          <p:cNvSpPr>
            <a:spLocks noGrp="1"/>
          </p:cNvSpPr>
          <p:nvPr>
            <p:ph type="sldNum" sz="quarter" idx="12"/>
          </p:nvPr>
        </p:nvSpPr>
        <p:spPr/>
        <p:txBody>
          <a:bodyPr/>
          <a:lstStyle/>
          <a:p>
            <a:fld id="{E32D28F8-53AE-4234-9393-E5F6E52213FC}" type="slidenum">
              <a:rPr lang="en-CA" smtClean="0"/>
              <a:t>4</a:t>
            </a:fld>
            <a:endParaRPr lang="en-CA"/>
          </a:p>
        </p:txBody>
      </p:sp>
      <p:sp>
        <p:nvSpPr>
          <p:cNvPr id="11" name="Rectangle 10">
            <a:extLst>
              <a:ext uri="{FF2B5EF4-FFF2-40B4-BE49-F238E27FC236}">
                <a16:creationId xmlns:a16="http://schemas.microsoft.com/office/drawing/2014/main" id="{4244E05B-5DE7-9999-F521-0D3B0134B613}"/>
              </a:ext>
            </a:extLst>
          </p:cNvPr>
          <p:cNvSpPr/>
          <p:nvPr/>
        </p:nvSpPr>
        <p:spPr>
          <a:xfrm>
            <a:off x="6838950" y="5172075"/>
            <a:ext cx="2266950" cy="11842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Up 11">
            <a:extLst>
              <a:ext uri="{FF2B5EF4-FFF2-40B4-BE49-F238E27FC236}">
                <a16:creationId xmlns:a16="http://schemas.microsoft.com/office/drawing/2014/main" id="{1F5563C7-6BEF-3BF4-1B20-E4110510CDD9}"/>
              </a:ext>
            </a:extLst>
          </p:cNvPr>
          <p:cNvSpPr/>
          <p:nvPr/>
        </p:nvSpPr>
        <p:spPr>
          <a:xfrm>
            <a:off x="6834182" y="6383789"/>
            <a:ext cx="176213" cy="165786"/>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4B791C8D-B665-590A-36CB-21B1E9B8D91C}"/>
              </a:ext>
            </a:extLst>
          </p:cNvPr>
          <p:cNvSpPr/>
          <p:nvPr/>
        </p:nvSpPr>
        <p:spPr>
          <a:xfrm>
            <a:off x="4738688" y="6549575"/>
            <a:ext cx="3376613" cy="307534"/>
          </a:xfrm>
          <a:prstGeom prst="rect">
            <a:avLst/>
          </a:prstGeom>
          <a:solidFill>
            <a:schemeClr val="tx1">
              <a:lumMod val="75000"/>
              <a:lumOff val="25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Target variable for estimation</a:t>
            </a:r>
          </a:p>
        </p:txBody>
      </p:sp>
    </p:spTree>
    <p:extLst>
      <p:ext uri="{BB962C8B-B14F-4D97-AF65-F5344CB8AC3E}">
        <p14:creationId xmlns:p14="http://schemas.microsoft.com/office/powerpoint/2010/main" val="59051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5F358-1C55-6B94-79CB-E09FA6545AD9}"/>
              </a:ext>
            </a:extLst>
          </p:cNvPr>
          <p:cNvPicPr>
            <a:picLocks noChangeAspect="1"/>
          </p:cNvPicPr>
          <p:nvPr/>
        </p:nvPicPr>
        <p:blipFill>
          <a:blip r:embed="rId3"/>
          <a:stretch>
            <a:fillRect/>
          </a:stretch>
        </p:blipFill>
        <p:spPr>
          <a:xfrm>
            <a:off x="66336" y="1637836"/>
            <a:ext cx="9001493" cy="4687356"/>
          </a:xfrm>
          <a:prstGeom prst="rect">
            <a:avLst/>
          </a:prstGeom>
        </p:spPr>
      </p:pic>
      <p:grpSp>
        <p:nvGrpSpPr>
          <p:cNvPr id="7" name="Group 6">
            <a:extLst>
              <a:ext uri="{FF2B5EF4-FFF2-40B4-BE49-F238E27FC236}">
                <a16:creationId xmlns:a16="http://schemas.microsoft.com/office/drawing/2014/main" id="{2C394A6C-0273-16E3-5006-DEF757576BD4}"/>
              </a:ext>
            </a:extLst>
          </p:cNvPr>
          <p:cNvGrpSpPr/>
          <p:nvPr/>
        </p:nvGrpSpPr>
        <p:grpSpPr>
          <a:xfrm>
            <a:off x="0" y="-9525"/>
            <a:ext cx="9144004" cy="1345501"/>
            <a:chOff x="0" y="-9525"/>
            <a:chExt cx="9144004" cy="1345501"/>
          </a:xfrm>
        </p:grpSpPr>
        <p:pic>
          <p:nvPicPr>
            <p:cNvPr id="5" name="Picture 4" descr="A group of glasses of beer next to a barrel&#10;&#10;Description automatically generated">
              <a:extLst>
                <a:ext uri="{FF2B5EF4-FFF2-40B4-BE49-F238E27FC236}">
                  <a16:creationId xmlns:a16="http://schemas.microsoft.com/office/drawing/2014/main" id="{5FCCBEF3-084E-30BD-69A6-66F4082760DF}"/>
                </a:ext>
              </a:extLst>
            </p:cNvPr>
            <p:cNvPicPr>
              <a:picLocks noChangeAspect="1"/>
            </p:cNvPicPr>
            <p:nvPr/>
          </p:nvPicPr>
          <p:blipFill rotWithShape="1">
            <a:blip r:embed="rId4">
              <a:extLst>
                <a:ext uri="{28A0092B-C50C-407E-A947-70E740481C1C}">
                  <a14:useLocalDpi xmlns:a14="http://schemas.microsoft.com/office/drawing/2010/main" val="0"/>
                </a:ext>
              </a:extLst>
            </a:blip>
            <a:srcRect l="86905" t="-1" r="-1" b="33333"/>
            <a:stretch/>
          </p:blipFill>
          <p:spPr>
            <a:xfrm rot="16200000">
              <a:off x="1613250" y="-1622775"/>
              <a:ext cx="1345501" cy="4572002"/>
            </a:xfrm>
            <a:prstGeom prst="rect">
              <a:avLst/>
            </a:prstGeom>
          </p:spPr>
        </p:pic>
        <p:pic>
          <p:nvPicPr>
            <p:cNvPr id="6" name="Picture 5" descr="A group of glasses of beer next to a barrel&#10;&#10;Description automatically generated">
              <a:extLst>
                <a:ext uri="{FF2B5EF4-FFF2-40B4-BE49-F238E27FC236}">
                  <a16:creationId xmlns:a16="http://schemas.microsoft.com/office/drawing/2014/main" id="{A235DD66-457F-CB85-4B74-7118A0FC8CED}"/>
                </a:ext>
              </a:extLst>
            </p:cNvPr>
            <p:cNvPicPr>
              <a:picLocks noChangeAspect="1"/>
            </p:cNvPicPr>
            <p:nvPr/>
          </p:nvPicPr>
          <p:blipFill rotWithShape="1">
            <a:blip r:embed="rId4">
              <a:extLst>
                <a:ext uri="{28A0092B-C50C-407E-A947-70E740481C1C}">
                  <a14:useLocalDpi xmlns:a14="http://schemas.microsoft.com/office/drawing/2010/main" val="0"/>
                </a:ext>
              </a:extLst>
            </a:blip>
            <a:srcRect l="86905" t="-1" r="-1" b="33333"/>
            <a:stretch/>
          </p:blipFill>
          <p:spPr>
            <a:xfrm rot="16200000">
              <a:off x="6185252" y="-1622775"/>
              <a:ext cx="1345501" cy="4572002"/>
            </a:xfrm>
            <a:prstGeom prst="rect">
              <a:avLst/>
            </a:prstGeom>
          </p:spPr>
        </p:pic>
      </p:grpSp>
      <p:sp>
        <p:nvSpPr>
          <p:cNvPr id="2" name="Title 1">
            <a:extLst>
              <a:ext uri="{FF2B5EF4-FFF2-40B4-BE49-F238E27FC236}">
                <a16:creationId xmlns:a16="http://schemas.microsoft.com/office/drawing/2014/main" id="{13EBFBAB-7D21-FC7F-0D14-3DF13D7305AF}"/>
              </a:ext>
            </a:extLst>
          </p:cNvPr>
          <p:cNvSpPr>
            <a:spLocks noGrp="1"/>
          </p:cNvSpPr>
          <p:nvPr>
            <p:ph type="title"/>
          </p:nvPr>
        </p:nvSpPr>
        <p:spPr>
          <a:xfrm>
            <a:off x="628650" y="360364"/>
            <a:ext cx="7886700" cy="754062"/>
          </a:xfrm>
        </p:spPr>
        <p:txBody>
          <a:bodyPr>
            <a:normAutofit fontScale="90000"/>
          </a:bodyPr>
          <a:lstStyle/>
          <a:p>
            <a:r>
              <a:rPr lang="en-CA" sz="3200" dirty="0">
                <a:solidFill>
                  <a:schemeClr val="bg1"/>
                </a:solidFill>
              </a:rPr>
              <a:t>Most Numerical Data Is Uniformly Distributed (Population)</a:t>
            </a:r>
          </a:p>
        </p:txBody>
      </p:sp>
      <p:sp>
        <p:nvSpPr>
          <p:cNvPr id="10" name="Slide Number Placeholder 9">
            <a:extLst>
              <a:ext uri="{FF2B5EF4-FFF2-40B4-BE49-F238E27FC236}">
                <a16:creationId xmlns:a16="http://schemas.microsoft.com/office/drawing/2014/main" id="{F6A7F7CE-8432-E176-6865-B28DEAC284F8}"/>
              </a:ext>
            </a:extLst>
          </p:cNvPr>
          <p:cNvSpPr>
            <a:spLocks noGrp="1"/>
          </p:cNvSpPr>
          <p:nvPr>
            <p:ph type="sldNum" sz="quarter" idx="12"/>
          </p:nvPr>
        </p:nvSpPr>
        <p:spPr/>
        <p:txBody>
          <a:bodyPr/>
          <a:lstStyle/>
          <a:p>
            <a:fld id="{E32D28F8-53AE-4234-9393-E5F6E52213FC}" type="slidenum">
              <a:rPr lang="en-CA" smtClean="0"/>
              <a:t>5</a:t>
            </a:fld>
            <a:endParaRPr lang="en-CA"/>
          </a:p>
        </p:txBody>
      </p:sp>
      <p:sp>
        <p:nvSpPr>
          <p:cNvPr id="11" name="Rectangle 10">
            <a:extLst>
              <a:ext uri="{FF2B5EF4-FFF2-40B4-BE49-F238E27FC236}">
                <a16:creationId xmlns:a16="http://schemas.microsoft.com/office/drawing/2014/main" id="{4244E05B-5DE7-9999-F521-0D3B0134B613}"/>
              </a:ext>
            </a:extLst>
          </p:cNvPr>
          <p:cNvSpPr/>
          <p:nvPr/>
        </p:nvSpPr>
        <p:spPr>
          <a:xfrm>
            <a:off x="6838950" y="5172075"/>
            <a:ext cx="2266950" cy="11842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Up 11">
            <a:extLst>
              <a:ext uri="{FF2B5EF4-FFF2-40B4-BE49-F238E27FC236}">
                <a16:creationId xmlns:a16="http://schemas.microsoft.com/office/drawing/2014/main" id="{1F5563C7-6BEF-3BF4-1B20-E4110510CDD9}"/>
              </a:ext>
            </a:extLst>
          </p:cNvPr>
          <p:cNvSpPr/>
          <p:nvPr/>
        </p:nvSpPr>
        <p:spPr>
          <a:xfrm>
            <a:off x="6834182" y="6383789"/>
            <a:ext cx="176213" cy="165786"/>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4B791C8D-B665-590A-36CB-21B1E9B8D91C}"/>
              </a:ext>
            </a:extLst>
          </p:cNvPr>
          <p:cNvSpPr/>
          <p:nvPr/>
        </p:nvSpPr>
        <p:spPr>
          <a:xfrm>
            <a:off x="4738688" y="6549575"/>
            <a:ext cx="3376613" cy="307534"/>
          </a:xfrm>
          <a:prstGeom prst="rect">
            <a:avLst/>
          </a:prstGeom>
          <a:solidFill>
            <a:schemeClr val="tx1">
              <a:lumMod val="75000"/>
              <a:lumOff val="25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Target variable for estimation</a:t>
            </a:r>
          </a:p>
        </p:txBody>
      </p:sp>
    </p:spTree>
    <p:extLst>
      <p:ext uri="{BB962C8B-B14F-4D97-AF65-F5344CB8AC3E}">
        <p14:creationId xmlns:p14="http://schemas.microsoft.com/office/powerpoint/2010/main" val="70544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C394A6C-0273-16E3-5006-DEF757576BD4}"/>
              </a:ext>
            </a:extLst>
          </p:cNvPr>
          <p:cNvGrpSpPr/>
          <p:nvPr/>
        </p:nvGrpSpPr>
        <p:grpSpPr>
          <a:xfrm>
            <a:off x="0" y="-9525"/>
            <a:ext cx="9144004" cy="1345501"/>
            <a:chOff x="0" y="-9525"/>
            <a:chExt cx="9144004" cy="1345501"/>
          </a:xfrm>
        </p:grpSpPr>
        <p:pic>
          <p:nvPicPr>
            <p:cNvPr id="5" name="Picture 4" descr="A group of glasses of beer next to a barrel&#10;&#10;Description automatically generated">
              <a:extLst>
                <a:ext uri="{FF2B5EF4-FFF2-40B4-BE49-F238E27FC236}">
                  <a16:creationId xmlns:a16="http://schemas.microsoft.com/office/drawing/2014/main" id="{5FCCBEF3-084E-30BD-69A6-66F4082760DF}"/>
                </a:ext>
              </a:extLst>
            </p:cNvPr>
            <p:cNvPicPr>
              <a:picLocks noChangeAspect="1"/>
            </p:cNvPicPr>
            <p:nvPr/>
          </p:nvPicPr>
          <p:blipFill rotWithShape="1">
            <a:blip r:embed="rId3">
              <a:extLst>
                <a:ext uri="{28A0092B-C50C-407E-A947-70E740481C1C}">
                  <a14:useLocalDpi xmlns:a14="http://schemas.microsoft.com/office/drawing/2010/main" val="0"/>
                </a:ext>
              </a:extLst>
            </a:blip>
            <a:srcRect l="86905" t="-1" r="-1" b="33333"/>
            <a:stretch/>
          </p:blipFill>
          <p:spPr>
            <a:xfrm rot="16200000">
              <a:off x="1613250" y="-1622775"/>
              <a:ext cx="1345501" cy="4572002"/>
            </a:xfrm>
            <a:prstGeom prst="rect">
              <a:avLst/>
            </a:prstGeom>
          </p:spPr>
        </p:pic>
        <p:pic>
          <p:nvPicPr>
            <p:cNvPr id="6" name="Picture 5" descr="A group of glasses of beer next to a barrel&#10;&#10;Description automatically generated">
              <a:extLst>
                <a:ext uri="{FF2B5EF4-FFF2-40B4-BE49-F238E27FC236}">
                  <a16:creationId xmlns:a16="http://schemas.microsoft.com/office/drawing/2014/main" id="{A235DD66-457F-CB85-4B74-7118A0FC8CED}"/>
                </a:ext>
              </a:extLst>
            </p:cNvPr>
            <p:cNvPicPr>
              <a:picLocks noChangeAspect="1"/>
            </p:cNvPicPr>
            <p:nvPr/>
          </p:nvPicPr>
          <p:blipFill rotWithShape="1">
            <a:blip r:embed="rId3">
              <a:extLst>
                <a:ext uri="{28A0092B-C50C-407E-A947-70E740481C1C}">
                  <a14:useLocalDpi xmlns:a14="http://schemas.microsoft.com/office/drawing/2010/main" val="0"/>
                </a:ext>
              </a:extLst>
            </a:blip>
            <a:srcRect l="86905" t="-1" r="-1" b="33333"/>
            <a:stretch/>
          </p:blipFill>
          <p:spPr>
            <a:xfrm rot="16200000">
              <a:off x="6185252" y="-1622775"/>
              <a:ext cx="1345501" cy="4572002"/>
            </a:xfrm>
            <a:prstGeom prst="rect">
              <a:avLst/>
            </a:prstGeom>
          </p:spPr>
        </p:pic>
      </p:grpSp>
      <p:sp>
        <p:nvSpPr>
          <p:cNvPr id="2" name="Title 1">
            <a:extLst>
              <a:ext uri="{FF2B5EF4-FFF2-40B4-BE49-F238E27FC236}">
                <a16:creationId xmlns:a16="http://schemas.microsoft.com/office/drawing/2014/main" id="{13EBFBAB-7D21-FC7F-0D14-3DF13D7305AF}"/>
              </a:ext>
            </a:extLst>
          </p:cNvPr>
          <p:cNvSpPr>
            <a:spLocks noGrp="1"/>
          </p:cNvSpPr>
          <p:nvPr>
            <p:ph type="title"/>
          </p:nvPr>
        </p:nvSpPr>
        <p:spPr>
          <a:xfrm>
            <a:off x="628649" y="360364"/>
            <a:ext cx="8254795" cy="754062"/>
          </a:xfrm>
        </p:spPr>
        <p:txBody>
          <a:bodyPr>
            <a:normAutofit/>
          </a:bodyPr>
          <a:lstStyle/>
          <a:p>
            <a:r>
              <a:rPr lang="en-CA" sz="3200" dirty="0">
                <a:solidFill>
                  <a:schemeClr val="bg1"/>
                </a:solidFill>
              </a:rPr>
              <a:t>Population Mean Grouped by Beer Style</a:t>
            </a:r>
          </a:p>
        </p:txBody>
      </p:sp>
      <p:sp>
        <p:nvSpPr>
          <p:cNvPr id="10" name="Slide Number Placeholder 9">
            <a:extLst>
              <a:ext uri="{FF2B5EF4-FFF2-40B4-BE49-F238E27FC236}">
                <a16:creationId xmlns:a16="http://schemas.microsoft.com/office/drawing/2014/main" id="{F6A7F7CE-8432-E176-6865-B28DEAC284F8}"/>
              </a:ext>
            </a:extLst>
          </p:cNvPr>
          <p:cNvSpPr>
            <a:spLocks noGrp="1"/>
          </p:cNvSpPr>
          <p:nvPr>
            <p:ph type="sldNum" sz="quarter" idx="12"/>
          </p:nvPr>
        </p:nvSpPr>
        <p:spPr/>
        <p:txBody>
          <a:bodyPr/>
          <a:lstStyle/>
          <a:p>
            <a:fld id="{E32D28F8-53AE-4234-9393-E5F6E52213FC}" type="slidenum">
              <a:rPr lang="en-CA" smtClean="0"/>
              <a:t>6</a:t>
            </a:fld>
            <a:endParaRPr lang="en-CA"/>
          </a:p>
        </p:txBody>
      </p:sp>
      <p:pic>
        <p:nvPicPr>
          <p:cNvPr id="4" name="Picture 3">
            <a:extLst>
              <a:ext uri="{FF2B5EF4-FFF2-40B4-BE49-F238E27FC236}">
                <a16:creationId xmlns:a16="http://schemas.microsoft.com/office/drawing/2014/main" id="{E08D15F0-6DD2-32E2-450B-DAA72C5F6C38}"/>
              </a:ext>
            </a:extLst>
          </p:cNvPr>
          <p:cNvPicPr>
            <a:picLocks noChangeAspect="1"/>
          </p:cNvPicPr>
          <p:nvPr/>
        </p:nvPicPr>
        <p:blipFill>
          <a:blip r:embed="rId4"/>
          <a:stretch>
            <a:fillRect/>
          </a:stretch>
        </p:blipFill>
        <p:spPr>
          <a:xfrm>
            <a:off x="1127227" y="1484315"/>
            <a:ext cx="6419565" cy="2305050"/>
          </a:xfrm>
          <a:prstGeom prst="rect">
            <a:avLst/>
          </a:prstGeom>
        </p:spPr>
      </p:pic>
      <p:pic>
        <p:nvPicPr>
          <p:cNvPr id="9" name="Picture 8">
            <a:extLst>
              <a:ext uri="{FF2B5EF4-FFF2-40B4-BE49-F238E27FC236}">
                <a16:creationId xmlns:a16="http://schemas.microsoft.com/office/drawing/2014/main" id="{D37670F0-8AF4-1330-7B4E-2D92F7CAF08D}"/>
              </a:ext>
            </a:extLst>
          </p:cNvPr>
          <p:cNvPicPr>
            <a:picLocks noChangeAspect="1"/>
          </p:cNvPicPr>
          <p:nvPr/>
        </p:nvPicPr>
        <p:blipFill>
          <a:blip r:embed="rId5"/>
          <a:stretch>
            <a:fillRect/>
          </a:stretch>
        </p:blipFill>
        <p:spPr>
          <a:xfrm>
            <a:off x="1094734" y="4113415"/>
            <a:ext cx="6425557" cy="2328101"/>
          </a:xfrm>
          <a:prstGeom prst="rect">
            <a:avLst/>
          </a:prstGeom>
        </p:spPr>
      </p:pic>
    </p:spTree>
    <p:extLst>
      <p:ext uri="{BB962C8B-B14F-4D97-AF65-F5344CB8AC3E}">
        <p14:creationId xmlns:p14="http://schemas.microsoft.com/office/powerpoint/2010/main" val="67222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993B62-66B1-9512-BA99-55E691565532}"/>
              </a:ext>
            </a:extLst>
          </p:cNvPr>
          <p:cNvPicPr>
            <a:picLocks noChangeAspect="1"/>
          </p:cNvPicPr>
          <p:nvPr/>
        </p:nvPicPr>
        <p:blipFill>
          <a:blip r:embed="rId2"/>
          <a:stretch>
            <a:fillRect/>
          </a:stretch>
        </p:blipFill>
        <p:spPr>
          <a:xfrm>
            <a:off x="3337471" y="1333807"/>
            <a:ext cx="5713236" cy="5524193"/>
          </a:xfrm>
          <a:prstGeom prst="rect">
            <a:avLst/>
          </a:prstGeom>
        </p:spPr>
      </p:pic>
      <p:grpSp>
        <p:nvGrpSpPr>
          <p:cNvPr id="7" name="Group 6">
            <a:extLst>
              <a:ext uri="{FF2B5EF4-FFF2-40B4-BE49-F238E27FC236}">
                <a16:creationId xmlns:a16="http://schemas.microsoft.com/office/drawing/2014/main" id="{2C394A6C-0273-16E3-5006-DEF757576BD4}"/>
              </a:ext>
            </a:extLst>
          </p:cNvPr>
          <p:cNvGrpSpPr/>
          <p:nvPr/>
        </p:nvGrpSpPr>
        <p:grpSpPr>
          <a:xfrm>
            <a:off x="-52388" y="-42546"/>
            <a:ext cx="9144004" cy="1345501"/>
            <a:chOff x="0" y="-9525"/>
            <a:chExt cx="9144004" cy="1345501"/>
          </a:xfrm>
        </p:grpSpPr>
        <p:pic>
          <p:nvPicPr>
            <p:cNvPr id="5" name="Picture 4" descr="A group of glasses of beer next to a barrel&#10;&#10;Description automatically generated">
              <a:extLst>
                <a:ext uri="{FF2B5EF4-FFF2-40B4-BE49-F238E27FC236}">
                  <a16:creationId xmlns:a16="http://schemas.microsoft.com/office/drawing/2014/main" id="{5FCCBEF3-084E-30BD-69A6-66F4082760DF}"/>
                </a:ext>
              </a:extLst>
            </p:cNvPr>
            <p:cNvPicPr>
              <a:picLocks noChangeAspect="1"/>
            </p:cNvPicPr>
            <p:nvPr/>
          </p:nvPicPr>
          <p:blipFill rotWithShape="1">
            <a:blip r:embed="rId3">
              <a:extLst>
                <a:ext uri="{28A0092B-C50C-407E-A947-70E740481C1C}">
                  <a14:useLocalDpi xmlns:a14="http://schemas.microsoft.com/office/drawing/2010/main" val="0"/>
                </a:ext>
              </a:extLst>
            </a:blip>
            <a:srcRect l="86905" t="-1" r="-1" b="33333"/>
            <a:stretch/>
          </p:blipFill>
          <p:spPr>
            <a:xfrm rot="16200000">
              <a:off x="1613250" y="-1622775"/>
              <a:ext cx="1345501" cy="4572002"/>
            </a:xfrm>
            <a:prstGeom prst="rect">
              <a:avLst/>
            </a:prstGeom>
          </p:spPr>
        </p:pic>
        <p:pic>
          <p:nvPicPr>
            <p:cNvPr id="6" name="Picture 5" descr="A group of glasses of beer next to a barrel&#10;&#10;Description automatically generated">
              <a:extLst>
                <a:ext uri="{FF2B5EF4-FFF2-40B4-BE49-F238E27FC236}">
                  <a16:creationId xmlns:a16="http://schemas.microsoft.com/office/drawing/2014/main" id="{A235DD66-457F-CB85-4B74-7118A0FC8CED}"/>
                </a:ext>
              </a:extLst>
            </p:cNvPr>
            <p:cNvPicPr>
              <a:picLocks noChangeAspect="1"/>
            </p:cNvPicPr>
            <p:nvPr/>
          </p:nvPicPr>
          <p:blipFill rotWithShape="1">
            <a:blip r:embed="rId3">
              <a:extLst>
                <a:ext uri="{28A0092B-C50C-407E-A947-70E740481C1C}">
                  <a14:useLocalDpi xmlns:a14="http://schemas.microsoft.com/office/drawing/2010/main" val="0"/>
                </a:ext>
              </a:extLst>
            </a:blip>
            <a:srcRect l="86905" t="-1" r="-1" b="33333"/>
            <a:stretch/>
          </p:blipFill>
          <p:spPr>
            <a:xfrm rot="16200000">
              <a:off x="6185252" y="-1622775"/>
              <a:ext cx="1345501" cy="4572002"/>
            </a:xfrm>
            <a:prstGeom prst="rect">
              <a:avLst/>
            </a:prstGeom>
          </p:spPr>
        </p:pic>
      </p:grpSp>
      <p:sp>
        <p:nvSpPr>
          <p:cNvPr id="2" name="Title 1">
            <a:extLst>
              <a:ext uri="{FF2B5EF4-FFF2-40B4-BE49-F238E27FC236}">
                <a16:creationId xmlns:a16="http://schemas.microsoft.com/office/drawing/2014/main" id="{13EBFBAB-7D21-FC7F-0D14-3DF13D7305AF}"/>
              </a:ext>
            </a:extLst>
          </p:cNvPr>
          <p:cNvSpPr>
            <a:spLocks noGrp="1"/>
          </p:cNvSpPr>
          <p:nvPr>
            <p:ph type="title"/>
          </p:nvPr>
        </p:nvSpPr>
        <p:spPr>
          <a:xfrm>
            <a:off x="628650" y="360364"/>
            <a:ext cx="8462966" cy="754062"/>
          </a:xfrm>
        </p:spPr>
        <p:txBody>
          <a:bodyPr>
            <a:normAutofit fontScale="90000"/>
          </a:bodyPr>
          <a:lstStyle/>
          <a:p>
            <a:r>
              <a:rPr lang="en-CA" sz="3200" dirty="0">
                <a:solidFill>
                  <a:schemeClr val="bg1"/>
                </a:solidFill>
              </a:rPr>
              <a:t>Similarly, Categorical Data Is Uniformly Distributed</a:t>
            </a:r>
          </a:p>
        </p:txBody>
      </p:sp>
      <p:sp>
        <p:nvSpPr>
          <p:cNvPr id="3" name="Slide Number Placeholder 2">
            <a:extLst>
              <a:ext uri="{FF2B5EF4-FFF2-40B4-BE49-F238E27FC236}">
                <a16:creationId xmlns:a16="http://schemas.microsoft.com/office/drawing/2014/main" id="{4B3B0A4F-664A-2E08-B0BD-52147223C8C3}"/>
              </a:ext>
            </a:extLst>
          </p:cNvPr>
          <p:cNvSpPr>
            <a:spLocks noGrp="1"/>
          </p:cNvSpPr>
          <p:nvPr>
            <p:ph type="sldNum" sz="quarter" idx="12"/>
          </p:nvPr>
        </p:nvSpPr>
        <p:spPr>
          <a:xfrm>
            <a:off x="6991355" y="6356351"/>
            <a:ext cx="2057400" cy="365125"/>
          </a:xfrm>
        </p:spPr>
        <p:txBody>
          <a:bodyPr/>
          <a:lstStyle/>
          <a:p>
            <a:fld id="{E32D28F8-53AE-4234-9393-E5F6E52213FC}" type="slidenum">
              <a:rPr lang="en-CA" smtClean="0"/>
              <a:t>7</a:t>
            </a:fld>
            <a:endParaRPr lang="en-CA" dirty="0"/>
          </a:p>
        </p:txBody>
      </p:sp>
      <p:sp>
        <p:nvSpPr>
          <p:cNvPr id="10" name="Content Placeholder 2">
            <a:extLst>
              <a:ext uri="{FF2B5EF4-FFF2-40B4-BE49-F238E27FC236}">
                <a16:creationId xmlns:a16="http://schemas.microsoft.com/office/drawing/2014/main" id="{726F3223-9901-0382-9A64-80FA2E4D93D3}"/>
              </a:ext>
            </a:extLst>
          </p:cNvPr>
          <p:cNvSpPr>
            <a:spLocks noGrp="1"/>
          </p:cNvSpPr>
          <p:nvPr>
            <p:ph idx="1"/>
          </p:nvPr>
        </p:nvSpPr>
        <p:spPr>
          <a:xfrm>
            <a:off x="0" y="1376363"/>
            <a:ext cx="3028335" cy="4800600"/>
          </a:xfrm>
        </p:spPr>
        <p:txBody>
          <a:bodyPr>
            <a:normAutofit/>
          </a:bodyPr>
          <a:lstStyle/>
          <a:p>
            <a:r>
              <a:rPr lang="en-US" sz="1600" dirty="0"/>
              <a:t>Dataset summarizes craft brewery beer data, spanning from January 2020 to December 2023</a:t>
            </a:r>
          </a:p>
          <a:p>
            <a:r>
              <a:rPr lang="en-US" sz="1600" dirty="0"/>
              <a:t>This is a synthetic database for educational purposes</a:t>
            </a:r>
          </a:p>
          <a:p>
            <a:r>
              <a:rPr lang="en-US" sz="1600" dirty="0"/>
              <a:t>The database is focused on Bangalore, India</a:t>
            </a:r>
          </a:p>
          <a:p>
            <a:r>
              <a:rPr lang="en-US" sz="1600" dirty="0"/>
              <a:t>The database has 20 features and 10M rows (scaled down to 50k sample)</a:t>
            </a:r>
            <a:r>
              <a:rPr lang="en-US" sz="1600" baseline="30000" dirty="0"/>
              <a:t>(1)</a:t>
            </a:r>
          </a:p>
          <a:p>
            <a:r>
              <a:rPr lang="en-US" sz="1600" dirty="0"/>
              <a:t>Most features in the database are uniformly distributed</a:t>
            </a:r>
            <a:endParaRPr lang="en-CA" sz="1600" dirty="0"/>
          </a:p>
        </p:txBody>
      </p:sp>
      <p:sp>
        <p:nvSpPr>
          <p:cNvPr id="11" name="TextBox 10">
            <a:extLst>
              <a:ext uri="{FF2B5EF4-FFF2-40B4-BE49-F238E27FC236}">
                <a16:creationId xmlns:a16="http://schemas.microsoft.com/office/drawing/2014/main" id="{AB3654B3-A2AB-59C6-1BE5-F6A7D210FD40}"/>
              </a:ext>
            </a:extLst>
          </p:cNvPr>
          <p:cNvSpPr txBox="1"/>
          <p:nvPr/>
        </p:nvSpPr>
        <p:spPr>
          <a:xfrm>
            <a:off x="80956" y="6632476"/>
            <a:ext cx="3219151" cy="215444"/>
          </a:xfrm>
          <a:prstGeom prst="rect">
            <a:avLst/>
          </a:prstGeom>
          <a:noFill/>
        </p:spPr>
        <p:txBody>
          <a:bodyPr wrap="none" rtlCol="0">
            <a:spAutoFit/>
          </a:bodyPr>
          <a:lstStyle/>
          <a:p>
            <a:r>
              <a:rPr lang="en-CA" sz="800" dirty="0"/>
              <a:t>(1) Ingredient ratio (</a:t>
            </a:r>
            <a:r>
              <a:rPr lang="en-CA" sz="800" dirty="0" err="1"/>
              <a:t>water:grains:hops</a:t>
            </a:r>
            <a:r>
              <a:rPr lang="en-CA" sz="800" dirty="0"/>
              <a:t>) is not included in the charts</a:t>
            </a:r>
          </a:p>
        </p:txBody>
      </p:sp>
    </p:spTree>
    <p:extLst>
      <p:ext uri="{BB962C8B-B14F-4D97-AF65-F5344CB8AC3E}">
        <p14:creationId xmlns:p14="http://schemas.microsoft.com/office/powerpoint/2010/main" val="391034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C394A6C-0273-16E3-5006-DEF757576BD4}"/>
              </a:ext>
            </a:extLst>
          </p:cNvPr>
          <p:cNvGrpSpPr/>
          <p:nvPr/>
        </p:nvGrpSpPr>
        <p:grpSpPr>
          <a:xfrm>
            <a:off x="0" y="-9525"/>
            <a:ext cx="9144004" cy="1345501"/>
            <a:chOff x="0" y="-9525"/>
            <a:chExt cx="9144004" cy="1345501"/>
          </a:xfrm>
        </p:grpSpPr>
        <p:pic>
          <p:nvPicPr>
            <p:cNvPr id="5" name="Picture 4" descr="A group of glasses of beer next to a barrel&#10;&#10;Description automatically generated">
              <a:extLst>
                <a:ext uri="{FF2B5EF4-FFF2-40B4-BE49-F238E27FC236}">
                  <a16:creationId xmlns:a16="http://schemas.microsoft.com/office/drawing/2014/main" id="{5FCCBEF3-084E-30BD-69A6-66F4082760DF}"/>
                </a:ext>
              </a:extLst>
            </p:cNvPr>
            <p:cNvPicPr>
              <a:picLocks noChangeAspect="1"/>
            </p:cNvPicPr>
            <p:nvPr/>
          </p:nvPicPr>
          <p:blipFill rotWithShape="1">
            <a:blip r:embed="rId2">
              <a:extLst>
                <a:ext uri="{28A0092B-C50C-407E-A947-70E740481C1C}">
                  <a14:useLocalDpi xmlns:a14="http://schemas.microsoft.com/office/drawing/2010/main" val="0"/>
                </a:ext>
              </a:extLst>
            </a:blip>
            <a:srcRect l="86905" t="-1" r="-1" b="33333"/>
            <a:stretch/>
          </p:blipFill>
          <p:spPr>
            <a:xfrm rot="16200000">
              <a:off x="1613250" y="-1622775"/>
              <a:ext cx="1345501" cy="4572002"/>
            </a:xfrm>
            <a:prstGeom prst="rect">
              <a:avLst/>
            </a:prstGeom>
          </p:spPr>
        </p:pic>
        <p:pic>
          <p:nvPicPr>
            <p:cNvPr id="6" name="Picture 5" descr="A group of glasses of beer next to a barrel&#10;&#10;Description automatically generated">
              <a:extLst>
                <a:ext uri="{FF2B5EF4-FFF2-40B4-BE49-F238E27FC236}">
                  <a16:creationId xmlns:a16="http://schemas.microsoft.com/office/drawing/2014/main" id="{A235DD66-457F-CB85-4B74-7118A0FC8CED}"/>
                </a:ext>
              </a:extLst>
            </p:cNvPr>
            <p:cNvPicPr>
              <a:picLocks noChangeAspect="1"/>
            </p:cNvPicPr>
            <p:nvPr/>
          </p:nvPicPr>
          <p:blipFill rotWithShape="1">
            <a:blip r:embed="rId2">
              <a:extLst>
                <a:ext uri="{28A0092B-C50C-407E-A947-70E740481C1C}">
                  <a14:useLocalDpi xmlns:a14="http://schemas.microsoft.com/office/drawing/2010/main" val="0"/>
                </a:ext>
              </a:extLst>
            </a:blip>
            <a:srcRect l="86905" t="-1" r="-1" b="33333"/>
            <a:stretch/>
          </p:blipFill>
          <p:spPr>
            <a:xfrm rot="16200000">
              <a:off x="6185252" y="-1622775"/>
              <a:ext cx="1345501" cy="4572002"/>
            </a:xfrm>
            <a:prstGeom prst="rect">
              <a:avLst/>
            </a:prstGeom>
          </p:spPr>
        </p:pic>
      </p:grpSp>
      <p:sp>
        <p:nvSpPr>
          <p:cNvPr id="2" name="Title 1">
            <a:extLst>
              <a:ext uri="{FF2B5EF4-FFF2-40B4-BE49-F238E27FC236}">
                <a16:creationId xmlns:a16="http://schemas.microsoft.com/office/drawing/2014/main" id="{13EBFBAB-7D21-FC7F-0D14-3DF13D7305AF}"/>
              </a:ext>
            </a:extLst>
          </p:cNvPr>
          <p:cNvSpPr>
            <a:spLocks noGrp="1"/>
          </p:cNvSpPr>
          <p:nvPr>
            <p:ph type="title"/>
          </p:nvPr>
        </p:nvSpPr>
        <p:spPr>
          <a:xfrm>
            <a:off x="628650" y="360364"/>
            <a:ext cx="7886700" cy="754062"/>
          </a:xfrm>
        </p:spPr>
        <p:txBody>
          <a:bodyPr>
            <a:normAutofit/>
          </a:bodyPr>
          <a:lstStyle/>
          <a:p>
            <a:r>
              <a:rPr lang="en-CA" sz="3200" dirty="0">
                <a:solidFill>
                  <a:schemeClr val="bg1"/>
                </a:solidFill>
              </a:rPr>
              <a:t>Next Steps</a:t>
            </a:r>
          </a:p>
        </p:txBody>
      </p:sp>
      <p:sp>
        <p:nvSpPr>
          <p:cNvPr id="3" name="Slide Number Placeholder 2">
            <a:extLst>
              <a:ext uri="{FF2B5EF4-FFF2-40B4-BE49-F238E27FC236}">
                <a16:creationId xmlns:a16="http://schemas.microsoft.com/office/drawing/2014/main" id="{4B3B0A4F-664A-2E08-B0BD-52147223C8C3}"/>
              </a:ext>
            </a:extLst>
          </p:cNvPr>
          <p:cNvSpPr>
            <a:spLocks noGrp="1"/>
          </p:cNvSpPr>
          <p:nvPr>
            <p:ph type="sldNum" sz="quarter" idx="12"/>
          </p:nvPr>
        </p:nvSpPr>
        <p:spPr/>
        <p:txBody>
          <a:bodyPr/>
          <a:lstStyle/>
          <a:p>
            <a:fld id="{E32D28F8-53AE-4234-9393-E5F6E52213FC}" type="slidenum">
              <a:rPr lang="en-CA" smtClean="0"/>
              <a:t>8</a:t>
            </a:fld>
            <a:endParaRPr lang="en-CA"/>
          </a:p>
        </p:txBody>
      </p:sp>
      <p:sp>
        <p:nvSpPr>
          <p:cNvPr id="4" name="Content Placeholder 2">
            <a:extLst>
              <a:ext uri="{FF2B5EF4-FFF2-40B4-BE49-F238E27FC236}">
                <a16:creationId xmlns:a16="http://schemas.microsoft.com/office/drawing/2014/main" id="{6FD4AF46-C683-3796-E5CF-FA72837CD4EC}"/>
              </a:ext>
            </a:extLst>
          </p:cNvPr>
          <p:cNvSpPr>
            <a:spLocks noGrp="1"/>
          </p:cNvSpPr>
          <p:nvPr>
            <p:ph idx="1"/>
          </p:nvPr>
        </p:nvSpPr>
        <p:spPr>
          <a:xfrm>
            <a:off x="0" y="1376363"/>
            <a:ext cx="9021097" cy="4800600"/>
          </a:xfrm>
        </p:spPr>
        <p:txBody>
          <a:bodyPr>
            <a:normAutofit lnSpcReduction="10000"/>
          </a:bodyPr>
          <a:lstStyle/>
          <a:p>
            <a:pPr>
              <a:lnSpc>
                <a:spcPct val="100000"/>
              </a:lnSpc>
            </a:pPr>
            <a:r>
              <a:rPr lang="en-US" sz="1600" dirty="0"/>
              <a:t>We have performed an Exploratory Data Analysis and concluded:</a:t>
            </a:r>
          </a:p>
          <a:p>
            <a:pPr lvl="1">
              <a:lnSpc>
                <a:spcPct val="100000"/>
              </a:lnSpc>
            </a:pPr>
            <a:r>
              <a:rPr lang="en-US" sz="1400" b="1" dirty="0">
                <a:solidFill>
                  <a:srgbClr val="00B050"/>
                </a:solidFill>
              </a:rPr>
              <a:t>The database is very clean – no N/A or missing values identified</a:t>
            </a:r>
          </a:p>
          <a:p>
            <a:pPr lvl="1">
              <a:lnSpc>
                <a:spcPct val="100000"/>
              </a:lnSpc>
            </a:pPr>
            <a:r>
              <a:rPr lang="en-US" sz="1400" b="1" dirty="0">
                <a:solidFill>
                  <a:srgbClr val="C00000"/>
                </a:solidFill>
              </a:rPr>
              <a:t>HOWEVER, IT APPEARS TO NOT PRODUCE ANY MEANINGFUL INSIGHTS DUE TO UNIFORM DESTRIBUTIONS FOR ALL PROVIDED FEATURES</a:t>
            </a:r>
          </a:p>
          <a:p>
            <a:pPr lvl="1">
              <a:lnSpc>
                <a:spcPct val="100000"/>
              </a:lnSpc>
            </a:pPr>
            <a:r>
              <a:rPr lang="en-US" sz="1400" dirty="0"/>
              <a:t>It looks like we would need to perform </a:t>
            </a:r>
            <a:r>
              <a:rPr lang="en-US" sz="1400" b="1" dirty="0"/>
              <a:t>feature scaling </a:t>
            </a:r>
            <a:r>
              <a:rPr lang="en-US" sz="1400" dirty="0"/>
              <a:t>as part of our feature engineering process. Specifically, it appears that Volume Produced, Total Sales and Brewhouse Efficiency (to a lesser extent) should be scaled, provided that we use those variables in our modeling</a:t>
            </a:r>
          </a:p>
          <a:p>
            <a:pPr lvl="1">
              <a:lnSpc>
                <a:spcPct val="100000"/>
              </a:lnSpc>
            </a:pPr>
            <a:r>
              <a:rPr lang="en-US" sz="1400" dirty="0"/>
              <a:t>We would also need to </a:t>
            </a:r>
            <a:r>
              <a:rPr lang="en-US" sz="1400" b="1" dirty="0"/>
              <a:t>change categorical variables</a:t>
            </a:r>
            <a:r>
              <a:rPr lang="en-US" sz="1400" dirty="0"/>
              <a:t> (Beer Style, SKU, and Location) </a:t>
            </a:r>
            <a:r>
              <a:rPr lang="en-US" sz="1400" b="1" dirty="0"/>
              <a:t>to dummy variables</a:t>
            </a:r>
          </a:p>
          <a:p>
            <a:pPr marL="228600" lvl="1">
              <a:lnSpc>
                <a:spcPct val="100000"/>
              </a:lnSpc>
              <a:spcBef>
                <a:spcPts val="1000"/>
              </a:spcBef>
            </a:pPr>
            <a:r>
              <a:rPr lang="en-US" sz="1600" dirty="0"/>
              <a:t>Data science solution for this problem is to build a few statistical models that would be trained to </a:t>
            </a:r>
            <a:r>
              <a:rPr lang="en-US" sz="1600" b="1" u="sng" dirty="0"/>
              <a:t>determine per liter price of beer</a:t>
            </a:r>
          </a:p>
          <a:p>
            <a:pPr lvl="1">
              <a:lnSpc>
                <a:spcPct val="100000"/>
              </a:lnSpc>
            </a:pPr>
            <a:r>
              <a:rPr lang="en-US" sz="1400" b="1" dirty="0"/>
              <a:t>Plan to use linear regression, decision tree, random forest, and </a:t>
            </a:r>
            <a:r>
              <a:rPr lang="en-US" sz="1400" b="1" dirty="0" err="1"/>
              <a:t>XGBoost</a:t>
            </a:r>
            <a:r>
              <a:rPr lang="en-US" sz="1400" dirty="0"/>
              <a:t>. Plan to train the model on training data (80% of the total data) and will test it on testing data (the remaining 20%)</a:t>
            </a:r>
          </a:p>
          <a:p>
            <a:pPr marL="228600" lvl="1">
              <a:lnSpc>
                <a:spcPct val="100000"/>
              </a:lnSpc>
              <a:spcBef>
                <a:spcPts val="1000"/>
              </a:spcBef>
            </a:pPr>
            <a:r>
              <a:rPr lang="en-US" sz="1600" b="1" dirty="0">
                <a:solidFill>
                  <a:srgbClr val="C00000"/>
                </a:solidFill>
              </a:rPr>
              <a:t>Identified very low correlation between independent variables and the dependent variable</a:t>
            </a:r>
          </a:p>
          <a:p>
            <a:pPr lvl="1">
              <a:lnSpc>
                <a:spcPct val="100000"/>
              </a:lnSpc>
            </a:pPr>
            <a:r>
              <a:rPr lang="en-US" sz="1400" b="1" dirty="0"/>
              <a:t>Signals the model may have low predictive power</a:t>
            </a:r>
          </a:p>
          <a:p>
            <a:pPr marL="228600" lvl="1">
              <a:lnSpc>
                <a:spcPct val="100000"/>
              </a:lnSpc>
              <a:spcBef>
                <a:spcPts val="1000"/>
              </a:spcBef>
            </a:pPr>
            <a:r>
              <a:rPr lang="en-US" sz="1600" dirty="0"/>
              <a:t>Additionally, identified low correlation </a:t>
            </a:r>
            <a:r>
              <a:rPr lang="en-US" sz="1600"/>
              <a:t>between various </a:t>
            </a:r>
            <a:r>
              <a:rPr lang="en-US" sz="1600" dirty="0"/>
              <a:t>independent variables and several instances of multicollinearity</a:t>
            </a:r>
          </a:p>
          <a:p>
            <a:pPr marL="228600" lvl="1">
              <a:lnSpc>
                <a:spcPct val="100000"/>
              </a:lnSpc>
              <a:spcBef>
                <a:spcPts val="1000"/>
              </a:spcBef>
            </a:pPr>
            <a:endParaRPr lang="en-CA" sz="1600" b="1" dirty="0">
              <a:solidFill>
                <a:srgbClr val="C00000"/>
              </a:solidFill>
            </a:endParaRPr>
          </a:p>
        </p:txBody>
      </p:sp>
    </p:spTree>
    <p:extLst>
      <p:ext uri="{BB962C8B-B14F-4D97-AF65-F5344CB8AC3E}">
        <p14:creationId xmlns:p14="http://schemas.microsoft.com/office/powerpoint/2010/main" val="15875775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6452</TotalTime>
  <Words>935</Words>
  <Application>Microsoft Office PowerPoint</Application>
  <PresentationFormat>On-screen Show (4:3)</PresentationFormat>
  <Paragraphs>71</Paragraphs>
  <Slides>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CRAFT BEER INDUSTRY</vt:lpstr>
      <vt:lpstr>Small Business Focus: Craft Breweries</vt:lpstr>
      <vt:lpstr>Small Business Focus: Craft Breweries</vt:lpstr>
      <vt:lpstr>Most Numerical Data Is Uniformly Distributed (Sample)</vt:lpstr>
      <vt:lpstr>Most Numerical Data Is Uniformly Distributed (Population)</vt:lpstr>
      <vt:lpstr>Population Mean Grouped by Beer Style</vt:lpstr>
      <vt:lpstr>Similarly, Categorical Data Is Uniformly Distributed</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 BEER INDUSTRY</dc:title>
  <dc:creator>Nina Sysoeva</dc:creator>
  <cp:lastModifiedBy>Nina Sysoeva</cp:lastModifiedBy>
  <cp:revision>13</cp:revision>
  <dcterms:created xsi:type="dcterms:W3CDTF">2023-12-26T00:31:34Z</dcterms:created>
  <dcterms:modified xsi:type="dcterms:W3CDTF">2024-01-03T08:12:44Z</dcterms:modified>
</cp:coreProperties>
</file>