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08" r:id="rId2"/>
    <p:sldId id="278" r:id="rId3"/>
    <p:sldId id="307" r:id="rId4"/>
    <p:sldId id="281" r:id="rId5"/>
    <p:sldId id="284" r:id="rId6"/>
    <p:sldId id="283" r:id="rId7"/>
    <p:sldId id="285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303" r:id="rId19"/>
    <p:sldId id="300" r:id="rId20"/>
    <p:sldId id="301" r:id="rId21"/>
    <p:sldId id="302" r:id="rId22"/>
    <p:sldId id="304" r:id="rId23"/>
    <p:sldId id="306" r:id="rId24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F74290DC-920F-4F4F-928D-D9E78B96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5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514E8C-AAE0-5645-8347-9C02EFD9C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3 - First Steps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C0C35-3D7C-B541-A38B-FDC2B086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FEFC-E74C-F640-BE0B-37559422D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5543-1E1F-F043-9EBC-BC37C93D4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C770D-4187-B643-B651-7C2396F25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454-4803-BE4E-A4C9-D0AB6CC2A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25D7-0927-D54A-8169-F3C5D05E9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FD39C-9ADB-C245-9503-846EF8BEF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41AF7-5567-D741-8F34-DE634B40B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41E4-FAB9-C646-A3CA-EB59A4BA2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0A2D-3EAF-8C40-9E51-E3D1278D1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CFC444-A655-D742-8217-1C95AF70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08685F-6324-1642-88D7-16A6D01BA5BE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2 - First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B37A20-571F-2C41-A398-6A045B808D2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24580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4467740-7AC7-0A47-B6D9-4DCC00FDA825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087749-1F4D-9B44-AB89-0370833F3286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26628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26635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4FCE1A-107E-2443-88F3-C8A4A32F4223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Haskell Scripts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well as the functions in the standard library, you can also define your own functions;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New functions are defined within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script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, a text file comprising a sequence of definitions;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By convention, Haskell scripts usually have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.hs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suffix on their filename.  This is not mandatory, but is useful for identification purposes.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3AF73BC-81EB-C546-830A-29D65C44952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My First Script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393825" y="4995863"/>
            <a:ext cx="59340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double x = x + x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quadruple x = double (double x)</a:t>
            </a:r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C1FF0A-E358-B947-B78B-DF7D7A296D48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$ ghci test.hs</a:t>
            </a:r>
          </a:p>
        </p:txBody>
      </p:sp>
      <p:sp>
        <p:nvSpPr>
          <p:cNvPr id="29699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29701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80B69E-20D5-3A43-A858-E6D71E7A76AB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54113" y="1890713"/>
            <a:ext cx="6675437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factorial n = product [1..n]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average ns = sum ns `div` length 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B14E4C1-AAF0-FD40-9241-254D62A910F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AD6174-A108-E142-9023-0A22558F8A4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Useful GHCi Commands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293813" y="1462088"/>
            <a:ext cx="661352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u="sng"/>
              <a:t>Command</a:t>
            </a:r>
            <a:r>
              <a:rPr lang="en-US"/>
              <a:t>		  </a:t>
            </a:r>
            <a:r>
              <a:rPr lang="en-US" u="sng"/>
              <a:t>Meaning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:load </a:t>
            </a:r>
            <a:r>
              <a:rPr lang="en-US" i="1"/>
              <a:t>name</a:t>
            </a:r>
            <a:r>
              <a:rPr lang="en-US"/>
              <a:t>		  load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:reload		  reload current script</a:t>
            </a:r>
          </a:p>
          <a:p>
            <a:pPr>
              <a:lnSpc>
                <a:spcPct val="110000"/>
              </a:lnSpc>
            </a:pPr>
            <a:r>
              <a:rPr lang="en-US"/>
              <a:t>:set editor </a:t>
            </a:r>
            <a:r>
              <a:rPr lang="en-US" i="1"/>
              <a:t>name</a:t>
            </a:r>
            <a:r>
              <a:rPr lang="en-US"/>
              <a:t>	  set editor to </a:t>
            </a:r>
            <a:r>
              <a:rPr lang="en-US" i="1"/>
              <a:t>name</a:t>
            </a:r>
          </a:p>
          <a:p>
            <a:pPr>
              <a:lnSpc>
                <a:spcPct val="110000"/>
              </a:lnSpc>
            </a:pPr>
            <a:r>
              <a:rPr lang="en-US"/>
              <a:t>:edit </a:t>
            </a:r>
            <a:r>
              <a:rPr lang="en-US" i="1"/>
              <a:t>name</a:t>
            </a:r>
            <a:r>
              <a:rPr lang="en-US"/>
              <a:t>		  edit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:edit			  edit current script</a:t>
            </a:r>
          </a:p>
          <a:p>
            <a:pPr>
              <a:lnSpc>
                <a:spcPct val="110000"/>
              </a:lnSpc>
            </a:pPr>
            <a:r>
              <a:rPr lang="en-US"/>
              <a:t>:type </a:t>
            </a:r>
            <a:r>
              <a:rPr lang="en-US" i="1"/>
              <a:t>expr</a:t>
            </a:r>
            <a:r>
              <a:rPr lang="en-US"/>
              <a:t>		  show type of </a:t>
            </a:r>
            <a:r>
              <a:rPr lang="en-US" i="1"/>
              <a:t>expr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:?			  show all commands</a:t>
            </a:r>
          </a:p>
          <a:p>
            <a:pPr>
              <a:lnSpc>
                <a:spcPct val="110000"/>
              </a:lnSpc>
            </a:pPr>
            <a:r>
              <a:rPr lang="en-US"/>
              <a:t>:quit			  quit GHCi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BB9433-BABE-544F-BBCC-4B7707DDC05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Naming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Function and argument names must begin with a lower-case letter.  For example: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myFun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fun1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arg_2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x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By convention, list arguments usually have an </a:t>
            </a:r>
            <a:r>
              <a:rPr kumimoji="1" lang="en-US" u="sng"/>
              <a:t>s</a:t>
            </a:r>
            <a:r>
              <a:rPr kumimoji="1" lang="en-US"/>
              <a:t> suffix on their name.  For example:</a:t>
            </a:r>
          </a:p>
        </p:txBody>
      </p:sp>
      <p:grpSp>
        <p:nvGrpSpPr>
          <p:cNvPr id="33801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xs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35990BC-941F-5B40-AA99-85A5C70022F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Glasgow Haskell Compiler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freely available from: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www.haskell.org/platform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F18ED2-FA50-CE42-B148-F46DA97C8814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Layout Rule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a sequence of definitions, each definition must begin in precisely the same column:</a:t>
            </a:r>
          </a:p>
        </p:txBody>
      </p:sp>
      <p:grpSp>
        <p:nvGrpSpPr>
          <p:cNvPr id="34820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34821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34832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3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4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 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c = 30</a:t>
                </a:r>
              </a:p>
            </p:txBody>
          </p:sp>
        </p:grpSp>
        <p:grpSp>
          <p:nvGrpSpPr>
            <p:cNvPr id="34822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4823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4830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4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4828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5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482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7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D745B53-8F06-6840-A4CB-761CFCC18F69}" type="slidenum">
              <a:rPr lang="en-US" sz="1400"/>
              <a:pPr/>
              <a:t>20</a:t>
            </a:fld>
            <a:endParaRPr lang="en-US" sz="1400"/>
          </a:p>
        </p:txBody>
      </p:sp>
      <p:grpSp>
        <p:nvGrpSpPr>
          <p:cNvPr id="35842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35848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means</a:t>
              </a:r>
            </a:p>
          </p:txBody>
        </p:sp>
      </p:grp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layout rule avoids the need for explicit syntax to indicate the grouping of definitions.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b = 1</a:t>
            </a:r>
          </a:p>
          <a:p>
            <a:r>
              <a:rPr lang="en-US" sz="2400">
                <a:latin typeface="Lucida Sans Typewriter" charset="0"/>
              </a:rPr>
              <a:t>      c = 2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5353050" y="2471738"/>
            <a:ext cx="2595563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a = b + c</a:t>
            </a:r>
          </a:p>
          <a:p>
            <a:r>
              <a:rPr lang="en-US" sz="2400" dirty="0">
                <a:latin typeface="Lucida Sans Typewriter" charset="0"/>
              </a:rPr>
              <a:t>    where</a:t>
            </a:r>
          </a:p>
          <a:p>
            <a:r>
              <a:rPr lang="en-US" sz="2400" dirty="0">
                <a:latin typeface="Lucida Sans Typewriter" charset="0"/>
              </a:rPr>
              <a:t>      {b = 1;</a:t>
            </a:r>
          </a:p>
          <a:p>
            <a:r>
              <a:rPr lang="en-US" sz="2400" dirty="0">
                <a:latin typeface="Lucida Sans Typewriter" charset="0"/>
              </a:rPr>
              <a:t>       c = 2}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6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implicit grouping</a:t>
            </a:r>
          </a:p>
        </p:txBody>
      </p:sp>
      <p:sp>
        <p:nvSpPr>
          <p:cNvPr id="35847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explicit grouping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6C81B2-B047-9846-93D4-3259BA2342A1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776413" y="4127500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N = a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div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length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xs = [1,2,3,4,5]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149350" y="1484313"/>
            <a:ext cx="72644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Try out slides 2-7 and 13-16 using GHCi.</a:t>
            </a:r>
          </a:p>
          <a:p>
            <a:endParaRPr lang="en-US"/>
          </a:p>
          <a:p>
            <a:r>
              <a:rPr lang="en-US"/>
              <a:t>Fix the syntax errors in the program below, and test your solution using GHCi.</a:t>
            </a:r>
          </a:p>
          <a:p>
            <a:endParaRPr lang="en-US"/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452438" y="1484313"/>
            <a:ext cx="650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0748A6F-F68C-1F47-94BA-944D1069E394}" type="slidenum">
              <a:rPr lang="en-US" sz="1400"/>
              <a:pPr/>
              <a:t>22</a:t>
            </a:fld>
            <a:endParaRPr lang="en-US" sz="1400"/>
          </a:p>
        </p:txBody>
      </p:sp>
      <p:grpSp>
        <p:nvGrpSpPr>
          <p:cNvPr id="37890" name="Group 2062"/>
          <p:cNvGrpSpPr>
            <a:grpSpLocks/>
          </p:cNvGrpSpPr>
          <p:nvPr/>
        </p:nvGrpSpPr>
        <p:grpSpPr bwMode="auto">
          <a:xfrm>
            <a:off x="366713" y="558800"/>
            <a:ext cx="8213725" cy="1373188"/>
            <a:chOff x="231" y="352"/>
            <a:chExt cx="5174" cy="865"/>
          </a:xfrm>
        </p:grpSpPr>
        <p:sp>
          <p:nvSpPr>
            <p:cNvPr id="37897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Show how the library function </a:t>
              </a:r>
              <a:r>
                <a:rPr lang="en-US" u="sng"/>
                <a:t>last</a:t>
              </a:r>
              <a:r>
                <a:rPr lang="en-US"/>
                <a:t> that selects the last element of a list can be defined using the functions introduced in this lecture.</a:t>
              </a:r>
            </a:p>
          </p:txBody>
        </p:sp>
        <p:sp>
          <p:nvSpPr>
            <p:cNvPr id="37898" name="Text Box 2055"/>
            <p:cNvSpPr txBox="1">
              <a:spLocks noChangeArrowheads="1"/>
            </p:cNvSpPr>
            <p:nvPr/>
          </p:nvSpPr>
          <p:spPr bwMode="auto">
            <a:xfrm>
              <a:off x="231" y="352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37891" name="Group 2060"/>
          <p:cNvGrpSpPr>
            <a:grpSpLocks/>
          </p:cNvGrpSpPr>
          <p:nvPr/>
        </p:nvGrpSpPr>
        <p:grpSpPr bwMode="auto">
          <a:xfrm>
            <a:off x="366713" y="3798888"/>
            <a:ext cx="8121650" cy="1374775"/>
            <a:chOff x="231" y="2229"/>
            <a:chExt cx="5116" cy="866"/>
          </a:xfrm>
        </p:grpSpPr>
        <p:sp>
          <p:nvSpPr>
            <p:cNvPr id="37895" name="Text Box 2054"/>
            <p:cNvSpPr txBox="1">
              <a:spLocks noChangeArrowheads="1"/>
            </p:cNvSpPr>
            <p:nvPr/>
          </p:nvSpPr>
          <p:spPr bwMode="auto">
            <a:xfrm>
              <a:off x="706" y="2230"/>
              <a:ext cx="464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Similarly, show how the library function </a:t>
              </a:r>
              <a:r>
                <a:rPr lang="en-US" u="sng"/>
                <a:t>init</a:t>
              </a:r>
              <a:r>
                <a:rPr lang="en-US"/>
                <a:t> that removes the last element from a list can be defined in two different ways.</a:t>
              </a:r>
            </a:p>
          </p:txBody>
        </p:sp>
        <p:sp>
          <p:nvSpPr>
            <p:cNvPr id="37896" name="Text Box 2056"/>
            <p:cNvSpPr txBox="1">
              <a:spLocks noChangeArrowheads="1"/>
            </p:cNvSpPr>
            <p:nvPr/>
          </p:nvSpPr>
          <p:spPr bwMode="auto">
            <a:xfrm>
              <a:off x="231" y="2229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37892" name="Group 2061"/>
          <p:cNvGrpSpPr>
            <a:grpSpLocks/>
          </p:cNvGrpSpPr>
          <p:nvPr/>
        </p:nvGrpSpPr>
        <p:grpSpPr bwMode="auto">
          <a:xfrm>
            <a:off x="366713" y="2605088"/>
            <a:ext cx="8213725" cy="519112"/>
            <a:chOff x="231" y="1600"/>
            <a:chExt cx="5174" cy="327"/>
          </a:xfrm>
        </p:grpSpPr>
        <p:sp>
          <p:nvSpPr>
            <p:cNvPr id="37893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Can you think of another possible definition?</a:t>
              </a:r>
            </a:p>
          </p:txBody>
        </p:sp>
        <p:sp>
          <p:nvSpPr>
            <p:cNvPr id="37894" name="Text Box 2058"/>
            <p:cNvSpPr txBox="1">
              <a:spLocks noChangeArrowheads="1"/>
            </p:cNvSpPr>
            <p:nvPr/>
          </p:nvSpPr>
          <p:spPr bwMode="auto">
            <a:xfrm>
              <a:off x="231" y="160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8A67C0-1329-EC4D-AAE7-7810FC8CE882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Starting GHCi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35025" y="3092450"/>
            <a:ext cx="76882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$ ghci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GHCi, version X: http://www.haskell.org/ghc/  :? for help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Prelude&gt;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interpreter can be started from the terminal command prompt $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8950" y="5324475"/>
            <a:ext cx="8018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The GHCi prompt &gt; means that the interpreter is now ready to evaluate an expression.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47B8C8-9379-7647-8785-297B65A0FF9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34691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example, it can be used as a desktop calculator to evaluate simple numeric </a:t>
            </a:r>
            <a:r>
              <a:rPr lang="en-US" dirty="0" err="1"/>
              <a:t>expresions</a:t>
            </a:r>
            <a:r>
              <a:rPr lang="en-US" dirty="0"/>
              <a:t>: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87475" y="2281238"/>
            <a:ext cx="3522663" cy="3586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2+3*4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14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(2+3)*4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20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sqrt (3^2 + 4^2)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DA19D7A-0922-5844-9E78-B2F290CA9868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Standard Prelude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0993E6-B536-104E-BCFE-F12A544957E2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077FC3-A16C-6B48-B6DA-253384A6579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21B738-F60A-634C-A383-F641D0A4F24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38AAA3-FE12-9D41-818B-DF0C6FF442C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Application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1462</TotalTime>
  <Words>1181</Words>
  <Application>Microsoft Macintosh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Glasgow Haskell Compiler</vt:lpstr>
      <vt:lpstr>Starting GHCi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Useful GHCi Commands</vt:lpstr>
      <vt:lpstr>Naming Requirements</vt:lpstr>
      <vt:lpstr>The Layout Rule</vt:lpstr>
      <vt:lpstr>PowerPoint Presentation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200</cp:revision>
  <cp:lastPrinted>2001-01-05T12:55:38Z</cp:lastPrinted>
  <dcterms:created xsi:type="dcterms:W3CDTF">2016-01-07T10:43:40Z</dcterms:created>
  <dcterms:modified xsi:type="dcterms:W3CDTF">2021-01-20T14:11:10Z</dcterms:modified>
</cp:coreProperties>
</file>