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ef5a67e0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ef5a67e0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f5a67e0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f5a67e0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f5a67e0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ef5a67e0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f5a67e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f5a67e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ef5a67e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ef5a67e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ef5a67e0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ef5a67e0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fb764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efb764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ef5a67e0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ef5a67e0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ef5a67e0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ef5a67e0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christophercorrea/dc-residential-properties" TargetMode="External"/><Relationship Id="rId4" Type="http://schemas.openxmlformats.org/officeDocument/2006/relationships/hyperlink" Target="https://scikit-learn.org/stable/modules/generated/sklearn.model_selection.train_test_split.html" TargetMode="External"/><Relationship Id="rId11" Type="http://schemas.openxmlformats.org/officeDocument/2006/relationships/hyperlink" Target="https://docs.scipy.org/doc/scipy/reference/generated/scipy.stats.probplot.html" TargetMode="External"/><Relationship Id="rId10" Type="http://schemas.openxmlformats.org/officeDocument/2006/relationships/hyperlink" Target="https://www.statsmodels.org/stable/generated/statsmodels.tsa.seasonal.seasonal_decompose.html" TargetMode="External"/><Relationship Id="rId9" Type="http://schemas.openxmlformats.org/officeDocument/2006/relationships/hyperlink" Target="https://scikit-learn.org/stable/modules/generated/sklearn.linear_model.LogisticRegression.html" TargetMode="External"/><Relationship Id="rId5" Type="http://schemas.openxmlformats.org/officeDocument/2006/relationships/hyperlink" Target="https://scikit-learn.org/stable/modules/generated/sklearn.metrics.mean_squared_error.html" TargetMode="External"/><Relationship Id="rId6" Type="http://schemas.openxmlformats.org/officeDocument/2006/relationships/hyperlink" Target="https://scikit-learn.org/stable/modules/generated/sklearn.linear_model.LinearRegression.html" TargetMode="External"/><Relationship Id="rId7" Type="http://schemas.openxmlformats.org/officeDocument/2006/relationships/hyperlink" Target="https://scikit-learn.org/stable/modules/generated/sklearn.linear_model.LassoCV.html" TargetMode="External"/><Relationship Id="rId8" Type="http://schemas.openxmlformats.org/officeDocument/2006/relationships/hyperlink" Target="https://scikit-learn.org/stable/modules/generated/sklearn.linear_model.RidgeCV.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List Houses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Sean Carver &amp; Ngoc Tran</a:t>
            </a:r>
            <a:endParaRPr/>
          </a:p>
          <a:p>
            <a:pPr indent="0" lvl="0" marL="0" rtl="0" algn="ctr">
              <a:spcBef>
                <a:spcPts val="0"/>
              </a:spcBef>
              <a:spcAft>
                <a:spcPts val="0"/>
              </a:spcAft>
              <a:buNone/>
            </a:pPr>
            <a:r>
              <a:rPr lang="en"/>
              <a:t>July 31,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https://www.kaggle.com/christophercorrea/dc-residential-properties</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4"/>
              </a:rPr>
              <a:t>https://scikit-learn.org/stable/modules/generated/sklearn.model_selection.train_test_split.html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5"/>
              </a:rPr>
              <a:t>https://scikit-learn.org/stable/modules/generated/sklearn.metrics.mean_squared_error.html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6"/>
              </a:rPr>
              <a:t>https://scikit-learn.org/stable/modules/generated/sklearn.linear_model.LinearRegression.html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7"/>
              </a:rPr>
              <a:t>https://scikit-learn.org/stable/modules/generated/sklearn.linear_model.LassoCV.html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8"/>
              </a:rPr>
              <a:t>https://scikit-learn.org/stable/modules/generated/sklearn.linear_model.RidgeCV.html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9"/>
              </a:rPr>
              <a:t>https://scikit-learn.org/stable/modules/generated/sklearn.linear_model.LogisticRegression.html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10"/>
              </a:rPr>
              <a:t>https://www.statsmodels.org/stable/generated/statsmodels.tsa.seasonal.seasonal_decompose.html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11"/>
              </a:rPr>
              <a:t>https://docs.scipy.org/doc/scipy/reference/generated/scipy.stats.probplot.html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7621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you:</a:t>
            </a:r>
            <a:endParaRPr/>
          </a:p>
          <a:p>
            <a:pPr indent="-311150" lvl="0" marL="457200" rtl="0" algn="l">
              <a:spcBef>
                <a:spcPts val="1600"/>
              </a:spcBef>
              <a:spcAft>
                <a:spcPts val="0"/>
              </a:spcAft>
              <a:buSzPts val="1300"/>
              <a:buChar char="-"/>
            </a:pPr>
            <a:r>
              <a:rPr lang="en"/>
              <a:t>Upgrading to a bigger home?</a:t>
            </a:r>
            <a:endParaRPr/>
          </a:p>
          <a:p>
            <a:pPr indent="-311150" lvl="0" marL="457200" rtl="0" algn="l">
              <a:spcBef>
                <a:spcPts val="0"/>
              </a:spcBef>
              <a:spcAft>
                <a:spcPts val="0"/>
              </a:spcAft>
              <a:buSzPts val="1300"/>
              <a:buChar char="-"/>
            </a:pPr>
            <a:r>
              <a:rPr lang="en"/>
              <a:t>Moving somewhere else?</a:t>
            </a:r>
            <a:endParaRPr/>
          </a:p>
          <a:p>
            <a:pPr indent="-311150" lvl="0" marL="457200" rtl="0" algn="l">
              <a:spcBef>
                <a:spcPts val="0"/>
              </a:spcBef>
              <a:spcAft>
                <a:spcPts val="0"/>
              </a:spcAft>
              <a:buSzPts val="1300"/>
              <a:buChar char="-"/>
            </a:pPr>
            <a:r>
              <a:rPr lang="en"/>
              <a:t>Getting a divorce?</a:t>
            </a:r>
            <a:endParaRPr/>
          </a:p>
          <a:p>
            <a:pPr indent="-311150" lvl="0" marL="457200" rtl="0" algn="l">
              <a:spcBef>
                <a:spcPts val="0"/>
              </a:spcBef>
              <a:spcAft>
                <a:spcPts val="0"/>
              </a:spcAft>
              <a:buSzPts val="1300"/>
              <a:buChar char="-"/>
            </a:pPr>
            <a:r>
              <a:rPr lang="en"/>
              <a:t>...</a:t>
            </a:r>
            <a:endParaRPr/>
          </a:p>
          <a:p>
            <a:pPr indent="0" lvl="0" marL="0" rtl="0" algn="l">
              <a:spcBef>
                <a:spcPts val="1600"/>
              </a:spcBef>
              <a:spcAft>
                <a:spcPts val="0"/>
              </a:spcAft>
              <a:buNone/>
            </a:pPr>
            <a:r>
              <a:rPr lang="en"/>
              <a:t>Feeling stressed? Don’t worry! We can help:</a:t>
            </a:r>
            <a:endParaRPr/>
          </a:p>
          <a:p>
            <a:pPr indent="-311150" lvl="0" marL="457200" rtl="0" algn="l">
              <a:spcBef>
                <a:spcPts val="1600"/>
              </a:spcBef>
              <a:spcAft>
                <a:spcPts val="0"/>
              </a:spcAft>
              <a:buSzPts val="1300"/>
              <a:buChar char="-"/>
            </a:pPr>
            <a:r>
              <a:rPr lang="en"/>
              <a:t>Price your house</a:t>
            </a:r>
            <a:endParaRPr/>
          </a:p>
          <a:p>
            <a:pPr indent="-311150" lvl="0" marL="457200" rtl="0" algn="l">
              <a:spcBef>
                <a:spcPts val="0"/>
              </a:spcBef>
              <a:spcAft>
                <a:spcPts val="0"/>
              </a:spcAft>
              <a:buSzPts val="1300"/>
              <a:buChar char="-"/>
            </a:pPr>
            <a:r>
              <a:rPr lang="en"/>
              <a:t>Pick the best time to sell</a:t>
            </a:r>
            <a:endParaRPr/>
          </a:p>
        </p:txBody>
      </p:sp>
      <p:sp>
        <p:nvSpPr>
          <p:cNvPr id="136" name="Google Shape;136;p14"/>
          <p:cNvSpPr txBox="1"/>
          <p:nvPr>
            <p:ph idx="2" type="body"/>
          </p:nvPr>
        </p:nvSpPr>
        <p:spPr>
          <a:xfrm>
            <a:off x="4638675" y="17621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what we’re doing! Our Machine Learning models were built on well processed data:</a:t>
            </a:r>
            <a:endParaRPr/>
          </a:p>
          <a:p>
            <a:pPr indent="-311150" lvl="0" marL="457200" rtl="0" algn="l">
              <a:spcBef>
                <a:spcPts val="1600"/>
              </a:spcBef>
              <a:spcAft>
                <a:spcPts val="0"/>
              </a:spcAft>
              <a:buSzPts val="1300"/>
              <a:buChar char="-"/>
            </a:pPr>
            <a:r>
              <a:rPr lang="en"/>
              <a:t>54,425 D.C. residential properties</a:t>
            </a:r>
            <a:endParaRPr/>
          </a:p>
          <a:p>
            <a:pPr indent="-311150" lvl="0" marL="457200" rtl="0" algn="l">
              <a:spcBef>
                <a:spcPts val="0"/>
              </a:spcBef>
              <a:spcAft>
                <a:spcPts val="0"/>
              </a:spcAft>
              <a:buSzPts val="1300"/>
              <a:buChar char="-"/>
            </a:pPr>
            <a:r>
              <a:rPr lang="en"/>
              <a:t>325 features</a:t>
            </a:r>
            <a:endParaRPr/>
          </a:p>
          <a:p>
            <a:pPr indent="-298450" lvl="1" marL="914400" rtl="0" algn="l">
              <a:spcBef>
                <a:spcPts val="0"/>
              </a:spcBef>
              <a:spcAft>
                <a:spcPts val="0"/>
              </a:spcAft>
              <a:buSzPts val="1100"/>
              <a:buChar char="-"/>
            </a:pPr>
            <a:r>
              <a:rPr lang="en"/>
              <a:t>Location</a:t>
            </a:r>
            <a:endParaRPr/>
          </a:p>
          <a:p>
            <a:pPr indent="-298450" lvl="1" marL="914400" rtl="0" algn="l">
              <a:spcBef>
                <a:spcPts val="0"/>
              </a:spcBef>
              <a:spcAft>
                <a:spcPts val="0"/>
              </a:spcAft>
              <a:buSzPts val="1100"/>
              <a:buChar char="-"/>
            </a:pPr>
            <a:r>
              <a:rPr lang="en"/>
              <a:t>Living area</a:t>
            </a:r>
            <a:endParaRPr/>
          </a:p>
          <a:p>
            <a:pPr indent="-298450" lvl="1" marL="914400" rtl="0" algn="l">
              <a:spcBef>
                <a:spcPts val="0"/>
              </a:spcBef>
              <a:spcAft>
                <a:spcPts val="0"/>
              </a:spcAft>
              <a:buSzPts val="1100"/>
              <a:buChar char="-"/>
            </a:pPr>
            <a:r>
              <a:rPr lang="en"/>
              <a:t>Number of rooms</a:t>
            </a:r>
            <a:endParaRPr/>
          </a:p>
          <a:p>
            <a:pPr indent="-298450" lvl="1" marL="914400" rtl="0" algn="l">
              <a:spcBef>
                <a:spcPts val="0"/>
              </a:spcBef>
              <a:spcAft>
                <a:spcPts val="0"/>
              </a:spcAft>
              <a:buSzPts val="1100"/>
              <a:buChar char="-"/>
            </a:pPr>
            <a:r>
              <a:rPr lang="en"/>
              <a:t>…</a:t>
            </a:r>
            <a:endParaRPr/>
          </a:p>
          <a:p>
            <a:pPr indent="-311150" lvl="0" marL="457200" rtl="0" algn="l">
              <a:spcBef>
                <a:spcPts val="0"/>
              </a:spcBef>
              <a:spcAft>
                <a:spcPts val="0"/>
              </a:spcAft>
              <a:buSzPts val="1300"/>
              <a:buChar char="-"/>
            </a:pPr>
            <a:r>
              <a:rPr lang="en"/>
              <a:t>Target variable</a:t>
            </a:r>
            <a:endParaRPr/>
          </a:p>
          <a:p>
            <a:pPr indent="-298450" lvl="1" marL="914400" rtl="0" algn="l">
              <a:spcBef>
                <a:spcPts val="0"/>
              </a:spcBef>
              <a:spcAft>
                <a:spcPts val="0"/>
              </a:spcAft>
              <a:buSzPts val="1100"/>
              <a:buChar char="-"/>
            </a:pPr>
            <a:r>
              <a:rPr lang="en"/>
              <a:t>Price</a:t>
            </a:r>
            <a:endParaRPr/>
          </a:p>
        </p:txBody>
      </p:sp>
      <p:cxnSp>
        <p:nvCxnSpPr>
          <p:cNvPr id="137" name="Google Shape;137;p14"/>
          <p:cNvCxnSpPr/>
          <p:nvPr/>
        </p:nvCxnSpPr>
        <p:spPr>
          <a:xfrm>
            <a:off x="4279725" y="1678100"/>
            <a:ext cx="0" cy="285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Linear regression gives client a fair market value for his/her house.</a:t>
            </a:r>
            <a:endParaRPr/>
          </a:p>
          <a:p>
            <a:pPr indent="-311150" lvl="0" marL="457200" rtl="0" algn="l">
              <a:spcBef>
                <a:spcPts val="0"/>
              </a:spcBef>
              <a:spcAft>
                <a:spcPts val="0"/>
              </a:spcAft>
              <a:buSzPts val="1300"/>
              <a:buChar char="●"/>
            </a:pPr>
            <a:r>
              <a:rPr lang="en"/>
              <a:t>Our best multivariate linear regression model:</a:t>
            </a:r>
            <a:endParaRPr/>
          </a:p>
          <a:p>
            <a:pPr indent="-298450" lvl="1" marL="914400" rtl="0" algn="l">
              <a:spcBef>
                <a:spcPts val="0"/>
              </a:spcBef>
              <a:spcAft>
                <a:spcPts val="0"/>
              </a:spcAft>
              <a:buSzPts val="1100"/>
              <a:buChar char="○"/>
            </a:pPr>
            <a:r>
              <a:rPr lang="en"/>
              <a:t>Data:</a:t>
            </a:r>
            <a:endParaRPr/>
          </a:p>
          <a:p>
            <a:pPr indent="-298450" lvl="2" marL="1371600" rtl="0" algn="l">
              <a:spcBef>
                <a:spcPts val="0"/>
              </a:spcBef>
              <a:spcAft>
                <a:spcPts val="0"/>
              </a:spcAft>
              <a:buSzPts val="1100"/>
              <a:buChar char="■"/>
            </a:pPr>
            <a:r>
              <a:rPr lang="en"/>
              <a:t>All features</a:t>
            </a:r>
            <a:endParaRPr/>
          </a:p>
          <a:p>
            <a:pPr indent="-298450" lvl="2" marL="1371600" rtl="0" algn="l">
              <a:spcBef>
                <a:spcPts val="0"/>
              </a:spcBef>
              <a:spcAft>
                <a:spcPts val="0"/>
              </a:spcAft>
              <a:buSzPts val="1100"/>
              <a:buChar char="■"/>
            </a:pPr>
            <a:r>
              <a:rPr lang="en"/>
              <a:t>log(Price)</a:t>
            </a:r>
            <a:endParaRPr/>
          </a:p>
          <a:p>
            <a:pPr indent="-298450" lvl="1" marL="914400" rtl="0" algn="l">
              <a:spcBef>
                <a:spcPts val="0"/>
              </a:spcBef>
              <a:spcAft>
                <a:spcPts val="0"/>
              </a:spcAft>
              <a:buSzPts val="1100"/>
              <a:buChar char="○"/>
            </a:pPr>
            <a:r>
              <a:rPr lang="en"/>
              <a:t>Performance:</a:t>
            </a:r>
            <a:endParaRPr/>
          </a:p>
          <a:p>
            <a:pPr indent="-298450" lvl="2" marL="1371600" rtl="0" algn="l">
              <a:spcBef>
                <a:spcPts val="0"/>
              </a:spcBef>
              <a:spcAft>
                <a:spcPts val="0"/>
              </a:spcAft>
              <a:buSzPts val="1100"/>
              <a:buChar char="■"/>
            </a:pPr>
            <a:r>
              <a:rPr lang="en"/>
              <a:t>N</a:t>
            </a:r>
            <a:r>
              <a:rPr lang="en"/>
              <a:t>on-overfitting</a:t>
            </a:r>
            <a:endParaRPr/>
          </a:p>
          <a:p>
            <a:pPr indent="-298450" lvl="3" marL="1828800" rtl="0" algn="l">
              <a:spcBef>
                <a:spcPts val="0"/>
              </a:spcBef>
              <a:spcAft>
                <a:spcPts val="0"/>
              </a:spcAft>
              <a:buSzPts val="1100"/>
              <a:buChar char="●"/>
            </a:pPr>
            <a:r>
              <a:rPr lang="en"/>
              <a:t>Adj R-squared on training set:		0.8573</a:t>
            </a:r>
            <a:endParaRPr/>
          </a:p>
          <a:p>
            <a:pPr indent="-298450" lvl="3" marL="1828800" rtl="0" algn="l">
              <a:spcBef>
                <a:spcPts val="0"/>
              </a:spcBef>
              <a:spcAft>
                <a:spcPts val="0"/>
              </a:spcAft>
              <a:buSzPts val="1100"/>
              <a:buChar char="●"/>
            </a:pPr>
            <a:r>
              <a:rPr lang="en"/>
              <a:t>Adj R-squared on test set:		0.8530</a:t>
            </a:r>
            <a:endParaRPr/>
          </a:p>
          <a:p>
            <a:pPr indent="-298450" lvl="2" marL="1371600" rtl="0" algn="l">
              <a:spcBef>
                <a:spcPts val="0"/>
              </a:spcBef>
              <a:spcAft>
                <a:spcPts val="0"/>
              </a:spcAft>
              <a:buSzPts val="1100"/>
              <a:buChar char="■"/>
            </a:pPr>
            <a:r>
              <a:rPr lang="en"/>
              <a:t>Root mean squared error:			0.28</a:t>
            </a:r>
            <a:endParaRPr/>
          </a:p>
        </p:txBody>
      </p:sp>
      <p:pic>
        <p:nvPicPr>
          <p:cNvPr id="144" name="Google Shape;144;p15"/>
          <p:cNvPicPr preferRelativeResize="0"/>
          <p:nvPr/>
        </p:nvPicPr>
        <p:blipFill>
          <a:blip r:embed="rId3">
            <a:alphaModFix/>
          </a:blip>
          <a:stretch>
            <a:fillRect/>
          </a:stretch>
        </p:blipFill>
        <p:spPr>
          <a:xfrm>
            <a:off x="4488125" y="516572"/>
            <a:ext cx="1859736" cy="1339375"/>
          </a:xfrm>
          <a:prstGeom prst="rect">
            <a:avLst/>
          </a:prstGeom>
          <a:noFill/>
          <a:ln>
            <a:noFill/>
          </a:ln>
        </p:spPr>
      </p:pic>
      <p:pic>
        <p:nvPicPr>
          <p:cNvPr id="145" name="Google Shape;145;p15"/>
          <p:cNvPicPr preferRelativeResize="0"/>
          <p:nvPr/>
        </p:nvPicPr>
        <p:blipFill>
          <a:blip r:embed="rId4">
            <a:alphaModFix/>
          </a:blip>
          <a:stretch>
            <a:fillRect/>
          </a:stretch>
        </p:blipFill>
        <p:spPr>
          <a:xfrm>
            <a:off x="6777467" y="1556675"/>
            <a:ext cx="1859707" cy="1339375"/>
          </a:xfrm>
          <a:prstGeom prst="rect">
            <a:avLst/>
          </a:prstGeom>
          <a:noFill/>
          <a:ln>
            <a:noFill/>
          </a:ln>
        </p:spPr>
      </p:pic>
      <p:pic>
        <p:nvPicPr>
          <p:cNvPr id="146" name="Google Shape;146;p15"/>
          <p:cNvPicPr preferRelativeResize="0"/>
          <p:nvPr/>
        </p:nvPicPr>
        <p:blipFill>
          <a:blip r:embed="rId5">
            <a:alphaModFix/>
          </a:blip>
          <a:stretch>
            <a:fillRect/>
          </a:stretch>
        </p:blipFill>
        <p:spPr>
          <a:xfrm>
            <a:off x="6777475" y="3067000"/>
            <a:ext cx="1859700" cy="13324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52" name="Google Shape;152;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client may already have a sale price in mind (e.g. $1M).</a:t>
            </a:r>
            <a:endParaRPr/>
          </a:p>
          <a:p>
            <a:pPr indent="-311150" lvl="0" marL="457200" rtl="0" algn="l">
              <a:spcBef>
                <a:spcPts val="0"/>
              </a:spcBef>
              <a:spcAft>
                <a:spcPts val="0"/>
              </a:spcAft>
              <a:buSzPts val="1300"/>
              <a:buChar char="●"/>
            </a:pPr>
            <a:r>
              <a:rPr lang="en"/>
              <a:t>Logistic regression answers the question: what is the probability of selling the house at the target value?</a:t>
            </a:r>
            <a:endParaRPr/>
          </a:p>
          <a:p>
            <a:pPr indent="-311150" lvl="0" marL="457200" rtl="0" algn="l">
              <a:spcBef>
                <a:spcPts val="0"/>
              </a:spcBef>
              <a:spcAft>
                <a:spcPts val="0"/>
              </a:spcAft>
              <a:buSzPts val="1300"/>
              <a:buChar char="●"/>
            </a:pPr>
            <a:r>
              <a:rPr lang="en"/>
              <a:t>Model Selection: Including sale date is a better model than not including it.  </a:t>
            </a:r>
            <a:endParaRPr/>
          </a:p>
          <a:p>
            <a:pPr indent="-298450" lvl="1" marL="914400" rtl="0" algn="l">
              <a:spcBef>
                <a:spcPts val="0"/>
              </a:spcBef>
              <a:spcAft>
                <a:spcPts val="0"/>
              </a:spcAft>
              <a:buSzPts val="1100"/>
              <a:buChar char="○"/>
            </a:pPr>
            <a:r>
              <a:rPr lang="en"/>
              <a:t>Delta_AIC = 827.2036511688116.</a:t>
            </a:r>
            <a:endParaRPr/>
          </a:p>
          <a:p>
            <a:pPr indent="-311150" lvl="0" marL="457200" rtl="0" algn="l">
              <a:spcBef>
                <a:spcPts val="0"/>
              </a:spcBef>
              <a:spcAft>
                <a:spcPts val="0"/>
              </a:spcAft>
              <a:buSzPts val="1300"/>
              <a:buChar char="●"/>
            </a:pPr>
            <a:r>
              <a:rPr lang="en"/>
              <a:t>Model Selection: Using 46 dummy variables (for number of bedrooms, number of full bathrooms, number of half-bathrooms, number of extra rooms) is a better model than using 4 quantitative  variables for these quantities.</a:t>
            </a:r>
            <a:endParaRPr/>
          </a:p>
          <a:p>
            <a:pPr indent="-298450" lvl="1" marL="914400" rtl="0" algn="l">
              <a:spcBef>
                <a:spcPts val="0"/>
              </a:spcBef>
              <a:spcAft>
                <a:spcPts val="0"/>
              </a:spcAft>
              <a:buSzPts val="1100"/>
              <a:buChar char="○"/>
            </a:pPr>
            <a:r>
              <a:rPr lang="en"/>
              <a:t>Delta_AIC = 1960.7685314010923 (despite penalty for extra parameters).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Decomposition</a:t>
            </a:r>
            <a:endParaRPr/>
          </a:p>
        </p:txBody>
      </p:sp>
      <p:pic>
        <p:nvPicPr>
          <p:cNvPr id="158" name="Google Shape;158;p17"/>
          <p:cNvPicPr preferRelativeResize="0"/>
          <p:nvPr/>
        </p:nvPicPr>
        <p:blipFill>
          <a:blip r:embed="rId3">
            <a:alphaModFix/>
          </a:blip>
          <a:stretch>
            <a:fillRect/>
          </a:stretch>
        </p:blipFill>
        <p:spPr>
          <a:xfrm>
            <a:off x="2173825" y="1624500"/>
            <a:ext cx="4651084" cy="3038501"/>
          </a:xfrm>
          <a:prstGeom prst="rect">
            <a:avLst/>
          </a:prstGeom>
          <a:noFill/>
          <a:ln>
            <a:noFill/>
          </a:ln>
        </p:spPr>
      </p:pic>
      <p:sp>
        <p:nvSpPr>
          <p:cNvPr id="159" name="Google Shape;159;p17"/>
          <p:cNvSpPr txBox="1"/>
          <p:nvPr/>
        </p:nvSpPr>
        <p:spPr>
          <a:xfrm>
            <a:off x="3526900" y="1550700"/>
            <a:ext cx="6033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1997</a:t>
            </a:r>
            <a:endParaRPr>
              <a:latin typeface="Calibri"/>
              <a:ea typeface="Calibri"/>
              <a:cs typeface="Calibri"/>
              <a:sym typeface="Calibri"/>
            </a:endParaRPr>
          </a:p>
        </p:txBody>
      </p:sp>
      <p:sp>
        <p:nvSpPr>
          <p:cNvPr id="160" name="Google Shape;160;p17"/>
          <p:cNvSpPr txBox="1"/>
          <p:nvPr/>
        </p:nvSpPr>
        <p:spPr>
          <a:xfrm>
            <a:off x="4517500" y="1550700"/>
            <a:ext cx="6033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2006</a:t>
            </a:r>
            <a:endParaRPr>
              <a:latin typeface="Calibri"/>
              <a:ea typeface="Calibri"/>
              <a:cs typeface="Calibri"/>
              <a:sym typeface="Calibri"/>
            </a:endParaRPr>
          </a:p>
        </p:txBody>
      </p:sp>
      <p:sp>
        <p:nvSpPr>
          <p:cNvPr id="161" name="Google Shape;161;p17"/>
          <p:cNvSpPr txBox="1"/>
          <p:nvPr/>
        </p:nvSpPr>
        <p:spPr>
          <a:xfrm>
            <a:off x="5203300" y="1550700"/>
            <a:ext cx="6033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2012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for Future Improvements</a:t>
            </a:r>
            <a:endParaRPr/>
          </a:p>
        </p:txBody>
      </p:sp>
      <p:sp>
        <p:nvSpPr>
          <p:cNvPr id="167" name="Google Shape;167;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Reduce </a:t>
            </a:r>
            <a:r>
              <a:rPr lang="en"/>
              <a:t>multicollinearity for model interpretation</a:t>
            </a:r>
            <a:endParaRPr/>
          </a:p>
          <a:p>
            <a:pPr indent="-311150" lvl="0" marL="457200" rtl="0" algn="l">
              <a:spcBef>
                <a:spcPts val="0"/>
              </a:spcBef>
              <a:spcAft>
                <a:spcPts val="0"/>
              </a:spcAft>
              <a:buSzPts val="1300"/>
              <a:buChar char="-"/>
            </a:pPr>
            <a:r>
              <a:rPr lang="en"/>
              <a:t>Perform further feature engineering and </a:t>
            </a:r>
            <a:r>
              <a:rPr lang="en"/>
              <a:t>model selection</a:t>
            </a:r>
            <a:endParaRPr/>
          </a:p>
          <a:p>
            <a:pPr indent="-311150" lvl="0" marL="457200" rtl="0" algn="l">
              <a:spcBef>
                <a:spcPts val="0"/>
              </a:spcBef>
              <a:spcAft>
                <a:spcPts val="0"/>
              </a:spcAft>
              <a:buSzPts val="1300"/>
              <a:buChar char="-"/>
            </a:pPr>
            <a:r>
              <a:rPr lang="en"/>
              <a:t>Use more advanced algorithms for better performance</a:t>
            </a:r>
            <a:endParaRPr/>
          </a:p>
          <a:p>
            <a:pPr indent="-311150" lvl="0" marL="457200" rtl="0" algn="l">
              <a:spcBef>
                <a:spcPts val="0"/>
              </a:spcBef>
              <a:spcAft>
                <a:spcPts val="0"/>
              </a:spcAft>
              <a:buSzPts val="1300"/>
              <a:buChar char="-"/>
            </a:pPr>
            <a:r>
              <a:rPr lang="en"/>
              <a:t>Build a time-series model for extrapolated predictions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73" name="Google Shape;173;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Linear regression gives a client a fair market value for his/her house. It looks like error assumptions are violated for linear models. Further EDA will need to be performed for better feature engineering. More advanced Machine Learning algorithms can produce better results.</a:t>
            </a:r>
            <a:endParaRPr/>
          </a:p>
          <a:p>
            <a:pPr indent="-311150" lvl="0" marL="457200" rtl="0" algn="l">
              <a:spcBef>
                <a:spcPts val="0"/>
              </a:spcBef>
              <a:spcAft>
                <a:spcPts val="0"/>
              </a:spcAft>
              <a:buSzPts val="1300"/>
              <a:buChar char="-"/>
            </a:pPr>
            <a:r>
              <a:rPr lang="en"/>
              <a:t>Logistic regression gives a client a probability of selling his/her house at a target value. Model selection was performed but more is necessary to obtain the best model.</a:t>
            </a:r>
            <a:endParaRPr/>
          </a:p>
          <a:p>
            <a:pPr indent="-311150" lvl="0" marL="457200" rtl="0" algn="l">
              <a:spcBef>
                <a:spcPts val="0"/>
              </a:spcBef>
              <a:spcAft>
                <a:spcPts val="0"/>
              </a:spcAft>
              <a:buSzPts val="1300"/>
              <a:buChar char="-"/>
            </a:pPr>
            <a:r>
              <a:rPr lang="en"/>
              <a:t>Dummy variables for numbers and types of rooms work tremendously better than many fewer quantitative variables, despite the penalty for additional parameters.  We attribute this behavior to nonlinear effects.</a:t>
            </a:r>
            <a:endParaRPr/>
          </a:p>
          <a:p>
            <a:pPr indent="-311150" lvl="0" marL="457200" rtl="0" algn="l">
              <a:spcBef>
                <a:spcPts val="0"/>
              </a:spcBef>
              <a:spcAft>
                <a:spcPts val="0"/>
              </a:spcAft>
              <a:buSzPts val="1300"/>
              <a:buChar char="-"/>
            </a:pPr>
            <a:r>
              <a:rPr lang="en"/>
              <a:t>Seasonal decomposition works as expected showing trend and seasonality in residuals.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