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FFE1B7-4B34-484A-A5EC-D5A4B757228E}">
  <a:tblStyle styleId="{B7FFE1B7-4B34-484A-A5EC-D5A4B75722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58519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58519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b58519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b58519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b58519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b58519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observations in budget subgroups: 45 micro-budget, 227 low-budget, 1963 big-budget, 890 mega-budget.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b585194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b585194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b585194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b58519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factor which we think is worth looking into is Genre. On which genres do we want to focus?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diving into it, let us steer away for a little bit and talk about variance. What is </a:t>
            </a:r>
            <a:r>
              <a:rPr lang="en"/>
              <a:t>variance</a:t>
            </a:r>
            <a:r>
              <a:rPr lang="en"/>
              <a:t> and why is it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gives us a general idea of how spread out (or not) our data is. It essentially measures how far each number in the data set is from the mean.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in these 2 plots, the 2 data sets both have mean 0. However, the top data set with a smaller variance is more clustered while the bottom data set with a larger variance is more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did we talk about it? Well, because our next plot, which has to deal with variance, can help us determine which genres we wanna get ourselves into. This is a plot showing different genres’ average ratings - mean vs. variance, with mean on the x-axis and variance on the y-axis.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we want to stay on the top left corner with high mean and low variance because it’s always good to be consistently good. Our high performers are: news, biography, documentary, and history. We want to stay away from this area on the bottom right because it’s hard to draw anything conclusion from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think our findings are interesting because the high performers are those categories that focus on (hopefully) facts and the bad ones are the ones that I, myself, would watch...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b585194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b585194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last factor is Movie Crew.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complete list of good </a:t>
            </a:r>
            <a:r>
              <a:rPr lang="en"/>
              <a:t>actors, actresses, directors, and writers and by no means saying that we should hire them at the same time or that the first mentioned person is the best of his or her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people has a “proven track record of success.” Each person here has participated in at least 5 movies with average ratings of 8 or higher.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b585194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b585194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b58519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b58519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he-numbers.com/movie/budgets/all" TargetMode="External"/><Relationship Id="rId4" Type="http://schemas.openxmlformats.org/officeDocument/2006/relationships/hyperlink" Target="https://www.imdb.com/interfaces/" TargetMode="External"/><Relationship Id="rId5" Type="http://schemas.openxmlformats.org/officeDocument/2006/relationships/hyperlink" Target="https://www.imdb.com/interfa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Movie Industry </a:t>
            </a:r>
            <a:r>
              <a:rPr lang="en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Penetration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Success Factors: Budget-Genre-Crew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086600" y="3826125"/>
            <a:ext cx="3095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 Movie Industry Consulting Firm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Dmitry Mikhaylov &amp; Ngoc Tran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Jun 19, 2019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Three Success Factors</a:t>
            </a:r>
            <a:r>
              <a:rPr lang="en" sz="3600"/>
              <a:t> for</a:t>
            </a:r>
            <a:r>
              <a:rPr lang="en" sz="3600"/>
              <a:t> Market Penetration Strategy	</a:t>
            </a:r>
            <a:endParaRPr sz="3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21600" y="555475"/>
            <a:ext cx="3205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worth it? The industry is booming but: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Production budgets and ticket sales vary significantly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analyse specific budget categories to get actionable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genres should we focus on?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Genres popularity ratings, mean and variances </a:t>
            </a: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Whom should we hire?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Actors, actresses, directors, and writers, each with a “proven track record of success”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08375" y="603475"/>
            <a:ext cx="651000" cy="2709000"/>
          </a:xfrm>
          <a:prstGeom prst="rightBrace">
            <a:avLst>
              <a:gd fmla="val 8333" name="adj1"/>
              <a:gd fmla="val 49618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480500" y="603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480500" y="14659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80500" y="2328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" y="1270150"/>
            <a:ext cx="9120603" cy="38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Profitability Analysis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438425" y="3531850"/>
            <a:ext cx="28599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It is hard to make a lot of money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4" name="Google Shape;84;p15"/>
          <p:cNvCxnSpPr>
            <a:stCxn id="85" idx="1"/>
          </p:cNvCxnSpPr>
          <p:nvPr/>
        </p:nvCxnSpPr>
        <p:spPr>
          <a:xfrm flipH="1">
            <a:off x="1975125" y="3019025"/>
            <a:ext cx="702000" cy="174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2677125" y="2813225"/>
            <a:ext cx="17190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Target this range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6" name="Google Shape;86;p15"/>
          <p:cNvCxnSpPr>
            <a:stCxn id="83" idx="1"/>
          </p:cNvCxnSpPr>
          <p:nvPr/>
        </p:nvCxnSpPr>
        <p:spPr>
          <a:xfrm flipH="1">
            <a:off x="3545425" y="3737650"/>
            <a:ext cx="1893000" cy="105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2143825" y="1711050"/>
            <a:ext cx="9600" cy="3113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1759088" y="1714500"/>
            <a:ext cx="4200" cy="310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497775" y="3577775"/>
            <a:ext cx="880800" cy="62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Possible losses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>
            <a:off x="938175" y="4201475"/>
            <a:ext cx="474600" cy="57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1763300" y="4849475"/>
            <a:ext cx="4047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449"/>
            <a:ext cx="9143999" cy="380605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Subgroups</a:t>
            </a:r>
            <a:endParaRPr/>
          </a:p>
        </p:txBody>
      </p:sp>
      <p:cxnSp>
        <p:nvCxnSpPr>
          <p:cNvPr id="98" name="Google Shape;98;p16"/>
          <p:cNvCxnSpPr>
            <a:stCxn id="99" idx="2"/>
          </p:cNvCxnSpPr>
          <p:nvPr/>
        </p:nvCxnSpPr>
        <p:spPr>
          <a:xfrm flipH="1">
            <a:off x="3559200" y="2708800"/>
            <a:ext cx="563700" cy="1289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3616650" y="1935400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Tends to lose money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0" name="Google Shape;100;p16"/>
          <p:cNvCxnSpPr>
            <a:stCxn id="101" idx="2"/>
          </p:cNvCxnSpPr>
          <p:nvPr/>
        </p:nvCxnSpPr>
        <p:spPr>
          <a:xfrm flipH="1">
            <a:off x="8154242" y="2307250"/>
            <a:ext cx="485700" cy="87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8174792" y="1554850"/>
            <a:ext cx="930300" cy="75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High risk &amp; high reward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061225" y="3223200"/>
            <a:ext cx="1392300" cy="74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6"/>
          <p:cNvCxnSpPr>
            <a:stCxn id="104" idx="2"/>
          </p:cNvCxnSpPr>
          <p:nvPr/>
        </p:nvCxnSpPr>
        <p:spPr>
          <a:xfrm flipH="1">
            <a:off x="5793325" y="2317750"/>
            <a:ext cx="551400" cy="126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5973325" y="1544350"/>
            <a:ext cx="7428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Sweet spot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5" name="Google Shape;105;p16"/>
          <p:cNvCxnSpPr>
            <a:stCxn id="106" idx="2"/>
          </p:cNvCxnSpPr>
          <p:nvPr/>
        </p:nvCxnSpPr>
        <p:spPr>
          <a:xfrm>
            <a:off x="937550" y="2430675"/>
            <a:ext cx="326700" cy="143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31300" y="1657275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Hard to cover overhead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775"/>
            <a:ext cx="9144001" cy="384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Map of the Industry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277250" y="4519425"/>
            <a:ext cx="4744800" cy="26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189450" y="1858525"/>
            <a:ext cx="522000" cy="123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>
            <a:stCxn id="116" idx="3"/>
            <a:endCxn id="115" idx="0"/>
          </p:cNvCxnSpPr>
          <p:nvPr/>
        </p:nvCxnSpPr>
        <p:spPr>
          <a:xfrm flipH="1">
            <a:off x="6649795" y="1963768"/>
            <a:ext cx="1616100" cy="255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75" y="1344150"/>
            <a:ext cx="375151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2983400" y="1809225"/>
            <a:ext cx="611700" cy="6237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93225" y="3628200"/>
            <a:ext cx="2239800" cy="99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High Mean - Low Variance!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(It’s good to be consistently good.)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128" name="Google Shape;128;p18"/>
          <p:cNvCxnSpPr>
            <a:stCxn id="127" idx="0"/>
            <a:endCxn id="126" idx="3"/>
          </p:cNvCxnSpPr>
          <p:nvPr/>
        </p:nvCxnSpPr>
        <p:spPr>
          <a:xfrm flipH="1" rot="10800000">
            <a:off x="1313125" y="2341500"/>
            <a:ext cx="1759800" cy="128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6444050" y="17414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High Performers: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News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Biography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Documentary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574" y="1405637"/>
            <a:ext cx="3717750" cy="3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6444050" y="30368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Stay Away From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Horror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Sci-Fi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Western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Action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Thriller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Fantasy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900175" y="3427725"/>
            <a:ext cx="1357500" cy="119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mean - low variance average rating categories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Crew</a:t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952525" y="14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{B7FFE1B7-4B34-484A-A5EC-D5A4B757228E}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Actresses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Directors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Writers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Timothy J. Cox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Lauren Lopez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 Lowell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Joshua Bell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Lelani Mitchem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 Van Someren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Alvaro Calderón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Ian Cranston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Sargun Mehta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Matt Lang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00" y="3171595"/>
            <a:ext cx="1206200" cy="17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25" y="3161708"/>
            <a:ext cx="1206202" cy="18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87" y="3161700"/>
            <a:ext cx="1354930" cy="180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2900" y="3171600"/>
            <a:ext cx="1429403" cy="1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At least 5 movies with average ratings of 8 or higher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708175" y="14926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708175" y="26706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708175" y="37114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715775" y="1602375"/>
            <a:ext cx="47664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Choose big-budget movies; a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voidance of micro-, small-, and mega-budgets, focused approach and budgetary controls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high mean - low variance average rating categories: News, Biography, and Documentary genres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Hire successful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people based on strict selection criteria: at least 5 movies with average ratings of 8 or higher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014975" y="1363975"/>
            <a:ext cx="665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Movie budgets analysis: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TheMovieDB.org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https://www.the-numbers.com/movie/budgets/all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tn.movie_budgets.csv.gz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Genres </a:t>
            </a:r>
            <a:r>
              <a:rPr lang="en" sz="1100">
                <a:solidFill>
                  <a:schemeClr val="dk2"/>
                </a:solidFill>
              </a:rPr>
              <a:t>analysis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 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https://www.imdb.com/interfaces/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imdb.title.basics.csv.gz</a:t>
            </a:r>
            <a:endParaRPr sz="11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Crew </a:t>
            </a:r>
            <a:r>
              <a:rPr lang="en" sz="1100">
                <a:solidFill>
                  <a:schemeClr val="dk2"/>
                </a:solidFill>
              </a:rPr>
              <a:t>analysis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 (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https://www.imdb.com/interfaces/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imdb.title.principals.csv.gz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imdb.name.basics.csv.gz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