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 Light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FB7B8D9-AAF5-4FFA-93C5-20F92AF631B3}">
  <a:tblStyle styleId="{9FB7B8D9-AAF5-4FFA-93C5-20F92AF631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Light-bold.fntdata"/><Relationship Id="rId22" Type="http://schemas.openxmlformats.org/officeDocument/2006/relationships/font" Target="fonts/MerriweatherLight-boldItalic.fntdata"/><Relationship Id="rId21" Type="http://schemas.openxmlformats.org/officeDocument/2006/relationships/font" Target="fonts/MerriweatherLight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MerriweatherLight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9b585194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9b585194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9b585194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9b585194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9b5851941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9b5851941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counts, show breakeven at 0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9b5851941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9b5851941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 4 completely different colors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9b5851941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9b5851941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finding: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performers: </a:t>
            </a:r>
            <a:r>
              <a:rPr lang="en"/>
              <a:t>news, biography, documentary, and history.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categories focus on (hopefully) facts.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out bottom right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Expalin variance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b5851941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b5851941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list of several good actors, actresses, directors, and writers.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people has participated in at least 5 movies that have average rating above 8.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pics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9b5851941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9b5851941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Movie Industry </a:t>
            </a:r>
            <a:r>
              <a:rPr lang="en"/>
              <a:t> 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Penetration Strategy: Budget-Genre-Crew Strateg</a:t>
            </a:r>
            <a:r>
              <a:rPr lang="en"/>
              <a:t>y</a:t>
            </a:r>
            <a:r>
              <a:rPr lang="en"/>
              <a:t> 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5086600" y="3826125"/>
            <a:ext cx="30954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DN Movie Industry Consulting Firm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Dmitry Mikhaylov &amp; Ngoc Tran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Jun 19, 2019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Three Success Factors</a:t>
            </a:r>
            <a:r>
              <a:rPr lang="en" sz="3600"/>
              <a:t> for</a:t>
            </a:r>
            <a:r>
              <a:rPr lang="en" sz="3600"/>
              <a:t> Market Penetration Strategy	</a:t>
            </a:r>
            <a:endParaRPr sz="3600"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5320200" y="372750"/>
            <a:ext cx="37065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 it worth it? The industry is booming but: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Production budgets and ticket sales vary significantly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Need to analyse specific budget categories to get actionable insights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Focused approach and budgetary controls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genres should we focus on?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Genres popularity ratings, mean and variances </a:t>
            </a:r>
            <a:r>
              <a:rPr lang="en"/>
              <a:t>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Whom should we hire?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Most popular actors, actresses, directors, and writers 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3408375" y="603475"/>
            <a:ext cx="651000" cy="2709000"/>
          </a:xfrm>
          <a:prstGeom prst="rightBrace">
            <a:avLst>
              <a:gd fmla="val 8333" name="adj1"/>
              <a:gd fmla="val 49618" name="adj2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4480500" y="603475"/>
            <a:ext cx="941100" cy="9840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Budget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480500" y="1465975"/>
            <a:ext cx="941100" cy="9840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Genre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4480500" y="2328475"/>
            <a:ext cx="941100" cy="9840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Crew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 Profitability Analysis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50" y="1318313"/>
            <a:ext cx="8641367" cy="371407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5438425" y="3531850"/>
            <a:ext cx="2859900" cy="411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 Light"/>
                <a:ea typeface="Merriweather Light"/>
                <a:cs typeface="Merriweather Light"/>
                <a:sym typeface="Merriweather Light"/>
              </a:rPr>
              <a:t>It is hard to make a lot of money</a:t>
            </a:r>
            <a:endParaRPr sz="1200"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cxnSp>
        <p:nvCxnSpPr>
          <p:cNvPr id="84" name="Google Shape;84;p15"/>
          <p:cNvCxnSpPr>
            <a:stCxn id="85" idx="1"/>
          </p:cNvCxnSpPr>
          <p:nvPr/>
        </p:nvCxnSpPr>
        <p:spPr>
          <a:xfrm flipH="1">
            <a:off x="1968225" y="3019025"/>
            <a:ext cx="708900" cy="1610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5"/>
          <p:cNvSpPr txBox="1"/>
          <p:nvPr/>
        </p:nvSpPr>
        <p:spPr>
          <a:xfrm>
            <a:off x="2677125" y="2813225"/>
            <a:ext cx="1719000" cy="411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 Light"/>
                <a:ea typeface="Merriweather Light"/>
                <a:cs typeface="Merriweather Light"/>
                <a:sym typeface="Merriweather Light"/>
              </a:rPr>
              <a:t>Target this range</a:t>
            </a:r>
            <a:endParaRPr sz="1200"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cxnSp>
        <p:nvCxnSpPr>
          <p:cNvPr id="86" name="Google Shape;86;p15"/>
          <p:cNvCxnSpPr>
            <a:stCxn id="83" idx="1"/>
          </p:cNvCxnSpPr>
          <p:nvPr/>
        </p:nvCxnSpPr>
        <p:spPr>
          <a:xfrm flipH="1">
            <a:off x="4443925" y="3737650"/>
            <a:ext cx="994500" cy="891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5"/>
          <p:cNvCxnSpPr/>
          <p:nvPr/>
        </p:nvCxnSpPr>
        <p:spPr>
          <a:xfrm flipH="1">
            <a:off x="2143825" y="1663050"/>
            <a:ext cx="9600" cy="3113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8" name="Google Shape;88;p15"/>
          <p:cNvCxnSpPr/>
          <p:nvPr/>
        </p:nvCxnSpPr>
        <p:spPr>
          <a:xfrm>
            <a:off x="1759088" y="1666500"/>
            <a:ext cx="4200" cy="31068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9" name="Google Shape;89;p15"/>
          <p:cNvSpPr txBox="1"/>
          <p:nvPr/>
        </p:nvSpPr>
        <p:spPr>
          <a:xfrm>
            <a:off x="497775" y="3577775"/>
            <a:ext cx="880800" cy="623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 Light"/>
                <a:ea typeface="Merriweather Light"/>
                <a:cs typeface="Merriweather Light"/>
                <a:sym typeface="Merriweather Light"/>
              </a:rPr>
              <a:t>Possible losses</a:t>
            </a:r>
            <a:endParaRPr sz="1200"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cxnSp>
        <p:nvCxnSpPr>
          <p:cNvPr id="90" name="Google Shape;90;p15"/>
          <p:cNvCxnSpPr>
            <a:stCxn id="89" idx="2"/>
          </p:cNvCxnSpPr>
          <p:nvPr/>
        </p:nvCxnSpPr>
        <p:spPr>
          <a:xfrm>
            <a:off x="938175" y="4201475"/>
            <a:ext cx="289500" cy="414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Categorization</a:t>
            </a:r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025"/>
            <a:ext cx="8839199" cy="36791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6"/>
          <p:cNvCxnSpPr>
            <a:stCxn id="98" idx="2"/>
          </p:cNvCxnSpPr>
          <p:nvPr/>
        </p:nvCxnSpPr>
        <p:spPr>
          <a:xfrm flipH="1">
            <a:off x="3559200" y="2708800"/>
            <a:ext cx="563700" cy="1289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6"/>
          <p:cNvSpPr txBox="1"/>
          <p:nvPr/>
        </p:nvSpPr>
        <p:spPr>
          <a:xfrm>
            <a:off x="3616650" y="1935400"/>
            <a:ext cx="1012500" cy="773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Tends to lose money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99" name="Google Shape;99;p16"/>
          <p:cNvCxnSpPr>
            <a:stCxn id="100" idx="2"/>
          </p:cNvCxnSpPr>
          <p:nvPr/>
        </p:nvCxnSpPr>
        <p:spPr>
          <a:xfrm flipH="1">
            <a:off x="8154242" y="2307250"/>
            <a:ext cx="485700" cy="874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6"/>
          <p:cNvSpPr txBox="1"/>
          <p:nvPr/>
        </p:nvSpPr>
        <p:spPr>
          <a:xfrm>
            <a:off x="8174792" y="1554850"/>
            <a:ext cx="930300" cy="752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High risk &amp; high reward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5061225" y="3223200"/>
            <a:ext cx="1392300" cy="7407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" name="Google Shape;102;p16"/>
          <p:cNvCxnSpPr>
            <a:stCxn id="103" idx="2"/>
          </p:cNvCxnSpPr>
          <p:nvPr/>
        </p:nvCxnSpPr>
        <p:spPr>
          <a:xfrm flipH="1">
            <a:off x="5793325" y="2317750"/>
            <a:ext cx="551400" cy="1260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6"/>
          <p:cNvSpPr txBox="1"/>
          <p:nvPr/>
        </p:nvSpPr>
        <p:spPr>
          <a:xfrm>
            <a:off x="5973325" y="1544350"/>
            <a:ext cx="742800" cy="773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Sweet spot 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04" name="Google Shape;104;p16"/>
          <p:cNvCxnSpPr>
            <a:stCxn id="105" idx="2"/>
          </p:cNvCxnSpPr>
          <p:nvPr/>
        </p:nvCxnSpPr>
        <p:spPr>
          <a:xfrm>
            <a:off x="937550" y="2430675"/>
            <a:ext cx="326700" cy="1430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6"/>
          <p:cNvSpPr txBox="1"/>
          <p:nvPr/>
        </p:nvSpPr>
        <p:spPr>
          <a:xfrm>
            <a:off x="431300" y="1657275"/>
            <a:ext cx="1012500" cy="773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Hard to cover overhead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6988425" y="48000"/>
            <a:ext cx="1940700" cy="1158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micro: &lt;= 50K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low: 50K - 3M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b</a:t>
            </a: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ig: 3M - 50M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</a:t>
            </a: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ega: &gt; 50M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Empirical Map of the Industry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025"/>
            <a:ext cx="8839200" cy="361163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/>
          <p:nvPr/>
        </p:nvSpPr>
        <p:spPr>
          <a:xfrm>
            <a:off x="4087375" y="4210800"/>
            <a:ext cx="4744800" cy="4596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8113000" y="1844800"/>
            <a:ext cx="522000" cy="1233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" name="Google Shape;115;p17"/>
          <p:cNvCxnSpPr>
            <a:endCxn id="113" idx="0"/>
          </p:cNvCxnSpPr>
          <p:nvPr/>
        </p:nvCxnSpPr>
        <p:spPr>
          <a:xfrm flipH="1">
            <a:off x="6459775" y="2009400"/>
            <a:ext cx="1927500" cy="2201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7"/>
          <p:cNvSpPr txBox="1"/>
          <p:nvPr/>
        </p:nvSpPr>
        <p:spPr>
          <a:xfrm>
            <a:off x="6891475" y="68550"/>
            <a:ext cx="1940700" cy="1158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micro &lt;=50K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low &lt;= 3M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big &lt;= 50M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mega &gt; 50M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Genres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3675" y="1344150"/>
            <a:ext cx="3751516" cy="37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/>
          <p:nvPr/>
        </p:nvSpPr>
        <p:spPr>
          <a:xfrm>
            <a:off x="2983400" y="1809225"/>
            <a:ext cx="611700" cy="623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193225" y="3628200"/>
            <a:ext cx="1620900" cy="992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 Light"/>
                <a:ea typeface="Merriweather Light"/>
                <a:cs typeface="Merriweather Light"/>
                <a:sym typeface="Merriweather Light"/>
              </a:rPr>
              <a:t>High Mean - Low Variance!</a:t>
            </a:r>
            <a:endParaRPr sz="12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 Light"/>
                <a:ea typeface="Merriweather Light"/>
                <a:cs typeface="Merriweather Light"/>
                <a:sym typeface="Merriweather Light"/>
              </a:rPr>
              <a:t>(It’s good to be consistently good)</a:t>
            </a:r>
            <a:endParaRPr sz="1200"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cxnSp>
        <p:nvCxnSpPr>
          <p:cNvPr id="125" name="Google Shape;125;p18"/>
          <p:cNvCxnSpPr>
            <a:stCxn id="124" idx="0"/>
            <a:endCxn id="123" idx="3"/>
          </p:cNvCxnSpPr>
          <p:nvPr/>
        </p:nvCxnSpPr>
        <p:spPr>
          <a:xfrm flipH="1" rot="10800000">
            <a:off x="1003675" y="2341500"/>
            <a:ext cx="2069400" cy="1286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18"/>
          <p:cNvSpPr txBox="1"/>
          <p:nvPr/>
        </p:nvSpPr>
        <p:spPr>
          <a:xfrm>
            <a:off x="6794600" y="2122400"/>
            <a:ext cx="19542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News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Biography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Documentary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Crew</a:t>
            </a:r>
            <a:endParaRPr/>
          </a:p>
        </p:txBody>
      </p:sp>
      <p:graphicFrame>
        <p:nvGraphicFramePr>
          <p:cNvPr id="132" name="Google Shape;132;p19"/>
          <p:cNvGraphicFramePr/>
          <p:nvPr/>
        </p:nvGraphicFramePr>
        <p:xfrm>
          <a:off x="952500" y="168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{9FB7B8D9-AAF5-4FFA-93C5-20F92AF631B3}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Actors</a:t>
                      </a:r>
                      <a:endParaRPr b="1" u="sng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Actresses</a:t>
                      </a:r>
                      <a:endParaRPr b="1" u="sng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Directors</a:t>
                      </a:r>
                      <a:endParaRPr b="1" u="sng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Writers</a:t>
                      </a:r>
                      <a:endParaRPr b="1" u="sng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Timothy J. Cox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Lauren Lopez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Josh Lowell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Nick Rosen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Joshua Bell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Lelani Mitchem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Tim Van Someren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Alvaro Calderón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Ian Cranston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Sargun Mehta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Nick Rosen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Matt Lang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Kalyan Chatterjee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Sylvia Earle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Joshua Bell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David Anghel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Michael Henry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Jayani Senanayake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Nick Wickham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Eric Frith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Thumindu Dodantenne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CC King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Carlos Nader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Darren Wilson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Om Bhutkar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Susan Brown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Thom Zimny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Brian Holden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