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Nunito"/>
      <p:regular r:id="rId30"/>
      <p:bold r:id="rId31"/>
      <p:italic r:id="rId32"/>
      <p:boldItalic r:id="rId33"/>
    </p:embeddedFont>
    <p:embeddedFont>
      <p:font typeface="Roboto Mon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35" Type="http://schemas.openxmlformats.org/officeDocument/2006/relationships/font" Target="fonts/RobotoMono-bold.fntdata"/><Relationship Id="rId12" Type="http://schemas.openxmlformats.org/officeDocument/2006/relationships/slide" Target="slides/slide7.xml"/><Relationship Id="rId34" Type="http://schemas.openxmlformats.org/officeDocument/2006/relationships/font" Target="fonts/RobotoMono-regular.fntdata"/><Relationship Id="rId15" Type="http://schemas.openxmlformats.org/officeDocument/2006/relationships/slide" Target="slides/slide10.xml"/><Relationship Id="rId37" Type="http://schemas.openxmlformats.org/officeDocument/2006/relationships/font" Target="fonts/RobotoMono-boldItalic.fntdata"/><Relationship Id="rId14" Type="http://schemas.openxmlformats.org/officeDocument/2006/relationships/slide" Target="slides/slide9.xml"/><Relationship Id="rId36" Type="http://schemas.openxmlformats.org/officeDocument/2006/relationships/font" Target="fonts/RobotoMon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5a6d99c9d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5a6d99c9d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5a6d99c9d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5a6d99c9d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5a6d99c9d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5a6d99c9d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5a6d99c9d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5a6d99c9d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5a6d99c9d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5a6d99c9d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5a6d99c9d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5a6d99c9d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5a6d99c9d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5a6d99c9d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5a7aefc4c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5a7aefc4c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5a7aefc4c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5a7aefc4c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5a7aefc4c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5a7aefc4c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a61570ea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a61570ea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5a7aefc4c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5a7aefc4c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5a7aefc4c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5a7aefc4c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5a7aefc4c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5a7aefc4c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5a7aefc4c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5a7aefc4c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5a80cf447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5a80cf447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a61570ea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a61570ea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a61570ea9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a61570ea9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5a6897471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5a6897471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5a61570ea9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5a61570ea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5a6d99c9d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5a6d99c9d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5a6d99c9d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5a6d99c9d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a6d99c9d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5a6d99c9d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geeksforgeeks.org/static-keyword-java/" TargetMode="External"/><Relationship Id="rId4" Type="http://schemas.openxmlformats.org/officeDocument/2006/relationships/image" Target="../media/image26.png"/><Relationship Id="rId5"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9.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geeksforgeeks.org/nested-classes-java/" TargetMode="External"/><Relationship Id="rId4" Type="http://schemas.openxmlformats.org/officeDocument/2006/relationships/hyperlink" Target="https://www.geeksforgeeks.org/nested-classes-java/" TargetMode="External"/><Relationship Id="rId5"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8.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geeksforgeeks.org/inheritance-in-java/" TargetMode="External"/><Relationship Id="rId4" Type="http://schemas.openxmlformats.org/officeDocument/2006/relationships/hyperlink" Target="https://www.geeksforgeeks.org/string-class-in-java/" TargetMode="External"/><Relationship Id="rId5" Type="http://schemas.openxmlformats.org/officeDocument/2006/relationships/image" Target="../media/image27.png"/><Relationship Id="rId6" Type="http://schemas.openxmlformats.org/officeDocument/2006/relationships/image" Target="../media/image20.png"/><Relationship Id="rId7"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geeksforgeeks.org/overriding-in-java/" TargetMode="Externa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javatpoint.com/object-and-class-in-java"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javatpoint.com/java-constructo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984525" y="765100"/>
            <a:ext cx="5443800" cy="600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OOPs Concept Training </a:t>
            </a:r>
            <a:endParaRPr/>
          </a:p>
        </p:txBody>
      </p:sp>
      <p:sp>
        <p:nvSpPr>
          <p:cNvPr id="129" name="Google Shape;129;p13"/>
          <p:cNvSpPr txBox="1"/>
          <p:nvPr>
            <p:ph idx="1" type="subTitle"/>
          </p:nvPr>
        </p:nvSpPr>
        <p:spPr>
          <a:xfrm>
            <a:off x="1858700" y="1408000"/>
            <a:ext cx="5569500" cy="2527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Topics </a:t>
            </a:r>
            <a:endParaRPr/>
          </a:p>
          <a:p>
            <a:pPr indent="0" lvl="0" marL="0" rtl="0" algn="l">
              <a:spcBef>
                <a:spcPts val="0"/>
              </a:spcBef>
              <a:spcAft>
                <a:spcPts val="0"/>
              </a:spcAft>
              <a:buNone/>
            </a:pPr>
            <a:r>
              <a:rPr lang="en"/>
              <a:t> </a:t>
            </a:r>
            <a:endParaRPr/>
          </a:p>
          <a:p>
            <a:pPr indent="-330200" lvl="0" marL="457200" rtl="0" algn="l">
              <a:spcBef>
                <a:spcPts val="0"/>
              </a:spcBef>
              <a:spcAft>
                <a:spcPts val="0"/>
              </a:spcAft>
              <a:buSzPts val="1600"/>
              <a:buAutoNum type="arabicPeriod"/>
            </a:pPr>
            <a:r>
              <a:rPr lang="en"/>
              <a:t>Fundamental of OOPs</a:t>
            </a:r>
            <a:endParaRPr/>
          </a:p>
          <a:p>
            <a:pPr indent="-330200" lvl="0" marL="457200" rtl="0" algn="l">
              <a:spcBef>
                <a:spcPts val="0"/>
              </a:spcBef>
              <a:spcAft>
                <a:spcPts val="0"/>
              </a:spcAft>
              <a:buSzPts val="1600"/>
              <a:buAutoNum type="arabicPeriod"/>
            </a:pPr>
            <a:r>
              <a:rPr lang="en"/>
              <a:t>Encapsulation </a:t>
            </a:r>
            <a:endParaRPr/>
          </a:p>
          <a:p>
            <a:pPr indent="-330200" lvl="0" marL="457200" rtl="0" algn="l">
              <a:spcBef>
                <a:spcPts val="0"/>
              </a:spcBef>
              <a:spcAft>
                <a:spcPts val="0"/>
              </a:spcAft>
              <a:buSzPts val="1600"/>
              <a:buAutoNum type="arabicPeriod"/>
            </a:pPr>
            <a:r>
              <a:rPr lang="en"/>
              <a:t>Inheritance </a:t>
            </a:r>
            <a:endParaRPr/>
          </a:p>
          <a:p>
            <a:pPr indent="-330200" lvl="0" marL="457200" rtl="0" algn="l">
              <a:spcBef>
                <a:spcPts val="0"/>
              </a:spcBef>
              <a:spcAft>
                <a:spcPts val="0"/>
              </a:spcAft>
              <a:buSzPts val="1600"/>
              <a:buAutoNum type="arabicPeriod"/>
            </a:pPr>
            <a:r>
              <a:rPr lang="en"/>
              <a:t>Polymorphism </a:t>
            </a:r>
            <a:endParaRPr/>
          </a:p>
          <a:p>
            <a:pPr indent="-330200" lvl="0" marL="457200" rtl="0" algn="l">
              <a:spcBef>
                <a:spcPts val="0"/>
              </a:spcBef>
              <a:spcAft>
                <a:spcPts val="0"/>
              </a:spcAft>
              <a:buSzPts val="1600"/>
              <a:buAutoNum type="arabicPeriod"/>
            </a:pPr>
            <a:r>
              <a:rPr lang="en"/>
              <a:t>Abstract class </a:t>
            </a:r>
            <a:endParaRPr/>
          </a:p>
          <a:p>
            <a:pPr indent="-330200" lvl="0" marL="457200" rtl="0" algn="l">
              <a:spcBef>
                <a:spcPts val="0"/>
              </a:spcBef>
              <a:spcAft>
                <a:spcPts val="0"/>
              </a:spcAft>
              <a:buSzPts val="1600"/>
              <a:buAutoNum type="arabicPeriod"/>
            </a:pPr>
            <a:r>
              <a:rPr lang="en"/>
              <a:t>Inner Class</a:t>
            </a:r>
            <a:endParaRPr/>
          </a:p>
          <a:p>
            <a:pPr indent="-330200" lvl="0" marL="457200" rtl="0" algn="l">
              <a:spcBef>
                <a:spcPts val="0"/>
              </a:spcBef>
              <a:spcAft>
                <a:spcPts val="0"/>
              </a:spcAft>
              <a:buSzPts val="1600"/>
              <a:buAutoNum type="arabicPeriod"/>
            </a:pPr>
            <a:r>
              <a:rPr lang="en"/>
              <a:t>Variables and Final Method</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933775" y="272500"/>
            <a:ext cx="7505700" cy="381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1800"/>
              <a:t>Method local inner class </a:t>
            </a:r>
            <a:endParaRPr b="1" sz="1800"/>
          </a:p>
        </p:txBody>
      </p:sp>
      <p:sp>
        <p:nvSpPr>
          <p:cNvPr id="192" name="Google Shape;192;p22"/>
          <p:cNvSpPr txBox="1"/>
          <p:nvPr>
            <p:ph idx="1" type="body"/>
          </p:nvPr>
        </p:nvSpPr>
        <p:spPr>
          <a:xfrm>
            <a:off x="248350" y="654400"/>
            <a:ext cx="8664900" cy="426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a class within a method of an outer class and will be a local type. Like local variables, the scope of the inner class is restricted within the method. A method-local inner class can be instantiated only within the method where the inner class is defined. Below is an example of method local inner class :</a:t>
            </a:r>
            <a:endParaRPr/>
          </a:p>
          <a:p>
            <a:pPr indent="0" lvl="0" marL="0" rtl="0" algn="l">
              <a:spcBef>
                <a:spcPts val="1200"/>
              </a:spcBef>
              <a:spcAft>
                <a:spcPts val="0"/>
              </a:spcAft>
              <a:buNone/>
            </a:pPr>
            <a:r>
              <a:rPr lang="en"/>
              <a:t>If you compile and execute the above program, </a:t>
            </a:r>
            <a:endParaRPr/>
          </a:p>
          <a:p>
            <a:pPr indent="0" lvl="0" marL="0" rtl="0" algn="l">
              <a:spcBef>
                <a:spcPts val="1200"/>
              </a:spcBef>
              <a:spcAft>
                <a:spcPts val="0"/>
              </a:spcAft>
              <a:buNone/>
            </a:pPr>
            <a:r>
              <a:rPr lang="en"/>
              <a:t>you will get the following result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pic>
        <p:nvPicPr>
          <p:cNvPr id="193" name="Google Shape;193;p22"/>
          <p:cNvPicPr preferRelativeResize="0"/>
          <p:nvPr/>
        </p:nvPicPr>
        <p:blipFill>
          <a:blip r:embed="rId3">
            <a:alphaModFix/>
          </a:blip>
          <a:stretch>
            <a:fillRect/>
          </a:stretch>
        </p:blipFill>
        <p:spPr>
          <a:xfrm>
            <a:off x="4174025" y="1210775"/>
            <a:ext cx="4739226" cy="3932725"/>
          </a:xfrm>
          <a:prstGeom prst="rect">
            <a:avLst/>
          </a:prstGeom>
          <a:noFill/>
          <a:ln>
            <a:noFill/>
          </a:ln>
        </p:spPr>
      </p:pic>
      <p:pic>
        <p:nvPicPr>
          <p:cNvPr id="194" name="Google Shape;194;p22"/>
          <p:cNvPicPr preferRelativeResize="0"/>
          <p:nvPr/>
        </p:nvPicPr>
        <p:blipFill>
          <a:blip r:embed="rId4">
            <a:alphaModFix/>
          </a:blip>
          <a:stretch>
            <a:fillRect/>
          </a:stretch>
        </p:blipFill>
        <p:spPr>
          <a:xfrm>
            <a:off x="454975" y="2495925"/>
            <a:ext cx="3031325" cy="409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819150" y="100575"/>
            <a:ext cx="7505700" cy="3819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800"/>
              </a:spcBef>
              <a:spcAft>
                <a:spcPts val="0"/>
              </a:spcAft>
              <a:buNone/>
            </a:pPr>
            <a:r>
              <a:rPr b="1" lang="en" sz="2000">
                <a:latin typeface="Calibri"/>
                <a:ea typeface="Calibri"/>
                <a:cs typeface="Calibri"/>
                <a:sym typeface="Calibri"/>
              </a:rPr>
              <a:t>Anonymous Inner Class</a:t>
            </a:r>
            <a:endParaRPr b="1" sz="2000">
              <a:latin typeface="Calibri"/>
              <a:ea typeface="Calibri"/>
              <a:cs typeface="Calibri"/>
              <a:sym typeface="Calibri"/>
            </a:endParaRPr>
          </a:p>
          <a:p>
            <a:pPr indent="0" lvl="0" marL="0" rtl="0" algn="ctr">
              <a:spcBef>
                <a:spcPts val="400"/>
              </a:spcBef>
              <a:spcAft>
                <a:spcPts val="0"/>
              </a:spcAft>
              <a:buNone/>
            </a:pPr>
            <a:r>
              <a:t/>
            </a:r>
            <a:endParaRPr/>
          </a:p>
        </p:txBody>
      </p:sp>
      <p:sp>
        <p:nvSpPr>
          <p:cNvPr id="200" name="Google Shape;200;p23"/>
          <p:cNvSpPr txBox="1"/>
          <p:nvPr>
            <p:ph idx="1" type="body"/>
          </p:nvPr>
        </p:nvSpPr>
        <p:spPr>
          <a:xfrm>
            <a:off x="259500" y="482475"/>
            <a:ext cx="8625000" cy="434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An inner class declared without a class name is known as an </a:t>
            </a:r>
            <a:r>
              <a:rPr b="1" lang="en" sz="1100">
                <a:solidFill>
                  <a:srgbClr val="000000"/>
                </a:solidFill>
                <a:latin typeface="Arial"/>
                <a:ea typeface="Arial"/>
                <a:cs typeface="Arial"/>
                <a:sym typeface="Arial"/>
              </a:rPr>
              <a:t>anonymous inner class</a:t>
            </a:r>
            <a:r>
              <a:rPr lang="en" sz="1100">
                <a:solidFill>
                  <a:srgbClr val="000000"/>
                </a:solidFill>
                <a:latin typeface="Arial"/>
                <a:ea typeface="Arial"/>
                <a:cs typeface="Arial"/>
                <a:sym typeface="Arial"/>
              </a:rPr>
              <a:t>. In case of anonymous inner classes, we declare and instantiate them at the same time. Generally, they are used whenever you need to override the method of a class or an interface.The syntax of an anonymous inner class is as follows −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The following program shows how to override the method of a</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class using anonymous inner class. The output will be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pic>
        <p:nvPicPr>
          <p:cNvPr id="201" name="Google Shape;201;p23"/>
          <p:cNvPicPr preferRelativeResize="0"/>
          <p:nvPr/>
        </p:nvPicPr>
        <p:blipFill>
          <a:blip r:embed="rId3">
            <a:alphaModFix/>
          </a:blip>
          <a:stretch>
            <a:fillRect/>
          </a:stretch>
        </p:blipFill>
        <p:spPr>
          <a:xfrm>
            <a:off x="277000" y="1452425"/>
            <a:ext cx="3954325" cy="1728583"/>
          </a:xfrm>
          <a:prstGeom prst="rect">
            <a:avLst/>
          </a:prstGeom>
          <a:noFill/>
          <a:ln>
            <a:noFill/>
          </a:ln>
        </p:spPr>
      </p:pic>
      <p:cxnSp>
        <p:nvCxnSpPr>
          <p:cNvPr id="202" name="Google Shape;202;p23"/>
          <p:cNvCxnSpPr/>
          <p:nvPr/>
        </p:nvCxnSpPr>
        <p:spPr>
          <a:xfrm>
            <a:off x="4310000" y="1256100"/>
            <a:ext cx="21600" cy="3567600"/>
          </a:xfrm>
          <a:prstGeom prst="straightConnector1">
            <a:avLst/>
          </a:prstGeom>
          <a:noFill/>
          <a:ln cap="flat" cmpd="sng" w="9525">
            <a:solidFill>
              <a:schemeClr val="dk2"/>
            </a:solidFill>
            <a:prstDash val="solid"/>
            <a:round/>
            <a:headEnd len="med" w="med" type="none"/>
            <a:tailEnd len="med" w="med" type="none"/>
          </a:ln>
        </p:spPr>
      </p:cxnSp>
      <p:pic>
        <p:nvPicPr>
          <p:cNvPr id="203" name="Google Shape;203;p23"/>
          <p:cNvPicPr preferRelativeResize="0"/>
          <p:nvPr/>
        </p:nvPicPr>
        <p:blipFill>
          <a:blip r:embed="rId4">
            <a:alphaModFix/>
          </a:blip>
          <a:stretch>
            <a:fillRect/>
          </a:stretch>
        </p:blipFill>
        <p:spPr>
          <a:xfrm>
            <a:off x="4410275" y="1084100"/>
            <a:ext cx="4506100" cy="3667875"/>
          </a:xfrm>
          <a:prstGeom prst="rect">
            <a:avLst/>
          </a:prstGeom>
          <a:noFill/>
          <a:ln>
            <a:noFill/>
          </a:ln>
        </p:spPr>
      </p:pic>
      <p:pic>
        <p:nvPicPr>
          <p:cNvPr id="204" name="Google Shape;204;p23"/>
          <p:cNvPicPr preferRelativeResize="0"/>
          <p:nvPr/>
        </p:nvPicPr>
        <p:blipFill>
          <a:blip r:embed="rId5">
            <a:alphaModFix/>
          </a:blip>
          <a:stretch>
            <a:fillRect/>
          </a:stretch>
        </p:blipFill>
        <p:spPr>
          <a:xfrm>
            <a:off x="555901" y="4252925"/>
            <a:ext cx="3388875" cy="381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819150" y="301175"/>
            <a:ext cx="7505700" cy="381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1800">
                <a:latin typeface="Calibri"/>
                <a:ea typeface="Calibri"/>
                <a:cs typeface="Calibri"/>
                <a:sym typeface="Calibri"/>
              </a:rPr>
              <a:t>Static nested class </a:t>
            </a:r>
            <a:endParaRPr b="1" sz="1800">
              <a:latin typeface="Calibri"/>
              <a:ea typeface="Calibri"/>
              <a:cs typeface="Calibri"/>
              <a:sym typeface="Calibri"/>
            </a:endParaRPr>
          </a:p>
        </p:txBody>
      </p:sp>
      <p:sp>
        <p:nvSpPr>
          <p:cNvPr id="210" name="Google Shape;210;p24"/>
          <p:cNvSpPr txBox="1"/>
          <p:nvPr>
            <p:ph idx="1" type="body"/>
          </p:nvPr>
        </p:nvSpPr>
        <p:spPr>
          <a:xfrm>
            <a:off x="277000" y="683075"/>
            <a:ext cx="8596200" cy="418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static inner class is a nested class which is a static member of the outer class. It can be accessed without instantiating the outer class, using other static members. Just like static members, a static nested class does not have access to the instance variables and methods of the outer class.  Following is an example of static inner class :</a:t>
            </a:r>
            <a:endParaRPr/>
          </a:p>
          <a:p>
            <a:pPr indent="0" lvl="0" marL="0" rtl="0" algn="l">
              <a:spcBef>
                <a:spcPts val="1200"/>
              </a:spcBef>
              <a:spcAft>
                <a:spcPts val="1200"/>
              </a:spcAft>
              <a:buNone/>
            </a:pPr>
            <a:r>
              <a:t/>
            </a:r>
            <a:endParaRPr/>
          </a:p>
        </p:txBody>
      </p:sp>
      <p:pic>
        <p:nvPicPr>
          <p:cNvPr id="211" name="Google Shape;211;p24"/>
          <p:cNvPicPr preferRelativeResize="0"/>
          <p:nvPr/>
        </p:nvPicPr>
        <p:blipFill>
          <a:blip r:embed="rId3">
            <a:alphaModFix/>
          </a:blip>
          <a:stretch>
            <a:fillRect/>
          </a:stretch>
        </p:blipFill>
        <p:spPr>
          <a:xfrm>
            <a:off x="1638075" y="1455625"/>
            <a:ext cx="6175075" cy="3410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819150" y="387150"/>
            <a:ext cx="7505700" cy="353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1800">
                <a:latin typeface="Calibri"/>
                <a:ea typeface="Calibri"/>
                <a:cs typeface="Calibri"/>
                <a:sym typeface="Calibri"/>
              </a:rPr>
              <a:t>Static Keyword </a:t>
            </a:r>
            <a:endParaRPr b="1" sz="1800">
              <a:latin typeface="Calibri"/>
              <a:ea typeface="Calibri"/>
              <a:cs typeface="Calibri"/>
              <a:sym typeface="Calibri"/>
            </a:endParaRPr>
          </a:p>
        </p:txBody>
      </p:sp>
      <p:sp>
        <p:nvSpPr>
          <p:cNvPr id="217" name="Google Shape;217;p25"/>
          <p:cNvSpPr txBox="1"/>
          <p:nvPr>
            <p:ph idx="1" type="body"/>
          </p:nvPr>
        </p:nvSpPr>
        <p:spPr>
          <a:xfrm>
            <a:off x="377275" y="740250"/>
            <a:ext cx="8338500" cy="404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The </a:t>
            </a:r>
            <a:r>
              <a:rPr b="1" lang="en" sz="1100">
                <a:solidFill>
                  <a:srgbClr val="000000"/>
                </a:solidFill>
                <a:latin typeface="Arial"/>
                <a:ea typeface="Arial"/>
                <a:cs typeface="Arial"/>
                <a:sym typeface="Arial"/>
              </a:rPr>
              <a:t>static keyword</a:t>
            </a:r>
            <a:r>
              <a:rPr lang="en" sz="1100">
                <a:solidFill>
                  <a:srgbClr val="000000"/>
                </a:solidFill>
                <a:latin typeface="Arial"/>
                <a:ea typeface="Arial"/>
                <a:cs typeface="Arial"/>
                <a:sym typeface="Arial"/>
              </a:rPr>
              <a:t> in Java is mainly used for memory management. The static keyword in Java is used to share the same variable or method of a given class. The users can apply static keywords with variables, methods, blocks, and nested classes. The static keyword belongs to the class than an instance of the class. The static keyword is used for a constant variable or a method that is the same for every instance of a class.</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The static can be:</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Variable (also known as a class variable)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Method (also known as a class method)</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Block</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Nested class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pic>
        <p:nvPicPr>
          <p:cNvPr id="218" name="Google Shape;218;p25"/>
          <p:cNvPicPr preferRelativeResize="0"/>
          <p:nvPr/>
        </p:nvPicPr>
        <p:blipFill>
          <a:blip r:embed="rId3">
            <a:alphaModFix/>
          </a:blip>
          <a:stretch>
            <a:fillRect/>
          </a:stretch>
        </p:blipFill>
        <p:spPr>
          <a:xfrm>
            <a:off x="4571999" y="1526000"/>
            <a:ext cx="3794375" cy="3366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819150" y="286825"/>
            <a:ext cx="7505700" cy="353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1800">
                <a:latin typeface="Calibri"/>
                <a:ea typeface="Calibri"/>
                <a:cs typeface="Calibri"/>
                <a:sym typeface="Calibri"/>
              </a:rPr>
              <a:t>Java Static Variable</a:t>
            </a:r>
            <a:r>
              <a:rPr lang="en" sz="1800">
                <a:latin typeface="Calibri"/>
                <a:ea typeface="Calibri"/>
                <a:cs typeface="Calibri"/>
                <a:sym typeface="Calibri"/>
              </a:rPr>
              <a:t> </a:t>
            </a:r>
            <a:endParaRPr sz="1800">
              <a:latin typeface="Calibri"/>
              <a:ea typeface="Calibri"/>
              <a:cs typeface="Calibri"/>
              <a:sym typeface="Calibri"/>
            </a:endParaRPr>
          </a:p>
        </p:txBody>
      </p:sp>
      <p:sp>
        <p:nvSpPr>
          <p:cNvPr id="224" name="Google Shape;224;p26"/>
          <p:cNvSpPr txBox="1"/>
          <p:nvPr>
            <p:ph idx="1" type="body"/>
          </p:nvPr>
        </p:nvSpPr>
        <p:spPr>
          <a:xfrm>
            <a:off x="819150" y="639925"/>
            <a:ext cx="7505700" cy="379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If any variable is declared as static, it is known as a static variable.</a:t>
            </a:r>
            <a:endParaRPr/>
          </a:p>
          <a:p>
            <a:pPr indent="-298450" lvl="0" marL="457200" rtl="0" algn="l">
              <a:spcBef>
                <a:spcPts val="1200"/>
              </a:spcBef>
              <a:spcAft>
                <a:spcPts val="0"/>
              </a:spcAft>
              <a:buClr>
                <a:srgbClr val="000000"/>
              </a:buClr>
              <a:buSzPts val="1100"/>
              <a:buFont typeface="Arial"/>
              <a:buChar char="●"/>
            </a:pPr>
            <a:r>
              <a:rPr lang="en"/>
              <a:t>The static variable can be used to refer to the common property of all objects (which is not unique for each object), for example, the company name of employees, college name of students, etc.</a:t>
            </a:r>
            <a:endParaRPr/>
          </a:p>
          <a:p>
            <a:pPr indent="-298450" lvl="0" marL="457200" rtl="0" algn="l">
              <a:spcBef>
                <a:spcPts val="0"/>
              </a:spcBef>
              <a:spcAft>
                <a:spcPts val="0"/>
              </a:spcAft>
              <a:buClr>
                <a:srgbClr val="000000"/>
              </a:buClr>
              <a:buSzPts val="1100"/>
              <a:buFont typeface="Arial"/>
              <a:buChar char="●"/>
            </a:pPr>
            <a:r>
              <a:rPr lang="en"/>
              <a:t>The static variable gets memory only once in the class area at the time of class loading.</a:t>
            </a:r>
            <a:endParaRPr/>
          </a:p>
          <a:p>
            <a:pPr indent="0" lvl="0" marL="0" rtl="0" algn="l">
              <a:spcBef>
                <a:spcPts val="1400"/>
              </a:spcBef>
              <a:spcAft>
                <a:spcPts val="0"/>
              </a:spcAft>
              <a:buNone/>
            </a:pPr>
            <a:r>
              <a:rPr b="1" lang="en">
                <a:solidFill>
                  <a:srgbClr val="000000"/>
                </a:solidFill>
                <a:latin typeface="Arial"/>
                <a:ea typeface="Arial"/>
                <a:cs typeface="Arial"/>
                <a:sym typeface="Arial"/>
              </a:rPr>
              <a:t>Advantages of static variable</a:t>
            </a:r>
            <a:endParaRPr b="1">
              <a:solidFill>
                <a:srgbClr val="000000"/>
              </a:solidFill>
              <a:latin typeface="Arial"/>
              <a:ea typeface="Arial"/>
              <a:cs typeface="Arial"/>
              <a:sym typeface="Arial"/>
            </a:endParaRPr>
          </a:p>
          <a:p>
            <a:pPr indent="-298450" lvl="0" marL="457200" rtl="0" algn="l">
              <a:spcBef>
                <a:spcPts val="400"/>
              </a:spcBef>
              <a:spcAft>
                <a:spcPts val="0"/>
              </a:spcAft>
              <a:buClr>
                <a:srgbClr val="000000"/>
              </a:buClr>
              <a:buSzPts val="1100"/>
              <a:buFont typeface="Arial"/>
              <a:buChar char="●"/>
            </a:pPr>
            <a:r>
              <a:rPr b="1" lang="en" sz="1100">
                <a:solidFill>
                  <a:srgbClr val="000000"/>
                </a:solidFill>
                <a:latin typeface="Arial"/>
                <a:ea typeface="Arial"/>
                <a:cs typeface="Arial"/>
                <a:sym typeface="Arial"/>
              </a:rPr>
              <a:t>Shared Memory Allocation</a:t>
            </a:r>
            <a:r>
              <a:rPr lang="en" sz="1100">
                <a:solidFill>
                  <a:srgbClr val="000000"/>
                </a:solidFill>
                <a:latin typeface="Arial"/>
                <a:ea typeface="Arial"/>
                <a:cs typeface="Arial"/>
                <a:sym typeface="Arial"/>
              </a:rPr>
              <a:t> : It makes your program </a:t>
            </a:r>
            <a:r>
              <a:rPr b="1" lang="en" sz="1100">
                <a:solidFill>
                  <a:srgbClr val="000000"/>
                </a:solidFill>
                <a:latin typeface="Arial"/>
                <a:ea typeface="Arial"/>
                <a:cs typeface="Arial"/>
                <a:sym typeface="Arial"/>
              </a:rPr>
              <a:t>memory efficient</a:t>
            </a:r>
            <a:r>
              <a:rPr lang="en" sz="1100">
                <a:solidFill>
                  <a:srgbClr val="000000"/>
                </a:solidFill>
                <a:latin typeface="Arial"/>
                <a:ea typeface="Arial"/>
                <a:cs typeface="Arial"/>
                <a:sym typeface="Arial"/>
              </a:rPr>
              <a:t> (i.e., it saves memory) as static variables and methods are allocated memory space only once during the execution of the program. This memory space is shared among all instances of the class, which makes static members useful for maintaining global state or shared functionality</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Accessible without object instantiation:</a:t>
            </a:r>
            <a:r>
              <a:rPr lang="en" sz="1100">
                <a:solidFill>
                  <a:srgbClr val="000000"/>
                </a:solidFill>
                <a:latin typeface="Arial"/>
                <a:ea typeface="Arial"/>
                <a:cs typeface="Arial"/>
                <a:sym typeface="Arial"/>
              </a:rPr>
              <a:t> Static members can be accessed without the need to create an instance of the class. This makes them useful for providing utility functions and constants that can be used across the entire program.</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819150" y="258175"/>
            <a:ext cx="7505700" cy="46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latin typeface="Calibri"/>
                <a:ea typeface="Calibri"/>
                <a:cs typeface="Calibri"/>
                <a:sym typeface="Calibri"/>
              </a:rPr>
              <a:t>Example of static variable </a:t>
            </a:r>
            <a:endParaRPr b="1" sz="1800">
              <a:latin typeface="Calibri"/>
              <a:ea typeface="Calibri"/>
              <a:cs typeface="Calibri"/>
              <a:sym typeface="Calibri"/>
            </a:endParaRPr>
          </a:p>
        </p:txBody>
      </p:sp>
      <p:sp>
        <p:nvSpPr>
          <p:cNvPr id="230" name="Google Shape;230;p27"/>
          <p:cNvSpPr txBox="1"/>
          <p:nvPr>
            <p:ph idx="1" type="body"/>
          </p:nvPr>
        </p:nvSpPr>
        <p:spPr>
          <a:xfrm>
            <a:off x="277000" y="625625"/>
            <a:ext cx="8047800" cy="435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The following program will have the below output :</a:t>
            </a:r>
            <a:endParaRPr/>
          </a:p>
          <a:p>
            <a:pPr indent="0" lvl="0" marL="0" rtl="0" algn="l">
              <a:spcBef>
                <a:spcPts val="1200"/>
              </a:spcBef>
              <a:spcAft>
                <a:spcPts val="1200"/>
              </a:spcAft>
              <a:buNone/>
            </a:pPr>
            <a:r>
              <a:t/>
            </a:r>
            <a:endParaRPr/>
          </a:p>
        </p:txBody>
      </p:sp>
      <p:pic>
        <p:nvPicPr>
          <p:cNvPr id="231" name="Google Shape;231;p27"/>
          <p:cNvPicPr preferRelativeResize="0"/>
          <p:nvPr/>
        </p:nvPicPr>
        <p:blipFill>
          <a:blip r:embed="rId3">
            <a:alphaModFix/>
          </a:blip>
          <a:stretch>
            <a:fillRect/>
          </a:stretch>
        </p:blipFill>
        <p:spPr>
          <a:xfrm>
            <a:off x="4131200" y="231575"/>
            <a:ext cx="5012799" cy="4911925"/>
          </a:xfrm>
          <a:prstGeom prst="rect">
            <a:avLst/>
          </a:prstGeom>
          <a:noFill/>
          <a:ln>
            <a:noFill/>
          </a:ln>
        </p:spPr>
      </p:pic>
      <p:pic>
        <p:nvPicPr>
          <p:cNvPr id="232" name="Google Shape;232;p27"/>
          <p:cNvPicPr preferRelativeResize="0"/>
          <p:nvPr/>
        </p:nvPicPr>
        <p:blipFill>
          <a:blip r:embed="rId4">
            <a:alphaModFix/>
          </a:blip>
          <a:stretch>
            <a:fillRect/>
          </a:stretch>
        </p:blipFill>
        <p:spPr>
          <a:xfrm>
            <a:off x="485825" y="1688938"/>
            <a:ext cx="1657350" cy="809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ph type="title"/>
          </p:nvPr>
        </p:nvSpPr>
        <p:spPr>
          <a:xfrm>
            <a:off x="819150" y="86225"/>
            <a:ext cx="7505700" cy="52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2000">
                <a:latin typeface="Calibri"/>
                <a:ea typeface="Calibri"/>
                <a:cs typeface="Calibri"/>
                <a:sym typeface="Calibri"/>
              </a:rPr>
              <a:t>Java Static Block</a:t>
            </a:r>
            <a:r>
              <a:rPr b="1" lang="en"/>
              <a:t> </a:t>
            </a:r>
            <a:endParaRPr b="1"/>
          </a:p>
        </p:txBody>
      </p:sp>
      <p:sp>
        <p:nvSpPr>
          <p:cNvPr id="238" name="Google Shape;238;p28"/>
          <p:cNvSpPr txBox="1"/>
          <p:nvPr>
            <p:ph idx="1" type="body"/>
          </p:nvPr>
        </p:nvSpPr>
        <p:spPr>
          <a:xfrm>
            <a:off x="316800" y="611225"/>
            <a:ext cx="8556600" cy="427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Whenever </a:t>
            </a:r>
            <a:r>
              <a:rPr lang="en" sz="1100" u="sng">
                <a:solidFill>
                  <a:schemeClr val="hlink"/>
                </a:solidFill>
                <a:latin typeface="Arial"/>
                <a:ea typeface="Arial"/>
                <a:cs typeface="Arial"/>
                <a:sym typeface="Arial"/>
                <a:hlinkClick r:id="rId3"/>
              </a:rPr>
              <a:t>static keyword</a:t>
            </a:r>
            <a:r>
              <a:rPr lang="en" sz="1100">
                <a:solidFill>
                  <a:srgbClr val="000000"/>
                </a:solidFill>
                <a:latin typeface="Arial"/>
                <a:ea typeface="Arial"/>
                <a:cs typeface="Arial"/>
                <a:sym typeface="Arial"/>
              </a:rPr>
              <a:t> is associated to a block then that block is referred to as a static block.</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If you need to do the computation in order to initialize your </a:t>
            </a:r>
            <a:r>
              <a:rPr b="1" lang="en" sz="1100">
                <a:solidFill>
                  <a:srgbClr val="000000"/>
                </a:solidFill>
                <a:latin typeface="Arial"/>
                <a:ea typeface="Arial"/>
                <a:cs typeface="Arial"/>
                <a:sym typeface="Arial"/>
              </a:rPr>
              <a:t>static variables</a:t>
            </a:r>
            <a:r>
              <a:rPr lang="en" sz="1100">
                <a:solidFill>
                  <a:srgbClr val="000000"/>
                </a:solidFill>
                <a:latin typeface="Arial"/>
                <a:ea typeface="Arial"/>
                <a:cs typeface="Arial"/>
                <a:sym typeface="Arial"/>
              </a:rPr>
              <a:t>, you can declare a static block.</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This code inside the static block is executed only once: the first time the class is loaded into memory.</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in order to call any static block, there is no specified way as static block executes automatically when the class is loaded in memory. </a:t>
            </a:r>
            <a:r>
              <a:rPr lang="en" sz="1100">
                <a:solidFill>
                  <a:srgbClr val="000000"/>
                </a:solidFill>
                <a:latin typeface="Arial"/>
                <a:ea typeface="Arial"/>
                <a:cs typeface="Arial"/>
                <a:sym typeface="Arial"/>
              </a:rPr>
              <a:t>Following</a:t>
            </a:r>
            <a:r>
              <a:rPr lang="en" sz="1100">
                <a:solidFill>
                  <a:srgbClr val="000000"/>
                </a:solidFill>
                <a:latin typeface="Arial"/>
                <a:ea typeface="Arial"/>
                <a:cs typeface="Arial"/>
                <a:sym typeface="Arial"/>
              </a:rPr>
              <a:t> is an example of a static block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Output of the following program will be -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pic>
        <p:nvPicPr>
          <p:cNvPr id="239" name="Google Shape;239;p28"/>
          <p:cNvPicPr preferRelativeResize="0"/>
          <p:nvPr/>
        </p:nvPicPr>
        <p:blipFill>
          <a:blip r:embed="rId4">
            <a:alphaModFix/>
          </a:blip>
          <a:stretch>
            <a:fillRect/>
          </a:stretch>
        </p:blipFill>
        <p:spPr>
          <a:xfrm>
            <a:off x="4145375" y="1614200"/>
            <a:ext cx="4728001" cy="3273750"/>
          </a:xfrm>
          <a:prstGeom prst="rect">
            <a:avLst/>
          </a:prstGeom>
          <a:noFill/>
          <a:ln>
            <a:noFill/>
          </a:ln>
        </p:spPr>
      </p:pic>
      <p:cxnSp>
        <p:nvCxnSpPr>
          <p:cNvPr id="240" name="Google Shape;240;p28"/>
          <p:cNvCxnSpPr/>
          <p:nvPr/>
        </p:nvCxnSpPr>
        <p:spPr>
          <a:xfrm>
            <a:off x="4030750" y="1689388"/>
            <a:ext cx="0" cy="3137700"/>
          </a:xfrm>
          <a:prstGeom prst="straightConnector1">
            <a:avLst/>
          </a:prstGeom>
          <a:noFill/>
          <a:ln cap="flat" cmpd="sng" w="9525">
            <a:solidFill>
              <a:schemeClr val="dk2"/>
            </a:solidFill>
            <a:prstDash val="solid"/>
            <a:round/>
            <a:headEnd len="med" w="med" type="none"/>
            <a:tailEnd len="med" w="med" type="none"/>
          </a:ln>
        </p:spPr>
      </p:cxnSp>
      <p:pic>
        <p:nvPicPr>
          <p:cNvPr id="241" name="Google Shape;241;p28"/>
          <p:cNvPicPr preferRelativeResize="0"/>
          <p:nvPr/>
        </p:nvPicPr>
        <p:blipFill>
          <a:blip r:embed="rId5">
            <a:alphaModFix/>
          </a:blip>
          <a:stretch>
            <a:fillRect/>
          </a:stretch>
        </p:blipFill>
        <p:spPr>
          <a:xfrm>
            <a:off x="470025" y="2551238"/>
            <a:ext cx="3258350" cy="1414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9"/>
          <p:cNvSpPr txBox="1"/>
          <p:nvPr>
            <p:ph type="title"/>
          </p:nvPr>
        </p:nvSpPr>
        <p:spPr>
          <a:xfrm>
            <a:off x="819150" y="172050"/>
            <a:ext cx="7505700" cy="37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1800">
                <a:latin typeface="Calibri"/>
                <a:ea typeface="Calibri"/>
                <a:cs typeface="Calibri"/>
                <a:sym typeface="Calibri"/>
              </a:rPr>
              <a:t>Java Static Method </a:t>
            </a:r>
            <a:endParaRPr b="1" sz="1800">
              <a:latin typeface="Calibri"/>
              <a:ea typeface="Calibri"/>
              <a:cs typeface="Calibri"/>
              <a:sym typeface="Calibri"/>
            </a:endParaRPr>
          </a:p>
        </p:txBody>
      </p:sp>
      <p:sp>
        <p:nvSpPr>
          <p:cNvPr id="247" name="Google Shape;247;p29"/>
          <p:cNvSpPr txBox="1"/>
          <p:nvPr>
            <p:ph idx="1" type="body"/>
          </p:nvPr>
        </p:nvSpPr>
        <p:spPr>
          <a:xfrm>
            <a:off x="432700" y="608250"/>
            <a:ext cx="8278500" cy="410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static keyword is applied with a method , it is known as a static method . A static method has following properties:</a:t>
            </a:r>
            <a:endParaRPr/>
          </a:p>
          <a:p>
            <a:pPr indent="-311150" lvl="0" marL="457200" rtl="0" algn="l">
              <a:spcBef>
                <a:spcPts val="1200"/>
              </a:spcBef>
              <a:spcAft>
                <a:spcPts val="0"/>
              </a:spcAft>
              <a:buSzPts val="1300"/>
              <a:buChar char="●"/>
            </a:pPr>
            <a:r>
              <a:rPr lang="en"/>
              <a:t>A static method belongs to the class rather than the object of a class.</a:t>
            </a:r>
            <a:endParaRPr/>
          </a:p>
          <a:p>
            <a:pPr indent="-311150" lvl="0" marL="457200" rtl="0" algn="l">
              <a:spcBef>
                <a:spcPts val="0"/>
              </a:spcBef>
              <a:spcAft>
                <a:spcPts val="0"/>
              </a:spcAft>
              <a:buSzPts val="1300"/>
              <a:buChar char="●"/>
            </a:pPr>
            <a:r>
              <a:rPr lang="en"/>
              <a:t>A static method can be invoked without the need for creating an instance of a class.</a:t>
            </a:r>
            <a:endParaRPr/>
          </a:p>
          <a:p>
            <a:pPr indent="-311150" lvl="0" marL="457200" rtl="0" algn="l">
              <a:spcBef>
                <a:spcPts val="0"/>
              </a:spcBef>
              <a:spcAft>
                <a:spcPts val="0"/>
              </a:spcAft>
              <a:buSzPts val="1300"/>
              <a:buChar char="●"/>
            </a:pPr>
            <a:r>
              <a:rPr lang="en"/>
              <a:t>A static method can access static data member and can change the value of it.</a:t>
            </a:r>
            <a:endParaRPr/>
          </a:p>
          <a:p>
            <a:pPr indent="-311150" lvl="0" marL="457200" rtl="0" algn="l">
              <a:spcBef>
                <a:spcPts val="0"/>
              </a:spcBef>
              <a:spcAft>
                <a:spcPts val="0"/>
              </a:spcAft>
              <a:buSzPts val="1300"/>
              <a:buChar char="●"/>
            </a:pPr>
            <a:r>
              <a:rPr lang="en"/>
              <a:t>It can only directly call other static methods.</a:t>
            </a:r>
            <a:endParaRPr/>
          </a:p>
          <a:p>
            <a:pPr indent="0" lvl="0" marL="0" rtl="0" algn="l">
              <a:spcBef>
                <a:spcPts val="1200"/>
              </a:spcBef>
              <a:spcAft>
                <a:spcPts val="0"/>
              </a:spcAft>
              <a:buNone/>
            </a:pPr>
            <a:r>
              <a:rPr lang="en"/>
              <a:t>Following is an example of a static method and how it works :</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type="title"/>
          </p:nvPr>
        </p:nvSpPr>
        <p:spPr>
          <a:xfrm rot="-764169">
            <a:off x="10414413" y="651141"/>
            <a:ext cx="917166" cy="746137"/>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53" name="Google Shape;253;p30"/>
          <p:cNvSpPr txBox="1"/>
          <p:nvPr>
            <p:ph idx="1" type="body"/>
          </p:nvPr>
        </p:nvSpPr>
        <p:spPr>
          <a:xfrm>
            <a:off x="200025" y="97925"/>
            <a:ext cx="8731800" cy="498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The output of the </a:t>
            </a:r>
            <a:r>
              <a:rPr lang="en"/>
              <a:t>following</a:t>
            </a:r>
            <a:r>
              <a:rPr lang="en"/>
              <a:t> program will be -</a:t>
            </a:r>
            <a:endParaRPr/>
          </a:p>
          <a:p>
            <a:pPr indent="0" lvl="0" marL="0" rtl="0" algn="l">
              <a:spcBef>
                <a:spcPts val="1200"/>
              </a:spcBef>
              <a:spcAft>
                <a:spcPts val="1200"/>
              </a:spcAft>
              <a:buNone/>
            </a:pPr>
            <a:r>
              <a:t/>
            </a:r>
            <a:endParaRPr/>
          </a:p>
        </p:txBody>
      </p:sp>
      <p:pic>
        <p:nvPicPr>
          <p:cNvPr id="254" name="Google Shape;254;p30"/>
          <p:cNvPicPr preferRelativeResize="0"/>
          <p:nvPr/>
        </p:nvPicPr>
        <p:blipFill>
          <a:blip r:embed="rId3">
            <a:alphaModFix/>
          </a:blip>
          <a:stretch>
            <a:fillRect/>
          </a:stretch>
        </p:blipFill>
        <p:spPr>
          <a:xfrm>
            <a:off x="3525700" y="97925"/>
            <a:ext cx="5406125" cy="4796576"/>
          </a:xfrm>
          <a:prstGeom prst="rect">
            <a:avLst/>
          </a:prstGeom>
          <a:noFill/>
          <a:ln>
            <a:noFill/>
          </a:ln>
        </p:spPr>
      </p:pic>
      <p:pic>
        <p:nvPicPr>
          <p:cNvPr id="255" name="Google Shape;255;p30"/>
          <p:cNvPicPr preferRelativeResize="0"/>
          <p:nvPr/>
        </p:nvPicPr>
        <p:blipFill>
          <a:blip r:embed="rId4">
            <a:alphaModFix/>
          </a:blip>
          <a:stretch>
            <a:fillRect/>
          </a:stretch>
        </p:blipFill>
        <p:spPr>
          <a:xfrm>
            <a:off x="570838" y="1139588"/>
            <a:ext cx="1743075" cy="695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1"/>
          <p:cNvSpPr txBox="1"/>
          <p:nvPr>
            <p:ph type="title"/>
          </p:nvPr>
        </p:nvSpPr>
        <p:spPr>
          <a:xfrm>
            <a:off x="819150" y="172050"/>
            <a:ext cx="7505700" cy="387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1800">
                <a:latin typeface="Calibri"/>
                <a:ea typeface="Calibri"/>
                <a:cs typeface="Calibri"/>
                <a:sym typeface="Calibri"/>
              </a:rPr>
              <a:t>Java Static Class </a:t>
            </a:r>
            <a:endParaRPr b="1" sz="1800">
              <a:latin typeface="Calibri"/>
              <a:ea typeface="Calibri"/>
              <a:cs typeface="Calibri"/>
              <a:sym typeface="Calibri"/>
            </a:endParaRPr>
          </a:p>
        </p:txBody>
      </p:sp>
      <p:sp>
        <p:nvSpPr>
          <p:cNvPr id="261" name="Google Shape;261;p31"/>
          <p:cNvSpPr txBox="1"/>
          <p:nvPr>
            <p:ph idx="1" type="body"/>
          </p:nvPr>
        </p:nvSpPr>
        <p:spPr>
          <a:xfrm>
            <a:off x="383725" y="510275"/>
            <a:ext cx="8352000" cy="4347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100">
                <a:solidFill>
                  <a:srgbClr val="000000"/>
                </a:solidFill>
                <a:latin typeface="Arial"/>
                <a:ea typeface="Arial"/>
                <a:cs typeface="Arial"/>
                <a:sym typeface="Arial"/>
              </a:rPr>
              <a:t>A class can be made </a:t>
            </a:r>
            <a:r>
              <a:rPr b="1" lang="en" sz="1100">
                <a:solidFill>
                  <a:srgbClr val="000000"/>
                </a:solidFill>
                <a:latin typeface="Arial"/>
                <a:ea typeface="Arial"/>
                <a:cs typeface="Arial"/>
                <a:sym typeface="Arial"/>
              </a:rPr>
              <a:t>static</a:t>
            </a:r>
            <a:r>
              <a:rPr lang="en" sz="1100">
                <a:solidFill>
                  <a:srgbClr val="000000"/>
                </a:solidFill>
                <a:latin typeface="Arial"/>
                <a:ea typeface="Arial"/>
                <a:cs typeface="Arial"/>
                <a:sym typeface="Arial"/>
              </a:rPr>
              <a:t> only if it is a nested class. </a:t>
            </a:r>
            <a:endParaRPr sz="1100">
              <a:solidFill>
                <a:srgbClr val="000000"/>
              </a:solidFill>
              <a:latin typeface="Arial"/>
              <a:ea typeface="Arial"/>
              <a:cs typeface="Arial"/>
              <a:sym typeface="Arial"/>
            </a:endParaRPr>
          </a:p>
          <a:p>
            <a:pPr indent="-311150" lvl="0" marL="457200" rtl="0" algn="l">
              <a:spcBef>
                <a:spcPts val="0"/>
              </a:spcBef>
              <a:spcAft>
                <a:spcPts val="0"/>
              </a:spcAft>
              <a:buSzPts val="1300"/>
              <a:buChar char="●"/>
            </a:pPr>
            <a:r>
              <a:rPr lang="en" sz="1100">
                <a:solidFill>
                  <a:srgbClr val="000000"/>
                </a:solidFill>
                <a:latin typeface="Arial"/>
                <a:ea typeface="Arial"/>
                <a:cs typeface="Arial"/>
                <a:sym typeface="Arial"/>
              </a:rPr>
              <a:t>We cannot declare a top-level class with a static modifier but can declare</a:t>
            </a:r>
            <a:r>
              <a:rPr lang="en" sz="1100">
                <a:solidFill>
                  <a:srgbClr val="000000"/>
                </a:solidFill>
                <a:uFill>
                  <a:noFill/>
                </a:uFill>
                <a:latin typeface="Arial"/>
                <a:ea typeface="Arial"/>
                <a:cs typeface="Arial"/>
                <a:sym typeface="Arial"/>
                <a:hlinkClick r:id="rId3">
                  <a:extLst>
                    <a:ext uri="{A12FA001-AC4F-418D-AE19-62706E023703}">
                      <ahyp:hlinkClr val="tx"/>
                    </a:ext>
                  </a:extLst>
                </a:hlinkClick>
              </a:rPr>
              <a:t> </a:t>
            </a:r>
            <a:r>
              <a:rPr lang="en" sz="1100" u="sng">
                <a:solidFill>
                  <a:schemeClr val="hlink"/>
                </a:solidFill>
                <a:latin typeface="Arial"/>
                <a:ea typeface="Arial"/>
                <a:cs typeface="Arial"/>
                <a:sym typeface="Arial"/>
                <a:hlinkClick r:id="rId4"/>
              </a:rPr>
              <a:t>nested classes</a:t>
            </a:r>
            <a:r>
              <a:rPr lang="en" sz="1100">
                <a:solidFill>
                  <a:srgbClr val="000000"/>
                </a:solidFill>
                <a:latin typeface="Arial"/>
                <a:ea typeface="Arial"/>
                <a:cs typeface="Arial"/>
                <a:sym typeface="Arial"/>
              </a:rPr>
              <a:t> as static. Such types of classes are called Nested static classes. </a:t>
            </a:r>
            <a:endParaRPr sz="1100">
              <a:solidFill>
                <a:srgbClr val="000000"/>
              </a:solidFill>
              <a:latin typeface="Arial"/>
              <a:ea typeface="Arial"/>
              <a:cs typeface="Arial"/>
              <a:sym typeface="Arial"/>
            </a:endParaRPr>
          </a:p>
          <a:p>
            <a:pPr indent="-311150" lvl="0" marL="457200" rtl="0" algn="l">
              <a:spcBef>
                <a:spcPts val="0"/>
              </a:spcBef>
              <a:spcAft>
                <a:spcPts val="0"/>
              </a:spcAft>
              <a:buSzPts val="1300"/>
              <a:buChar char="●"/>
            </a:pPr>
            <a:r>
              <a:rPr lang="en" sz="1100">
                <a:solidFill>
                  <a:srgbClr val="000000"/>
                </a:solidFill>
                <a:latin typeface="Arial"/>
                <a:ea typeface="Arial"/>
                <a:cs typeface="Arial"/>
                <a:sym typeface="Arial"/>
              </a:rPr>
              <a:t>Nested static class doesn’t need a reference of Outer class.</a:t>
            </a:r>
            <a:endParaRPr sz="1100">
              <a:solidFill>
                <a:srgbClr val="000000"/>
              </a:solidFill>
              <a:latin typeface="Arial"/>
              <a:ea typeface="Arial"/>
              <a:cs typeface="Arial"/>
              <a:sym typeface="Arial"/>
            </a:endParaRPr>
          </a:p>
          <a:p>
            <a:pPr indent="-311150" lvl="0" marL="457200" rtl="0" algn="l">
              <a:spcBef>
                <a:spcPts val="0"/>
              </a:spcBef>
              <a:spcAft>
                <a:spcPts val="0"/>
              </a:spcAft>
              <a:buSzPts val="1300"/>
              <a:buChar char="●"/>
            </a:pPr>
            <a:r>
              <a:rPr lang="en" sz="1100">
                <a:solidFill>
                  <a:srgbClr val="000000"/>
                </a:solidFill>
                <a:latin typeface="Arial"/>
                <a:ea typeface="Arial"/>
                <a:cs typeface="Arial"/>
                <a:sym typeface="Arial"/>
              </a:rPr>
              <a:t> In this case, a static class cannot access non-static members of the Outer class.</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62" name="Google Shape;262;p31"/>
          <p:cNvPicPr preferRelativeResize="0"/>
          <p:nvPr/>
        </p:nvPicPr>
        <p:blipFill>
          <a:blip r:embed="rId5">
            <a:alphaModFix/>
          </a:blip>
          <a:stretch>
            <a:fillRect/>
          </a:stretch>
        </p:blipFill>
        <p:spPr>
          <a:xfrm>
            <a:off x="1344400" y="1685925"/>
            <a:ext cx="5823849" cy="3171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2080950" y="400750"/>
            <a:ext cx="4286400" cy="750000"/>
          </a:xfrm>
          <a:prstGeom prst="rect">
            <a:avLst/>
          </a:prstGeom>
        </p:spPr>
        <p:txBody>
          <a:bodyPr anchorCtr="0" anchor="t" bIns="91425" lIns="91425" spcFirstLastPara="1" rIns="91425" wrap="square" tIns="91425">
            <a:normAutofit fontScale="90000"/>
          </a:bodyPr>
          <a:lstStyle/>
          <a:p>
            <a:pPr indent="0" lvl="0" marL="457200" rtl="0" algn="ctr">
              <a:spcBef>
                <a:spcPts val="0"/>
              </a:spcBef>
              <a:spcAft>
                <a:spcPts val="0"/>
              </a:spcAft>
              <a:buNone/>
            </a:pPr>
            <a:r>
              <a:rPr b="1" lang="en" sz="1700">
                <a:latin typeface="Calibri"/>
                <a:ea typeface="Calibri"/>
                <a:cs typeface="Calibri"/>
                <a:sym typeface="Calibri"/>
              </a:rPr>
              <a:t>Fundamental of OOPs</a:t>
            </a:r>
            <a:endParaRPr b="1" sz="1700">
              <a:latin typeface="Calibri"/>
              <a:ea typeface="Calibri"/>
              <a:cs typeface="Calibri"/>
              <a:sym typeface="Calibri"/>
            </a:endParaRPr>
          </a:p>
          <a:p>
            <a:pPr indent="0" lvl="0" marL="0" rtl="0" algn="l">
              <a:spcBef>
                <a:spcPts val="0"/>
              </a:spcBef>
              <a:spcAft>
                <a:spcPts val="0"/>
              </a:spcAft>
              <a:buNone/>
            </a:pPr>
            <a:r>
              <a:t/>
            </a:r>
            <a:endParaRPr/>
          </a:p>
        </p:txBody>
      </p:sp>
      <p:sp>
        <p:nvSpPr>
          <p:cNvPr id="135" name="Google Shape;135;p14"/>
          <p:cNvSpPr txBox="1"/>
          <p:nvPr>
            <p:ph idx="1" type="body"/>
          </p:nvPr>
        </p:nvSpPr>
        <p:spPr>
          <a:xfrm>
            <a:off x="819150" y="1279450"/>
            <a:ext cx="7505700" cy="3159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main aim of object-oriented programming is to implement real-world entities, for example, object, classes, abstraction, inheritance, polymorphism, etc.</a:t>
            </a:r>
            <a:endParaRPr/>
          </a:p>
          <a:p>
            <a:pPr indent="-311150" lvl="0" marL="457200" rtl="0" algn="l">
              <a:spcBef>
                <a:spcPts val="0"/>
              </a:spcBef>
              <a:spcAft>
                <a:spcPts val="0"/>
              </a:spcAft>
              <a:buSzPts val="1300"/>
              <a:buChar char="●"/>
            </a:pPr>
            <a:r>
              <a:rPr lang="en"/>
              <a:t>In object-oriented programming technique, we design a program using objects and classes.</a:t>
            </a:r>
            <a:endParaRPr/>
          </a:p>
          <a:p>
            <a:pPr indent="-311150" lvl="0" marL="457200" rtl="0" algn="l">
              <a:spcBef>
                <a:spcPts val="0"/>
              </a:spcBef>
              <a:spcAft>
                <a:spcPts val="0"/>
              </a:spcAft>
              <a:buSzPts val="1300"/>
              <a:buChar char="●"/>
            </a:pPr>
            <a:r>
              <a:rPr lang="en"/>
              <a:t>An entity that has state and behavior is known as an object.</a:t>
            </a:r>
            <a:endParaRPr/>
          </a:p>
          <a:p>
            <a:pPr indent="-311150" lvl="0" marL="457200" rtl="0" algn="l">
              <a:spcBef>
                <a:spcPts val="0"/>
              </a:spcBef>
              <a:spcAft>
                <a:spcPts val="0"/>
              </a:spcAft>
              <a:buSzPts val="1300"/>
              <a:buChar char="●"/>
            </a:pPr>
            <a:r>
              <a:rPr lang="en"/>
              <a:t>An object has two properties- </a:t>
            </a:r>
            <a:endParaRPr/>
          </a:p>
          <a:p>
            <a:pPr indent="0" lvl="0" marL="914400" rtl="0" algn="l">
              <a:spcBef>
                <a:spcPts val="1200"/>
              </a:spcBef>
              <a:spcAft>
                <a:spcPts val="0"/>
              </a:spcAft>
              <a:buNone/>
            </a:pPr>
            <a:r>
              <a:rPr lang="en"/>
              <a:t>1. Has Property </a:t>
            </a:r>
            <a:endParaRPr/>
          </a:p>
          <a:p>
            <a:pPr indent="0" lvl="0" marL="914400" rtl="0" algn="l">
              <a:spcBef>
                <a:spcPts val="1200"/>
              </a:spcBef>
              <a:spcAft>
                <a:spcPts val="1200"/>
              </a:spcAft>
              <a:buNone/>
            </a:pPr>
            <a:r>
              <a:rPr lang="en"/>
              <a:t>2. Does property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2"/>
          <p:cNvSpPr txBox="1"/>
          <p:nvPr>
            <p:ph type="title"/>
          </p:nvPr>
        </p:nvSpPr>
        <p:spPr>
          <a:xfrm>
            <a:off x="904900" y="184300"/>
            <a:ext cx="7505700" cy="472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t>Final Keyword </a:t>
            </a:r>
            <a:endParaRPr b="1" sz="1800"/>
          </a:p>
        </p:txBody>
      </p:sp>
      <p:sp>
        <p:nvSpPr>
          <p:cNvPr id="268" name="Google Shape;268;p32"/>
          <p:cNvSpPr txBox="1"/>
          <p:nvPr>
            <p:ph idx="1" type="body"/>
          </p:nvPr>
        </p:nvSpPr>
        <p:spPr>
          <a:xfrm>
            <a:off x="273500" y="583750"/>
            <a:ext cx="8609100" cy="4274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100">
                <a:solidFill>
                  <a:srgbClr val="000000"/>
                </a:solidFill>
                <a:latin typeface="Arial"/>
                <a:ea typeface="Arial"/>
                <a:cs typeface="Arial"/>
                <a:sym typeface="Arial"/>
              </a:rPr>
              <a:t>The </a:t>
            </a:r>
            <a:r>
              <a:rPr lang="en" sz="1100">
                <a:solidFill>
                  <a:srgbClr val="188038"/>
                </a:solidFill>
                <a:latin typeface="Roboto Mono"/>
                <a:ea typeface="Roboto Mono"/>
                <a:cs typeface="Roboto Mono"/>
                <a:sym typeface="Roboto Mono"/>
              </a:rPr>
              <a:t>final</a:t>
            </a:r>
            <a:r>
              <a:rPr lang="en" sz="1100">
                <a:solidFill>
                  <a:srgbClr val="000000"/>
                </a:solidFill>
                <a:latin typeface="Arial"/>
                <a:ea typeface="Arial"/>
                <a:cs typeface="Arial"/>
                <a:sym typeface="Arial"/>
              </a:rPr>
              <a:t> keyword is a non-access modifier used for classes, attributes and methods, which makes them non-changeable (impossible to inherit or override).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 </a:t>
            </a:r>
            <a:r>
              <a:rPr lang="en" sz="1100">
                <a:solidFill>
                  <a:srgbClr val="188038"/>
                </a:solidFill>
                <a:latin typeface="Roboto Mono"/>
                <a:ea typeface="Roboto Mono"/>
                <a:cs typeface="Roboto Mono"/>
                <a:sym typeface="Roboto Mono"/>
              </a:rPr>
              <a:t>final</a:t>
            </a:r>
            <a:r>
              <a:rPr lang="en" sz="1100">
                <a:solidFill>
                  <a:srgbClr val="000000"/>
                </a:solidFill>
                <a:latin typeface="Arial"/>
                <a:ea typeface="Arial"/>
                <a:cs typeface="Arial"/>
                <a:sym typeface="Arial"/>
              </a:rPr>
              <a:t> keyword is useful when you want a variable to always store the same value, like PI (3.14159...).</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The following are different contexts where final is used.</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pic>
        <p:nvPicPr>
          <p:cNvPr id="269" name="Google Shape;269;p32"/>
          <p:cNvPicPr preferRelativeResize="0"/>
          <p:nvPr/>
        </p:nvPicPr>
        <p:blipFill>
          <a:blip r:embed="rId3">
            <a:alphaModFix/>
          </a:blip>
          <a:stretch>
            <a:fillRect/>
          </a:stretch>
        </p:blipFill>
        <p:spPr>
          <a:xfrm>
            <a:off x="1506300" y="1841075"/>
            <a:ext cx="5502750" cy="2751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3"/>
          <p:cNvSpPr txBox="1"/>
          <p:nvPr>
            <p:ph type="title"/>
          </p:nvPr>
        </p:nvSpPr>
        <p:spPr>
          <a:xfrm>
            <a:off x="819150" y="172050"/>
            <a:ext cx="7505700" cy="387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1800">
                <a:latin typeface="Calibri"/>
                <a:ea typeface="Calibri"/>
                <a:cs typeface="Calibri"/>
                <a:sym typeface="Calibri"/>
              </a:rPr>
              <a:t>Final Variable </a:t>
            </a:r>
            <a:endParaRPr b="1" sz="1800">
              <a:latin typeface="Calibri"/>
              <a:ea typeface="Calibri"/>
              <a:cs typeface="Calibri"/>
              <a:sym typeface="Calibri"/>
            </a:endParaRPr>
          </a:p>
        </p:txBody>
      </p:sp>
      <p:sp>
        <p:nvSpPr>
          <p:cNvPr id="275" name="Google Shape;275;p33"/>
          <p:cNvSpPr txBox="1"/>
          <p:nvPr>
            <p:ph idx="1" type="body"/>
          </p:nvPr>
        </p:nvSpPr>
        <p:spPr>
          <a:xfrm>
            <a:off x="224525" y="498025"/>
            <a:ext cx="8719500" cy="438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rgbClr val="000000"/>
                </a:solidFill>
                <a:latin typeface="Arial"/>
                <a:ea typeface="Arial"/>
                <a:cs typeface="Arial"/>
                <a:sym typeface="Arial"/>
              </a:rPr>
              <a:t>Final variables:</a:t>
            </a:r>
            <a:r>
              <a:rPr lang="en" sz="1100">
                <a:solidFill>
                  <a:srgbClr val="000000"/>
                </a:solidFill>
                <a:latin typeface="Arial"/>
                <a:ea typeface="Arial"/>
                <a:cs typeface="Arial"/>
                <a:sym typeface="Arial"/>
              </a:rPr>
              <a:t> When a variable is declared as final, its value cannot be changed once it has been initialized. This is useful for declaring constants or other values that should not be modified.A final variable is called a </a:t>
            </a:r>
            <a:r>
              <a:rPr b="1" lang="en" sz="1100">
                <a:solidFill>
                  <a:srgbClr val="000000"/>
                </a:solidFill>
                <a:latin typeface="Arial"/>
                <a:ea typeface="Arial"/>
                <a:cs typeface="Arial"/>
                <a:sym typeface="Arial"/>
              </a:rPr>
              <a:t>blank final variable</a:t>
            </a:r>
            <a:r>
              <a:rPr lang="en" sz="1100">
                <a:solidFill>
                  <a:srgbClr val="000000"/>
                </a:solidFill>
                <a:latin typeface="Arial"/>
                <a:ea typeface="Arial"/>
                <a:cs typeface="Arial"/>
                <a:sym typeface="Arial"/>
              </a:rPr>
              <a:t> if it is </a:t>
            </a:r>
            <a:r>
              <a:rPr b="1" lang="en" sz="1100">
                <a:solidFill>
                  <a:srgbClr val="000000"/>
                </a:solidFill>
                <a:latin typeface="Arial"/>
                <a:ea typeface="Arial"/>
                <a:cs typeface="Arial"/>
                <a:sym typeface="Arial"/>
              </a:rPr>
              <a:t>not</a:t>
            </a:r>
            <a:r>
              <a:rPr lang="en" sz="1100">
                <a:solidFill>
                  <a:srgbClr val="000000"/>
                </a:solidFill>
                <a:latin typeface="Arial"/>
                <a:ea typeface="Arial"/>
                <a:cs typeface="Arial"/>
                <a:sym typeface="Arial"/>
              </a:rPr>
              <a:t> initialized while declaration.</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Following is an example of a final variable and output if we try to reassign the value of a final variable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The output will be -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pic>
        <p:nvPicPr>
          <p:cNvPr id="276" name="Google Shape;276;p33"/>
          <p:cNvPicPr preferRelativeResize="0"/>
          <p:nvPr/>
        </p:nvPicPr>
        <p:blipFill>
          <a:blip r:embed="rId3">
            <a:alphaModFix/>
          </a:blip>
          <a:stretch>
            <a:fillRect/>
          </a:stretch>
        </p:blipFill>
        <p:spPr>
          <a:xfrm>
            <a:off x="4057650" y="1484550"/>
            <a:ext cx="4886374" cy="3030300"/>
          </a:xfrm>
          <a:prstGeom prst="rect">
            <a:avLst/>
          </a:prstGeom>
          <a:noFill/>
          <a:ln>
            <a:noFill/>
          </a:ln>
        </p:spPr>
      </p:pic>
      <p:pic>
        <p:nvPicPr>
          <p:cNvPr id="277" name="Google Shape;277;p33"/>
          <p:cNvPicPr preferRelativeResize="0"/>
          <p:nvPr/>
        </p:nvPicPr>
        <p:blipFill rotWithShape="1">
          <a:blip r:embed="rId4">
            <a:alphaModFix/>
          </a:blip>
          <a:srcRect b="0" l="0" r="3855" t="0"/>
          <a:stretch/>
        </p:blipFill>
        <p:spPr>
          <a:xfrm>
            <a:off x="224525" y="2204725"/>
            <a:ext cx="3624925" cy="734050"/>
          </a:xfrm>
          <a:prstGeom prst="rect">
            <a:avLst/>
          </a:prstGeom>
          <a:noFill/>
          <a:ln>
            <a:noFill/>
          </a:ln>
        </p:spPr>
      </p:pic>
      <p:cxnSp>
        <p:nvCxnSpPr>
          <p:cNvPr id="278" name="Google Shape;278;p33"/>
          <p:cNvCxnSpPr/>
          <p:nvPr/>
        </p:nvCxnSpPr>
        <p:spPr>
          <a:xfrm>
            <a:off x="3910700" y="1355275"/>
            <a:ext cx="24600" cy="3318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4"/>
          <p:cNvSpPr txBox="1"/>
          <p:nvPr>
            <p:ph type="title"/>
          </p:nvPr>
        </p:nvSpPr>
        <p:spPr>
          <a:xfrm>
            <a:off x="819150" y="61825"/>
            <a:ext cx="7505700" cy="522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1800">
                <a:latin typeface="Calibri"/>
                <a:ea typeface="Calibri"/>
                <a:cs typeface="Calibri"/>
                <a:sym typeface="Calibri"/>
              </a:rPr>
              <a:t>Final Class</a:t>
            </a:r>
            <a:r>
              <a:rPr lang="en"/>
              <a:t> </a:t>
            </a:r>
            <a:endParaRPr/>
          </a:p>
        </p:txBody>
      </p:sp>
      <p:sp>
        <p:nvSpPr>
          <p:cNvPr id="284" name="Google Shape;284;p34"/>
          <p:cNvSpPr txBox="1"/>
          <p:nvPr>
            <p:ph idx="1" type="body"/>
          </p:nvPr>
        </p:nvSpPr>
        <p:spPr>
          <a:xfrm>
            <a:off x="212275" y="583825"/>
            <a:ext cx="8719500" cy="435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When a class is declared with </a:t>
            </a:r>
            <a:r>
              <a:rPr i="1" lang="en" sz="1100">
                <a:solidFill>
                  <a:srgbClr val="000000"/>
                </a:solidFill>
                <a:latin typeface="Arial"/>
                <a:ea typeface="Arial"/>
                <a:cs typeface="Arial"/>
                <a:sym typeface="Arial"/>
              </a:rPr>
              <a:t>final</a:t>
            </a:r>
            <a:r>
              <a:rPr lang="en" sz="1100">
                <a:solidFill>
                  <a:srgbClr val="000000"/>
                </a:solidFill>
                <a:latin typeface="Arial"/>
                <a:ea typeface="Arial"/>
                <a:cs typeface="Arial"/>
                <a:sym typeface="Arial"/>
              </a:rPr>
              <a:t> keyword, it is called a </a:t>
            </a:r>
            <a:r>
              <a:rPr b="1" lang="en" sz="1100">
                <a:solidFill>
                  <a:srgbClr val="000000"/>
                </a:solidFill>
                <a:latin typeface="Arial"/>
                <a:ea typeface="Arial"/>
                <a:cs typeface="Arial"/>
                <a:sym typeface="Arial"/>
              </a:rPr>
              <a:t>final class</a:t>
            </a:r>
            <a:r>
              <a:rPr lang="en" sz="1100">
                <a:solidFill>
                  <a:srgbClr val="000000"/>
                </a:solidFill>
                <a:latin typeface="Arial"/>
                <a:ea typeface="Arial"/>
                <a:cs typeface="Arial"/>
                <a:sym typeface="Arial"/>
              </a:rPr>
              <a:t>. A final class cannot be extended(inherited).</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Usage 1:</a:t>
            </a:r>
            <a:r>
              <a:rPr lang="en" sz="1100">
                <a:solidFill>
                  <a:srgbClr val="000000"/>
                </a:solidFill>
                <a:latin typeface="Arial"/>
                <a:ea typeface="Arial"/>
                <a:cs typeface="Arial"/>
                <a:sym typeface="Arial"/>
              </a:rPr>
              <a:t> One is definitely to prevent</a:t>
            </a:r>
            <a:r>
              <a:rPr lang="en" sz="1100">
                <a:solidFill>
                  <a:srgbClr val="000000"/>
                </a:solidFill>
                <a:uFill>
                  <a:noFill/>
                </a:uFill>
                <a:latin typeface="Arial"/>
                <a:ea typeface="Arial"/>
                <a:cs typeface="Arial"/>
                <a:sym typeface="Arial"/>
                <a:hlinkClick r:id="rId3">
                  <a:extLst>
                    <a:ext uri="{A12FA001-AC4F-418D-AE19-62706E023703}">
                      <ahyp:hlinkClr val="tx"/>
                    </a:ext>
                  </a:extLst>
                </a:hlinkClick>
              </a:rPr>
              <a:t> inheritance</a:t>
            </a:r>
            <a:r>
              <a:rPr lang="en" sz="1100">
                <a:solidFill>
                  <a:srgbClr val="000000"/>
                </a:solidFill>
                <a:latin typeface="Arial"/>
                <a:ea typeface="Arial"/>
                <a:cs typeface="Arial"/>
                <a:sym typeface="Arial"/>
              </a:rPr>
              <a:t>, as final classes cannot be extended. For example, all Wrapper Classes like Integer, Float, etc. are final classes. We can not extend them.</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Usage 2:</a:t>
            </a:r>
            <a:r>
              <a:rPr lang="en" sz="1100">
                <a:solidFill>
                  <a:srgbClr val="000000"/>
                </a:solidFill>
                <a:latin typeface="Arial"/>
                <a:ea typeface="Arial"/>
                <a:cs typeface="Arial"/>
                <a:sym typeface="Arial"/>
              </a:rPr>
              <a:t> Create an immutable class like the predefined</a:t>
            </a:r>
            <a:r>
              <a:rPr lang="en" sz="1100">
                <a:solidFill>
                  <a:srgbClr val="000000"/>
                </a:solidFill>
                <a:uFill>
                  <a:noFill/>
                </a:uFill>
                <a:latin typeface="Arial"/>
                <a:ea typeface="Arial"/>
                <a:cs typeface="Arial"/>
                <a:sym typeface="Arial"/>
                <a:hlinkClick r:id="rId4">
                  <a:extLst>
                    <a:ext uri="{A12FA001-AC4F-418D-AE19-62706E023703}">
                      <ahyp:hlinkClr val="tx"/>
                    </a:ext>
                  </a:extLst>
                </a:hlinkClick>
              </a:rPr>
              <a:t> String</a:t>
            </a:r>
            <a:r>
              <a:rPr lang="en" sz="1100">
                <a:solidFill>
                  <a:srgbClr val="000000"/>
                </a:solidFill>
                <a:latin typeface="Arial"/>
                <a:ea typeface="Arial"/>
                <a:cs typeface="Arial"/>
                <a:sym typeface="Arial"/>
              </a:rPr>
              <a:t> class. One can not make a class immutable without making it final.</a:t>
            </a:r>
            <a:r>
              <a:rPr lang="en" sz="1100">
                <a:latin typeface="Arial"/>
                <a:ea typeface="Arial"/>
                <a:cs typeface="Arial"/>
                <a:sym typeface="Arial"/>
              </a:rPr>
              <a:t>Immutable class in java means that once an object is created, we cannot change its content.</a:t>
            </a:r>
            <a:endParaRPr sz="1100">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The output of this following program will be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85" name="Google Shape;285;p34"/>
          <p:cNvPicPr preferRelativeResize="0"/>
          <p:nvPr/>
        </p:nvPicPr>
        <p:blipFill>
          <a:blip r:embed="rId5">
            <a:alphaModFix/>
          </a:blip>
          <a:stretch>
            <a:fillRect/>
          </a:stretch>
        </p:blipFill>
        <p:spPr>
          <a:xfrm>
            <a:off x="4290325" y="1943100"/>
            <a:ext cx="4592426" cy="3000325"/>
          </a:xfrm>
          <a:prstGeom prst="rect">
            <a:avLst/>
          </a:prstGeom>
          <a:noFill/>
          <a:ln>
            <a:noFill/>
          </a:ln>
        </p:spPr>
      </p:pic>
      <p:pic>
        <p:nvPicPr>
          <p:cNvPr id="286" name="Google Shape;286;p34"/>
          <p:cNvPicPr preferRelativeResize="0"/>
          <p:nvPr/>
        </p:nvPicPr>
        <p:blipFill>
          <a:blip r:embed="rId6">
            <a:alphaModFix/>
          </a:blip>
          <a:stretch>
            <a:fillRect/>
          </a:stretch>
        </p:blipFill>
        <p:spPr>
          <a:xfrm>
            <a:off x="310951" y="2438400"/>
            <a:ext cx="3918150" cy="266700"/>
          </a:xfrm>
          <a:prstGeom prst="rect">
            <a:avLst/>
          </a:prstGeom>
          <a:noFill/>
          <a:ln>
            <a:noFill/>
          </a:ln>
        </p:spPr>
      </p:pic>
      <p:pic>
        <p:nvPicPr>
          <p:cNvPr id="287" name="Google Shape;287;p34"/>
          <p:cNvPicPr preferRelativeResize="0"/>
          <p:nvPr/>
        </p:nvPicPr>
        <p:blipFill>
          <a:blip r:embed="rId7">
            <a:alphaModFix/>
          </a:blip>
          <a:stretch>
            <a:fillRect/>
          </a:stretch>
        </p:blipFill>
        <p:spPr>
          <a:xfrm>
            <a:off x="365348" y="2762250"/>
            <a:ext cx="3373900" cy="698596"/>
          </a:xfrm>
          <a:prstGeom prst="rect">
            <a:avLst/>
          </a:prstGeom>
          <a:noFill/>
          <a:ln>
            <a:noFill/>
          </a:ln>
        </p:spPr>
      </p:pic>
      <p:cxnSp>
        <p:nvCxnSpPr>
          <p:cNvPr id="288" name="Google Shape;288;p34"/>
          <p:cNvCxnSpPr/>
          <p:nvPr/>
        </p:nvCxnSpPr>
        <p:spPr>
          <a:xfrm flipH="1">
            <a:off x="4253550" y="1967600"/>
            <a:ext cx="12300" cy="2914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5"/>
          <p:cNvSpPr txBox="1"/>
          <p:nvPr>
            <p:ph type="title"/>
          </p:nvPr>
        </p:nvSpPr>
        <p:spPr>
          <a:xfrm>
            <a:off x="933775" y="200850"/>
            <a:ext cx="7505700" cy="482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latin typeface="Calibri"/>
                <a:ea typeface="Calibri"/>
                <a:cs typeface="Calibri"/>
                <a:sym typeface="Calibri"/>
              </a:rPr>
              <a:t>Final Method </a:t>
            </a:r>
            <a:endParaRPr sz="1800">
              <a:latin typeface="Calibri"/>
              <a:ea typeface="Calibri"/>
              <a:cs typeface="Calibri"/>
              <a:sym typeface="Calibri"/>
            </a:endParaRPr>
          </a:p>
        </p:txBody>
      </p:sp>
      <p:sp>
        <p:nvSpPr>
          <p:cNvPr id="294" name="Google Shape;294;p35"/>
          <p:cNvSpPr txBox="1"/>
          <p:nvPr>
            <p:ph idx="1" type="body"/>
          </p:nvPr>
        </p:nvSpPr>
        <p:spPr>
          <a:xfrm>
            <a:off x="309750" y="596975"/>
            <a:ext cx="8524500" cy="422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When a method is declared with </a:t>
            </a:r>
            <a:r>
              <a:rPr i="1" lang="en" sz="1100">
                <a:solidFill>
                  <a:srgbClr val="000000"/>
                </a:solidFill>
                <a:latin typeface="Arial"/>
                <a:ea typeface="Arial"/>
                <a:cs typeface="Arial"/>
                <a:sym typeface="Arial"/>
              </a:rPr>
              <a:t>final</a:t>
            </a:r>
            <a:r>
              <a:rPr lang="en" sz="1100">
                <a:solidFill>
                  <a:srgbClr val="000000"/>
                </a:solidFill>
                <a:latin typeface="Arial"/>
                <a:ea typeface="Arial"/>
                <a:cs typeface="Arial"/>
                <a:sym typeface="Arial"/>
              </a:rPr>
              <a:t> keyword, it is called a final method. A final method cannot be</a:t>
            </a:r>
            <a:r>
              <a:rPr lang="en" sz="1100">
                <a:solidFill>
                  <a:srgbClr val="000000"/>
                </a:solidFill>
                <a:uFill>
                  <a:noFill/>
                </a:uFill>
                <a:latin typeface="Arial"/>
                <a:ea typeface="Arial"/>
                <a:cs typeface="Arial"/>
                <a:sym typeface="Arial"/>
                <a:hlinkClick r:id="rId3">
                  <a:extLst>
                    <a:ext uri="{A12FA001-AC4F-418D-AE19-62706E023703}">
                      <ahyp:hlinkClr val="tx"/>
                    </a:ext>
                  </a:extLst>
                </a:hlinkClick>
              </a:rPr>
              <a:t> </a:t>
            </a:r>
            <a:r>
              <a:rPr lang="en" sz="1100">
                <a:latin typeface="Arial"/>
                <a:ea typeface="Arial"/>
                <a:cs typeface="Arial"/>
                <a:sym typeface="Arial"/>
              </a:rPr>
              <a:t>overridden</a:t>
            </a:r>
            <a:r>
              <a:rPr lang="en" sz="1100">
                <a:solidFill>
                  <a:srgbClr val="000000"/>
                </a:solidFill>
                <a:latin typeface="Arial"/>
                <a:ea typeface="Arial"/>
                <a:cs typeface="Arial"/>
                <a:sym typeface="Arial"/>
              </a:rPr>
              <a:t>.We must declare methods with the final keyword for which we are required to follow the same implementation throughout all the derived classes.</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The output will be a </a:t>
            </a:r>
            <a:r>
              <a:rPr lang="en" sz="1100">
                <a:solidFill>
                  <a:srgbClr val="000000"/>
                </a:solidFill>
                <a:latin typeface="Arial"/>
                <a:ea typeface="Arial"/>
                <a:cs typeface="Arial"/>
                <a:sym typeface="Arial"/>
              </a:rPr>
              <a:t>compile time error as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Class Honda tries to override the final</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Method named ‘Bike’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pic>
        <p:nvPicPr>
          <p:cNvPr id="295" name="Google Shape;295;p35"/>
          <p:cNvPicPr preferRelativeResize="0"/>
          <p:nvPr/>
        </p:nvPicPr>
        <p:blipFill>
          <a:blip r:embed="rId4">
            <a:alphaModFix/>
          </a:blip>
          <a:stretch>
            <a:fillRect/>
          </a:stretch>
        </p:blipFill>
        <p:spPr>
          <a:xfrm>
            <a:off x="3209100" y="1118438"/>
            <a:ext cx="5562600" cy="3705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600">
                <a:solidFill>
                  <a:srgbClr val="134F5C"/>
                </a:solidFill>
              </a:rPr>
              <a:t>Thanks for watching !</a:t>
            </a:r>
            <a:endParaRPr sz="3600">
              <a:solidFill>
                <a:srgbClr val="134F5C"/>
              </a:solidFill>
            </a:endParaRPr>
          </a:p>
        </p:txBody>
      </p:sp>
      <p:sp>
        <p:nvSpPr>
          <p:cNvPr id="301" name="Google Shape;301;p3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600">
                <a:solidFill>
                  <a:srgbClr val="38761D"/>
                </a:solidFill>
              </a:rPr>
              <a:t>Thank You Everyone !</a:t>
            </a:r>
            <a:endParaRPr sz="3600">
              <a:solidFill>
                <a:srgbClr val="38761D"/>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3634750" y="347175"/>
            <a:ext cx="2443200" cy="450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600">
                <a:latin typeface="Calibri"/>
                <a:ea typeface="Calibri"/>
                <a:cs typeface="Calibri"/>
                <a:sym typeface="Calibri"/>
              </a:rPr>
              <a:t>Encapsulation</a:t>
            </a:r>
            <a:endParaRPr/>
          </a:p>
        </p:txBody>
      </p:sp>
      <p:sp>
        <p:nvSpPr>
          <p:cNvPr id="141" name="Google Shape;141;p15"/>
          <p:cNvSpPr txBox="1"/>
          <p:nvPr>
            <p:ph idx="1" type="body"/>
          </p:nvPr>
        </p:nvSpPr>
        <p:spPr>
          <a:xfrm>
            <a:off x="712000" y="797250"/>
            <a:ext cx="7505700" cy="38469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Encapsulation in Java</a:t>
            </a:r>
            <a:r>
              <a:rPr lang="en" sz="1100">
                <a:solidFill>
                  <a:srgbClr val="000000"/>
                </a:solidFill>
                <a:latin typeface="Arial"/>
                <a:ea typeface="Arial"/>
                <a:cs typeface="Arial"/>
                <a:sym typeface="Arial"/>
              </a:rPr>
              <a:t> is a process of wrapping code and data together into a single unit.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We can create a fully encapsulated class in Java by making all the data members of the class private. Now we can use setter and getter methods to set and get the data in it.</a:t>
            </a:r>
            <a:endParaRPr sz="1100">
              <a:solidFill>
                <a:srgbClr val="000000"/>
              </a:solidFill>
              <a:latin typeface="Arial"/>
              <a:ea typeface="Arial"/>
              <a:cs typeface="Arial"/>
              <a:sym typeface="Arial"/>
            </a:endParaRPr>
          </a:p>
          <a:p>
            <a:pPr indent="0" lvl="0" marL="0" rtl="0" algn="l">
              <a:spcBef>
                <a:spcPts val="1200"/>
              </a:spcBef>
              <a:spcAft>
                <a:spcPts val="1200"/>
              </a:spcAft>
              <a:buNone/>
            </a:pPr>
            <a:r>
              <a:rPr lang="en" sz="1100">
                <a:solidFill>
                  <a:srgbClr val="000000"/>
                </a:solidFill>
                <a:latin typeface="Arial"/>
                <a:ea typeface="Arial"/>
                <a:cs typeface="Arial"/>
                <a:sym typeface="Arial"/>
              </a:rPr>
              <a:t>Example- </a:t>
            </a:r>
            <a:endParaRPr sz="1100">
              <a:solidFill>
                <a:srgbClr val="000000"/>
              </a:solidFill>
              <a:latin typeface="Arial"/>
              <a:ea typeface="Arial"/>
              <a:cs typeface="Arial"/>
              <a:sym typeface="Arial"/>
            </a:endParaRPr>
          </a:p>
        </p:txBody>
      </p:sp>
      <p:pic>
        <p:nvPicPr>
          <p:cNvPr id="142" name="Google Shape;142;p15"/>
          <p:cNvPicPr preferRelativeResize="0"/>
          <p:nvPr/>
        </p:nvPicPr>
        <p:blipFill>
          <a:blip r:embed="rId3">
            <a:alphaModFix/>
          </a:blip>
          <a:stretch>
            <a:fillRect/>
          </a:stretch>
        </p:blipFill>
        <p:spPr>
          <a:xfrm>
            <a:off x="1079900" y="1882400"/>
            <a:ext cx="3448050" cy="1668750"/>
          </a:xfrm>
          <a:prstGeom prst="rect">
            <a:avLst/>
          </a:prstGeom>
          <a:noFill/>
          <a:ln>
            <a:noFill/>
          </a:ln>
        </p:spPr>
      </p:pic>
      <p:pic>
        <p:nvPicPr>
          <p:cNvPr id="143" name="Google Shape;143;p15"/>
          <p:cNvPicPr preferRelativeResize="0"/>
          <p:nvPr/>
        </p:nvPicPr>
        <p:blipFill>
          <a:blip r:embed="rId4">
            <a:alphaModFix/>
          </a:blip>
          <a:stretch>
            <a:fillRect/>
          </a:stretch>
        </p:blipFill>
        <p:spPr>
          <a:xfrm>
            <a:off x="4845600" y="1753825"/>
            <a:ext cx="3640000" cy="1668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3098950" y="240025"/>
            <a:ext cx="2486100" cy="342900"/>
          </a:xfrm>
          <a:prstGeom prst="rect">
            <a:avLst/>
          </a:prstGeom>
        </p:spPr>
        <p:txBody>
          <a:bodyPr anchorCtr="0" anchor="t" bIns="91425" lIns="91425" spcFirstLastPara="1" rIns="91425" wrap="square" tIns="91425">
            <a:normAutofit fontScale="90000"/>
          </a:bodyPr>
          <a:lstStyle/>
          <a:p>
            <a:pPr indent="0" lvl="0" marL="457200" rtl="0" algn="ctr">
              <a:spcBef>
                <a:spcPts val="0"/>
              </a:spcBef>
              <a:spcAft>
                <a:spcPts val="0"/>
              </a:spcAft>
              <a:buNone/>
            </a:pPr>
            <a:r>
              <a:rPr lang="en" sz="1600">
                <a:latin typeface="Calibri"/>
                <a:ea typeface="Calibri"/>
                <a:cs typeface="Calibri"/>
                <a:sym typeface="Calibri"/>
              </a:rPr>
              <a:t>Polymorphism </a:t>
            </a:r>
            <a:endParaRPr/>
          </a:p>
        </p:txBody>
      </p:sp>
      <p:sp>
        <p:nvSpPr>
          <p:cNvPr id="149" name="Google Shape;149;p16"/>
          <p:cNvSpPr txBox="1"/>
          <p:nvPr>
            <p:ph idx="1" type="body"/>
          </p:nvPr>
        </p:nvSpPr>
        <p:spPr>
          <a:xfrm>
            <a:off x="819150" y="636500"/>
            <a:ext cx="7505700" cy="3878400"/>
          </a:xfrm>
          <a:prstGeom prst="rect">
            <a:avLst/>
          </a:prstGeom>
        </p:spPr>
        <p:txBody>
          <a:bodyPr anchorCtr="0" anchor="t" bIns="91425" lIns="91425" spcFirstLastPara="1" rIns="91425" wrap="square" tIns="91425">
            <a:normAutofit fontScale="85000" lnSpcReduction="20000"/>
          </a:bodyPr>
          <a:lstStyle/>
          <a:p>
            <a:pPr indent="-287972"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Polymorphism in Java</a:t>
            </a:r>
            <a:r>
              <a:rPr lang="en" sz="1100">
                <a:solidFill>
                  <a:srgbClr val="000000"/>
                </a:solidFill>
                <a:latin typeface="Arial"/>
                <a:ea typeface="Arial"/>
                <a:cs typeface="Arial"/>
                <a:sym typeface="Arial"/>
              </a:rPr>
              <a:t> is a concept by which we can perform a </a:t>
            </a:r>
            <a:r>
              <a:rPr i="1" lang="en" sz="1100">
                <a:solidFill>
                  <a:srgbClr val="000000"/>
                </a:solidFill>
                <a:latin typeface="Arial"/>
                <a:ea typeface="Arial"/>
                <a:cs typeface="Arial"/>
                <a:sym typeface="Arial"/>
              </a:rPr>
              <a:t>single action in different ways</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There are two types of polymorphism in Java: compile-time polymorphism and runtime polymorphism. We can perform polymorphism in java by method overloading and method overriding.</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If you overload a static method in Java, it is the example of compile time polymorphism and an overridden method is called through the reference variable of a superclass.</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Example-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QQ- </a:t>
            </a:r>
            <a:r>
              <a:rPr b="1" lang="en">
                <a:solidFill>
                  <a:srgbClr val="000000"/>
                </a:solidFill>
                <a:latin typeface="Arial"/>
                <a:ea typeface="Arial"/>
                <a:cs typeface="Arial"/>
                <a:sym typeface="Arial"/>
              </a:rPr>
              <a:t>Is Method Overloading is possible by changing the return type of method only?</a:t>
            </a:r>
            <a:endParaRPr b="1">
              <a:solidFill>
                <a:srgbClr val="000000"/>
              </a:solidFill>
              <a:latin typeface="Arial"/>
              <a:ea typeface="Arial"/>
              <a:cs typeface="Arial"/>
              <a:sym typeface="Arial"/>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pic>
        <p:nvPicPr>
          <p:cNvPr id="150" name="Google Shape;150;p16"/>
          <p:cNvPicPr preferRelativeResize="0"/>
          <p:nvPr/>
        </p:nvPicPr>
        <p:blipFill>
          <a:blip r:embed="rId3">
            <a:alphaModFix/>
          </a:blip>
          <a:stretch>
            <a:fillRect/>
          </a:stretch>
        </p:blipFill>
        <p:spPr>
          <a:xfrm>
            <a:off x="1384450" y="1718775"/>
            <a:ext cx="3493301" cy="2035975"/>
          </a:xfrm>
          <a:prstGeom prst="rect">
            <a:avLst/>
          </a:prstGeom>
          <a:noFill/>
          <a:ln>
            <a:noFill/>
          </a:ln>
        </p:spPr>
      </p:pic>
      <p:pic>
        <p:nvPicPr>
          <p:cNvPr id="151" name="Google Shape;151;p16"/>
          <p:cNvPicPr preferRelativeResize="0"/>
          <p:nvPr/>
        </p:nvPicPr>
        <p:blipFill>
          <a:blip r:embed="rId4">
            <a:alphaModFix/>
          </a:blip>
          <a:stretch>
            <a:fillRect/>
          </a:stretch>
        </p:blipFill>
        <p:spPr>
          <a:xfrm>
            <a:off x="4963475" y="1483050"/>
            <a:ext cx="3361375" cy="2164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3688325" y="293600"/>
            <a:ext cx="2057400" cy="3966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lang="en" sz="1600">
                <a:latin typeface="Calibri"/>
                <a:ea typeface="Calibri"/>
                <a:cs typeface="Calibri"/>
                <a:sym typeface="Calibri"/>
              </a:rPr>
              <a:t>Inheritance</a:t>
            </a:r>
            <a:endParaRPr/>
          </a:p>
        </p:txBody>
      </p:sp>
      <p:sp>
        <p:nvSpPr>
          <p:cNvPr id="157" name="Google Shape;157;p17"/>
          <p:cNvSpPr txBox="1"/>
          <p:nvPr>
            <p:ph idx="1" type="body"/>
          </p:nvPr>
        </p:nvSpPr>
        <p:spPr>
          <a:xfrm>
            <a:off x="819150" y="852000"/>
            <a:ext cx="7505700" cy="3663000"/>
          </a:xfrm>
          <a:prstGeom prst="rect">
            <a:avLst/>
          </a:prstGeom>
        </p:spPr>
        <p:txBody>
          <a:bodyPr anchorCtr="0" anchor="t" bIns="91425" lIns="91425" spcFirstLastPara="1" rIns="91425" wrap="square" tIns="91425">
            <a:normAutofit lnSpcReduction="20000"/>
          </a:bodyPr>
          <a:lstStyle/>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Inheritance in Java</a:t>
            </a:r>
            <a:r>
              <a:rPr lang="en" sz="1100">
                <a:solidFill>
                  <a:srgbClr val="000000"/>
                </a:solidFill>
                <a:latin typeface="Arial"/>
                <a:ea typeface="Arial"/>
                <a:cs typeface="Arial"/>
                <a:sym typeface="Arial"/>
              </a:rPr>
              <a:t> is a mechanism in which one object acquires all the properties and behaviors of a parent object.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 idea behind inheritance in Java is that you can create new</a:t>
            </a:r>
            <a:r>
              <a:rPr lang="en" sz="1100">
                <a:solidFill>
                  <a:srgbClr val="000000"/>
                </a:solidFill>
                <a:uFill>
                  <a:noFill/>
                </a:uFill>
                <a:latin typeface="Arial"/>
                <a:ea typeface="Arial"/>
                <a:cs typeface="Arial"/>
                <a:sym typeface="Arial"/>
                <a:hlinkClick r:id="rId3">
                  <a:extLst>
                    <a:ext uri="{A12FA001-AC4F-418D-AE19-62706E023703}">
                      <ahyp:hlinkClr val="tx"/>
                    </a:ext>
                  </a:extLst>
                </a:hlinkClick>
              </a:rPr>
              <a:t> </a:t>
            </a:r>
            <a:r>
              <a:rPr lang="en" sz="1100">
                <a:solidFill>
                  <a:srgbClr val="000000"/>
                </a:solidFill>
                <a:latin typeface="Arial"/>
                <a:ea typeface="Arial"/>
                <a:cs typeface="Arial"/>
                <a:sym typeface="Arial"/>
              </a:rPr>
              <a:t>classes that are built upon existing classes. When you inherit from an existing class, you can reuse methods and fields of the parent class. Moreover, you can add new methods and fields in your current class als</a:t>
            </a:r>
            <a:r>
              <a:rPr lang="en" sz="1100">
                <a:solidFill>
                  <a:srgbClr val="000000"/>
                </a:solidFill>
                <a:latin typeface="Arial"/>
                <a:ea typeface="Arial"/>
                <a:cs typeface="Arial"/>
                <a:sym typeface="Arial"/>
              </a:rPr>
              <a:t>o</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250">
                <a:solidFill>
                  <a:srgbClr val="000000"/>
                </a:solidFill>
                <a:latin typeface="Arial"/>
                <a:ea typeface="Arial"/>
                <a:cs typeface="Arial"/>
                <a:sym typeface="Arial"/>
              </a:rPr>
              <a:t>QQ-Practice all type of Inheritance, Does Java support multiple inheritance? </a:t>
            </a:r>
            <a:endParaRPr sz="125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250">
                <a:solidFill>
                  <a:srgbClr val="000000"/>
                </a:solidFill>
                <a:latin typeface="Arial"/>
                <a:ea typeface="Arial"/>
                <a:cs typeface="Arial"/>
                <a:sym typeface="Arial"/>
              </a:rPr>
              <a:t>Why? How can we resolve this?</a:t>
            </a:r>
            <a:endParaRPr sz="1250">
              <a:solidFill>
                <a:srgbClr val="000000"/>
              </a:solidFill>
              <a:latin typeface="Arial"/>
              <a:ea typeface="Arial"/>
              <a:cs typeface="Arial"/>
              <a:sym typeface="Arial"/>
            </a:endParaRPr>
          </a:p>
          <a:p>
            <a:pPr indent="0" lvl="0" marL="0" rtl="0" algn="l">
              <a:spcBef>
                <a:spcPts val="0"/>
              </a:spcBef>
              <a:spcAft>
                <a:spcPts val="0"/>
              </a:spcAft>
              <a:buNone/>
            </a:pPr>
            <a:r>
              <a:t/>
            </a:r>
            <a:endParaRPr sz="125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457200" rtl="0" algn="l">
              <a:spcBef>
                <a:spcPts val="1200"/>
              </a:spcBef>
              <a:spcAft>
                <a:spcPts val="1200"/>
              </a:spcAft>
              <a:buNone/>
            </a:pPr>
            <a:r>
              <a:t/>
            </a:r>
            <a:endParaRPr sz="1100">
              <a:solidFill>
                <a:srgbClr val="000000"/>
              </a:solidFill>
              <a:latin typeface="Arial"/>
              <a:ea typeface="Arial"/>
              <a:cs typeface="Arial"/>
              <a:sym typeface="Arial"/>
            </a:endParaRPr>
          </a:p>
        </p:txBody>
      </p:sp>
      <p:pic>
        <p:nvPicPr>
          <p:cNvPr id="158" name="Google Shape;158;p17"/>
          <p:cNvPicPr preferRelativeResize="0"/>
          <p:nvPr/>
        </p:nvPicPr>
        <p:blipFill rotWithShape="1">
          <a:blip r:embed="rId4">
            <a:alphaModFix/>
          </a:blip>
          <a:srcRect b="-3780" l="0" r="0" t="3780"/>
          <a:stretch/>
        </p:blipFill>
        <p:spPr>
          <a:xfrm>
            <a:off x="6152900" y="1761575"/>
            <a:ext cx="2539600" cy="2014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3152525" y="293600"/>
            <a:ext cx="2582400" cy="4287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lang="en" sz="1600">
                <a:latin typeface="Calibri"/>
                <a:ea typeface="Calibri"/>
                <a:cs typeface="Calibri"/>
                <a:sym typeface="Calibri"/>
              </a:rPr>
              <a:t>Abstract class</a:t>
            </a:r>
            <a:endParaRPr/>
          </a:p>
        </p:txBody>
      </p:sp>
      <p:sp>
        <p:nvSpPr>
          <p:cNvPr id="164" name="Google Shape;164;p18"/>
          <p:cNvSpPr txBox="1"/>
          <p:nvPr>
            <p:ph idx="1" type="body"/>
          </p:nvPr>
        </p:nvSpPr>
        <p:spPr>
          <a:xfrm>
            <a:off x="819150" y="807950"/>
            <a:ext cx="7505700" cy="36309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Font typeface="Arial"/>
              <a:buChar char="●"/>
            </a:pPr>
            <a:r>
              <a:rPr lang="en" sz="1100">
                <a:solidFill>
                  <a:srgbClr val="000000"/>
                </a:solidFill>
                <a:latin typeface="Arial"/>
                <a:ea typeface="Arial"/>
                <a:cs typeface="Arial"/>
                <a:sym typeface="Arial"/>
              </a:rPr>
              <a:t>A class which is declared with the abstract keyword is known as an abstract class in java. It can have abstract and non-abstract methods (method with the body).</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Abstraction</a:t>
            </a:r>
            <a:r>
              <a:rPr lang="en" sz="1100">
                <a:solidFill>
                  <a:srgbClr val="000000"/>
                </a:solidFill>
                <a:latin typeface="Arial"/>
                <a:ea typeface="Arial"/>
                <a:cs typeface="Arial"/>
                <a:sym typeface="Arial"/>
              </a:rPr>
              <a:t> is a process of hiding the implementation details and showing only functionality to the user.</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 class which is declared as abstract is known as an </a:t>
            </a:r>
            <a:r>
              <a:rPr b="1" lang="en" sz="1100">
                <a:solidFill>
                  <a:srgbClr val="000000"/>
                </a:solidFill>
                <a:latin typeface="Arial"/>
                <a:ea typeface="Arial"/>
                <a:cs typeface="Arial"/>
                <a:sym typeface="Arial"/>
              </a:rPr>
              <a:t>abstract class</a:t>
            </a:r>
            <a:r>
              <a:rPr lang="en" sz="1100">
                <a:solidFill>
                  <a:srgbClr val="000000"/>
                </a:solidFill>
                <a:latin typeface="Arial"/>
                <a:ea typeface="Arial"/>
                <a:cs typeface="Arial"/>
                <a:sym typeface="Arial"/>
              </a:rPr>
              <a:t>. It can have abstract and non-abstract methods. It needs to be extended and its method implemented. It cannot be instantiated.</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Points to Remember</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An abstract class must be declared with an abstract keyword.</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It can have abstract and non-abstract methods.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It cannot be instantiated.</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It can have</a:t>
            </a:r>
            <a:r>
              <a:rPr lang="en" sz="1100">
                <a:uFill>
                  <a:noFill/>
                </a:uFill>
                <a:latin typeface="Arial"/>
                <a:ea typeface="Arial"/>
                <a:cs typeface="Arial"/>
                <a:sym typeface="Arial"/>
                <a:hlinkClick r:id="rId3"/>
              </a:rPr>
              <a:t> constructors</a:t>
            </a:r>
            <a:r>
              <a:rPr lang="en" sz="1100">
                <a:latin typeface="Arial"/>
                <a:ea typeface="Arial"/>
                <a:cs typeface="Arial"/>
                <a:sym typeface="Arial"/>
              </a:rPr>
              <a:t> </a:t>
            </a:r>
            <a:r>
              <a:rPr lang="en" sz="1100">
                <a:solidFill>
                  <a:srgbClr val="000000"/>
                </a:solidFill>
                <a:latin typeface="Arial"/>
                <a:ea typeface="Arial"/>
                <a:cs typeface="Arial"/>
                <a:sym typeface="Arial"/>
              </a:rPr>
              <a:t>and static methods also.</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It can have final methods which will force the subclass not to change the body of the method.</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QQ: what is property class in java?</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457200" rtl="0" algn="l">
              <a:spcBef>
                <a:spcPts val="1200"/>
              </a:spcBef>
              <a:spcAft>
                <a:spcPts val="12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333950"/>
            <a:ext cx="7505700" cy="37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t>Inner Classes</a:t>
            </a:r>
            <a:endParaRPr b="1" sz="1800"/>
          </a:p>
        </p:txBody>
      </p:sp>
      <p:sp>
        <p:nvSpPr>
          <p:cNvPr id="170" name="Google Shape;170;p19"/>
          <p:cNvSpPr txBox="1"/>
          <p:nvPr>
            <p:ph idx="1" type="body"/>
          </p:nvPr>
        </p:nvSpPr>
        <p:spPr>
          <a:xfrm>
            <a:off x="819150" y="689700"/>
            <a:ext cx="7505700" cy="3764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Inner Class or nested class in Java is a class that is declared inside the class or interface.</a:t>
            </a:r>
            <a:endParaRPr/>
          </a:p>
          <a:p>
            <a:pPr indent="-311150" lvl="0" marL="457200" rtl="0" algn="l">
              <a:spcBef>
                <a:spcPts val="0"/>
              </a:spcBef>
              <a:spcAft>
                <a:spcPts val="0"/>
              </a:spcAft>
              <a:buSzPts val="1300"/>
              <a:buChar char="●"/>
            </a:pPr>
            <a:r>
              <a:rPr lang="en"/>
              <a:t>I</a:t>
            </a:r>
            <a:r>
              <a:rPr lang="en"/>
              <a:t>nner classes are used to logically group classes and interfaces in one place to be more readable and maintainable.</a:t>
            </a:r>
            <a:endParaRPr/>
          </a:p>
          <a:p>
            <a:pPr indent="-311150" lvl="0" marL="457200" rtl="0" algn="l">
              <a:spcBef>
                <a:spcPts val="0"/>
              </a:spcBef>
              <a:spcAft>
                <a:spcPts val="0"/>
              </a:spcAft>
              <a:buSzPts val="1300"/>
              <a:buChar char="●"/>
            </a:pPr>
            <a:r>
              <a:rPr lang="en"/>
              <a:t>Additionally, a non-Static inner class can access all the members of the outer class, including private data members and methods. Below is an example of non-static regular inner class </a:t>
            </a:r>
            <a:endParaRPr/>
          </a:p>
          <a:p>
            <a:pPr indent="0" lvl="0" marL="0" rtl="0" algn="l">
              <a:spcBef>
                <a:spcPts val="1200"/>
              </a:spcBef>
              <a:spcAft>
                <a:spcPts val="1200"/>
              </a:spcAft>
              <a:buNone/>
            </a:pPr>
            <a:r>
              <a:t/>
            </a:r>
            <a:endParaRPr/>
          </a:p>
        </p:txBody>
      </p:sp>
      <p:pic>
        <p:nvPicPr>
          <p:cNvPr id="171" name="Google Shape;171;p19"/>
          <p:cNvPicPr preferRelativeResize="0"/>
          <p:nvPr/>
        </p:nvPicPr>
        <p:blipFill>
          <a:blip r:embed="rId3">
            <a:alphaModFix/>
          </a:blip>
          <a:stretch>
            <a:fillRect/>
          </a:stretch>
        </p:blipFill>
        <p:spPr>
          <a:xfrm>
            <a:off x="2218650" y="1958150"/>
            <a:ext cx="4591599" cy="2908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034075" y="252275"/>
            <a:ext cx="6507000" cy="539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       </a:t>
            </a:r>
            <a:r>
              <a:rPr b="1" lang="en" sz="2000"/>
              <a:t>Advantages of using Inner class</a:t>
            </a:r>
            <a:r>
              <a:rPr b="1" lang="en"/>
              <a:t> </a:t>
            </a:r>
            <a:endParaRPr b="1"/>
          </a:p>
        </p:txBody>
      </p:sp>
      <p:sp>
        <p:nvSpPr>
          <p:cNvPr id="177" name="Google Shape;177;p20"/>
          <p:cNvSpPr txBox="1"/>
          <p:nvPr>
            <p:ph idx="1" type="body"/>
          </p:nvPr>
        </p:nvSpPr>
        <p:spPr>
          <a:xfrm>
            <a:off x="819150" y="791675"/>
            <a:ext cx="7505700" cy="404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Regular non-static inner class can access the attributes and methods of the outer class;Below is an example :</a:t>
            </a:r>
            <a:endParaRPr/>
          </a:p>
          <a:p>
            <a:pPr indent="0" lvl="0" marL="0" rtl="0" algn="l">
              <a:spcBef>
                <a:spcPts val="1200"/>
              </a:spcBef>
              <a:spcAft>
                <a:spcPts val="1200"/>
              </a:spcAft>
              <a:buNone/>
            </a:pPr>
            <a:r>
              <a:t/>
            </a:r>
            <a:endParaRPr/>
          </a:p>
        </p:txBody>
      </p:sp>
      <p:sp>
        <p:nvSpPr>
          <p:cNvPr id="178" name="Google Shape;178;p20"/>
          <p:cNvSpPr/>
          <p:nvPr/>
        </p:nvSpPr>
        <p:spPr>
          <a:xfrm>
            <a:off x="2554975" y="523250"/>
            <a:ext cx="186275" cy="1694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9" name="Google Shape;179;p20"/>
          <p:cNvPicPr preferRelativeResize="0"/>
          <p:nvPr/>
        </p:nvPicPr>
        <p:blipFill>
          <a:blip r:embed="rId3">
            <a:alphaModFix/>
          </a:blip>
          <a:stretch>
            <a:fillRect/>
          </a:stretch>
        </p:blipFill>
        <p:spPr>
          <a:xfrm>
            <a:off x="1656325" y="1263400"/>
            <a:ext cx="5612400" cy="3431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819150" y="372800"/>
            <a:ext cx="7505700" cy="381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1800"/>
              <a:t>Types of Inner Classes </a:t>
            </a:r>
            <a:endParaRPr b="1" sz="1800"/>
          </a:p>
        </p:txBody>
      </p:sp>
      <p:sp>
        <p:nvSpPr>
          <p:cNvPr id="185" name="Google Shape;185;p21"/>
          <p:cNvSpPr txBox="1"/>
          <p:nvPr>
            <p:ph idx="1" type="body"/>
          </p:nvPr>
        </p:nvSpPr>
        <p:spPr>
          <a:xfrm>
            <a:off x="819150" y="754700"/>
            <a:ext cx="7505700" cy="4026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100">
                <a:solidFill>
                  <a:srgbClr val="000000"/>
                </a:solidFill>
                <a:latin typeface="Arial"/>
                <a:ea typeface="Arial"/>
                <a:cs typeface="Arial"/>
                <a:sym typeface="Arial"/>
              </a:rPr>
              <a:t>Nested classes are divided into two types −</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Non-static nested classes</a:t>
            </a:r>
            <a:r>
              <a:rPr lang="en" sz="1100">
                <a:solidFill>
                  <a:srgbClr val="000000"/>
                </a:solidFill>
                <a:latin typeface="Arial"/>
                <a:ea typeface="Arial"/>
                <a:cs typeface="Arial"/>
                <a:sym typeface="Arial"/>
              </a:rPr>
              <a:t> − These are the non-static members of a class.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Static nested classes</a:t>
            </a:r>
            <a:r>
              <a:rPr lang="en" sz="1100">
                <a:solidFill>
                  <a:srgbClr val="000000"/>
                </a:solidFill>
                <a:latin typeface="Arial"/>
                <a:ea typeface="Arial"/>
                <a:cs typeface="Arial"/>
                <a:sym typeface="Arial"/>
              </a:rPr>
              <a:t> − These are the static members of a class.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86" name="Google Shape;186;p21"/>
          <p:cNvPicPr preferRelativeResize="0"/>
          <p:nvPr/>
        </p:nvPicPr>
        <p:blipFill>
          <a:blip r:embed="rId3">
            <a:alphaModFix/>
          </a:blip>
          <a:stretch>
            <a:fillRect/>
          </a:stretch>
        </p:blipFill>
        <p:spPr>
          <a:xfrm>
            <a:off x="1474400" y="1728325"/>
            <a:ext cx="5596698" cy="2966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